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70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AA9A89-EC56-4DA0-6B80-C24E0D7CE68D}" v="3" dt="2026-10-02T16:09:18.046"/>
    <p1510:client id="{770246AD-AED8-C5A5-F57A-EF4A1F4C4A88}" v="84" dt="2026-10-01T23:32:57.0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243D24-47E6-4273-9D72-B2C2F246A91E}" type="datetimeFigureOut"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0C6D51-2AE9-4CE7-AF76-35A05FEB74B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430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aphic Page" type="obj">
  <p:cSld name="OBJECT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 title="LPC26_slide_bg1a_blank.jp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2068" y="7501"/>
            <a:ext cx="12191987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 title="LPC26_slide_bg1_blank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20998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_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6;p4"/>
          <p:cNvPicPr/>
          <p:nvPr/>
        </p:nvPicPr>
        <p:blipFill>
          <a:blip r:embed="rId2"/>
          <a:stretch/>
        </p:blipFill>
        <p:spPr>
          <a:xfrm>
            <a:off x="0" y="0"/>
            <a:ext cx="12191520" cy="6857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299840" y="493920"/>
            <a:ext cx="10078560" cy="96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US" sz="5067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US" sz="5067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title"/>
          </p:nvPr>
        </p:nvSpPr>
        <p:spPr>
          <a:xfrm>
            <a:off x="1300320" y="1768800"/>
            <a:ext cx="4942560" cy="379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buNone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9" name="PlaceHolder 3"/>
          <p:cNvSpPr>
            <a:spLocks noGrp="1"/>
          </p:cNvSpPr>
          <p:nvPr>
            <p:ph type="title"/>
          </p:nvPr>
        </p:nvSpPr>
        <p:spPr>
          <a:xfrm>
            <a:off x="6768960" y="1702080"/>
            <a:ext cx="4779360" cy="379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buNone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10" name="PlaceHolder 4"/>
          <p:cNvSpPr>
            <a:spLocks noGrp="1"/>
          </p:cNvSpPr>
          <p:nvPr>
            <p:ph type="body"/>
          </p:nvPr>
        </p:nvSpPr>
        <p:spPr>
          <a:xfrm>
            <a:off x="609600" y="1604640"/>
            <a:ext cx="1097232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88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67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512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67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113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67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756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67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667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667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667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575986" indent="-431989" algn="l">
              <a:spcBef>
                <a:spcPts val="188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67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1151971" lvl="1" indent="-431989" algn="l">
              <a:spcBef>
                <a:spcPts val="1512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67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727957" lvl="2" indent="-383990" algn="l">
              <a:spcBef>
                <a:spcPts val="113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67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2303942" lvl="3" indent="-287993" algn="l">
              <a:spcBef>
                <a:spcPts val="756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67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879928" lvl="4" indent="-287993" algn="l"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67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3455914" lvl="5" indent="-287993" algn="l"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67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4031899" lvl="6" indent="-287993" algn="l"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67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</p:spTree>
    <p:extLst>
      <p:ext uri="{BB962C8B-B14F-4D97-AF65-F5344CB8AC3E}">
        <p14:creationId xmlns:p14="http://schemas.microsoft.com/office/powerpoint/2010/main" val="659998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git.kernel.org/pub/scm/linux/kernel/git/spandruvada/linux.git/log/?h=thermal-hardware-gov" TargetMode="Externa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69452" y="1910594"/>
            <a:ext cx="11185855" cy="132343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sz="4000" b="1">
                <a:solidFill>
                  <a:srgbClr val="1F3B73"/>
                </a:solidFill>
                <a:latin typeface="DejaVu Sans"/>
              </a:rPr>
              <a:t>A </a:t>
            </a:r>
            <a:r>
              <a:rPr lang="en-US" sz="4000" b="1">
                <a:solidFill>
                  <a:srgbClr val="1F3B73"/>
                </a:solidFill>
                <a:latin typeface="DejaVu Sans"/>
              </a:rPr>
              <a:t>Thermal</a:t>
            </a:r>
            <a:r>
              <a:rPr sz="4000" b="1">
                <a:solidFill>
                  <a:srgbClr val="1F3B73"/>
                </a:solidFill>
                <a:latin typeface="DejaVu Sans"/>
              </a:rPr>
              <a:t> governor for hardware temperature control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4490" y="3537223"/>
            <a:ext cx="11185855" cy="7637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8000"/>
              </a:lnSpc>
              <a:spcBef>
                <a:spcPts val="855"/>
              </a:spcBef>
            </a:pPr>
            <a:r>
              <a:rPr sz="1900" b="1">
                <a:solidFill>
                  <a:srgbClr val="1A1A1A"/>
                </a:solidFill>
                <a:latin typeface="DejaVu Sans"/>
              </a:rPr>
              <a:t>Srinivas Pandruvada</a:t>
            </a:r>
            <a:r>
              <a:rPr sz="1900" b="0">
                <a:solidFill>
                  <a:srgbClr val="1A1A1A"/>
                </a:solidFill>
                <a:latin typeface="DejaVu Sans"/>
              </a:rPr>
              <a:t> — Intel</a:t>
            </a:r>
          </a:p>
          <a:p>
            <a:pPr>
              <a:lnSpc>
                <a:spcPct val="118000"/>
              </a:lnSpc>
              <a:spcBef>
                <a:spcPts val="855"/>
              </a:spcBef>
            </a:pPr>
            <a:r>
              <a:rPr lang="en-US">
                <a:solidFill>
                  <a:srgbClr val="0B3D5C"/>
                </a:solidFill>
                <a:latin typeface="DejaVu Sans Mono"/>
                <a:hlinkClick r:id="rId2"/>
              </a:rPr>
              <a:t>Source</a:t>
            </a:r>
            <a:r>
              <a:rPr lang="en-US">
                <a:solidFill>
                  <a:srgbClr val="0B3D5C"/>
                </a:solidFill>
                <a:latin typeface="DejaVu Sans Mono"/>
                <a:ea typeface="+mn-lt"/>
                <a:cs typeface="+mn-lt"/>
                <a:hlinkClick r:id="rId2"/>
              </a:rPr>
              <a:t> Link </a:t>
            </a:r>
            <a:r>
              <a:rPr lang="en-US">
                <a:solidFill>
                  <a:srgbClr val="0B3D5C"/>
                </a:solidFill>
                <a:latin typeface="DejaVu Sans Mono"/>
                <a:hlinkClick r:id="rId2"/>
              </a:rPr>
              <a:t>(RFC)</a:t>
            </a:r>
            <a:r>
              <a:rPr lang="en-US">
                <a:solidFill>
                  <a:srgbClr val="0B3D5C"/>
                </a:solidFill>
                <a:latin typeface="DejaVu Sans Mon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lang="en-US" sz="1900">
              <a:solidFill>
                <a:srgbClr val="1A1A1A"/>
              </a:solidFill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87649" y="687772"/>
            <a:ext cx="11185855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800" b="1">
                <a:solidFill>
                  <a:srgbClr val="1F3B73"/>
                </a:solidFill>
                <a:latin typeface="DejaVu Sans"/>
              </a:rPr>
              <a:t>Today</a:t>
            </a:r>
            <a:r>
              <a:rPr sz="2800" b="1">
                <a:solidFill>
                  <a:srgbClr val="1F3B73"/>
                </a:solidFill>
                <a:latin typeface="DejaVu Sans"/>
              </a:rPr>
              <a:t> we mitigate </a:t>
            </a:r>
            <a:r>
              <a:rPr lang="en-US" sz="2800" b="1">
                <a:solidFill>
                  <a:srgbClr val="1F3B73"/>
                </a:solidFill>
                <a:latin typeface="DejaVu Sans"/>
              </a:rPr>
              <a:t>temperature by</a:t>
            </a:r>
            <a:r>
              <a:rPr sz="2800" b="1">
                <a:solidFill>
                  <a:srgbClr val="1F3B73"/>
                </a:solidFill>
                <a:latin typeface="DejaVu Sans"/>
              </a:rPr>
              <a:t> proxy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87649" y="1416211"/>
            <a:ext cx="11185855" cy="36517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85750" indent="-285750">
              <a:lnSpc>
                <a:spcPct val="118000"/>
              </a:lnSpc>
              <a:spcBef>
                <a:spcPts val="720"/>
              </a:spcBef>
              <a:buFont typeface="Arial"/>
              <a:buChar char="•"/>
            </a:pPr>
            <a:r>
              <a:rPr lang="en-US" sz="1600">
                <a:solidFill>
                  <a:srgbClr val="1A1A1A"/>
                </a:solidFill>
                <a:latin typeface="DejaVu Sans"/>
              </a:rPr>
              <a:t> </a:t>
            </a:r>
            <a:r>
              <a:rPr sz="1600" b="0">
                <a:latin typeface="DejaVu Sans"/>
              </a:rPr>
              <a:t>Linux does not control temperature</a:t>
            </a:r>
            <a:endParaRPr lang="en-US" sz="1600">
              <a:latin typeface="DejaVu Sans"/>
              <a:ea typeface="Calibri"/>
              <a:cs typeface="Calibri"/>
            </a:endParaRPr>
          </a:p>
          <a:p>
            <a:pPr marL="742950" lvl="1" indent="-285750">
              <a:lnSpc>
                <a:spcPct val="118000"/>
              </a:lnSpc>
              <a:spcBef>
                <a:spcPts val="720"/>
              </a:spcBef>
              <a:buFont typeface="Arial"/>
              <a:buChar char="•"/>
            </a:pPr>
            <a:r>
              <a:rPr lang="en-US" sz="1600">
                <a:latin typeface="DejaVu Sans"/>
              </a:rPr>
              <a:t>Controls</a:t>
            </a:r>
            <a:r>
              <a:rPr sz="1600" b="0">
                <a:latin typeface="DejaVu Sans"/>
              </a:rPr>
              <a:t> frequency and</a:t>
            </a:r>
            <a:r>
              <a:rPr lang="en-US" sz="1600">
                <a:latin typeface="DejaVu Sans"/>
              </a:rPr>
              <a:t>/or</a:t>
            </a:r>
            <a:r>
              <a:rPr sz="1600" b="0">
                <a:latin typeface="DejaVu Sans"/>
              </a:rPr>
              <a:t> power</a:t>
            </a:r>
            <a:endParaRPr lang="en-US" sz="1600">
              <a:latin typeface="DejaVu Sans"/>
              <a:ea typeface="Calibri"/>
              <a:cs typeface="Calibri"/>
            </a:endParaRPr>
          </a:p>
          <a:p>
            <a:pPr marL="1200150" lvl="2" indent="-285750">
              <a:lnSpc>
                <a:spcPct val="118000"/>
              </a:lnSpc>
              <a:spcBef>
                <a:spcPts val="720"/>
              </a:spcBef>
              <a:buFont typeface="Wingdings"/>
              <a:buChar char="§"/>
            </a:pPr>
            <a:r>
              <a:rPr lang="en-US" sz="1600">
                <a:latin typeface="DejaVu Sans"/>
              </a:rPr>
              <a:t>SoC power management controller takes action</a:t>
            </a:r>
          </a:p>
          <a:p>
            <a:pPr marL="285750" indent="-285750">
              <a:spcBef>
                <a:spcPts val="750"/>
              </a:spcBef>
              <a:buFont typeface="Arial"/>
              <a:buChar char="•"/>
            </a:pPr>
            <a:r>
              <a:rPr lang="en-US" sz="1500">
                <a:latin typeface="DejaVu Sans Mono"/>
              </a:rPr>
              <a:t> </a:t>
            </a:r>
            <a:r>
              <a:rPr lang="en-US" sz="1600">
                <a:latin typeface="DejaVu Sans"/>
              </a:rPr>
              <a:t>Controls</a:t>
            </a:r>
            <a:endParaRPr lang="en-US" sz="1600">
              <a:latin typeface="DejaVu Sans"/>
              <a:ea typeface="Calibri"/>
              <a:cs typeface="Calibri"/>
            </a:endParaRPr>
          </a:p>
          <a:p>
            <a:pPr marL="742950" lvl="1" indent="-285750">
              <a:lnSpc>
                <a:spcPct val="118000"/>
              </a:lnSpc>
              <a:spcBef>
                <a:spcPts val="720"/>
              </a:spcBef>
              <a:buFont typeface="Arial"/>
              <a:buChar char="•"/>
            </a:pPr>
            <a:r>
              <a:rPr lang="en-US" sz="1600">
                <a:latin typeface="DejaVu Sans"/>
              </a:rPr>
              <a:t>In</a:t>
            </a:r>
            <a:r>
              <a:rPr sz="1600" b="0">
                <a:latin typeface="DejaVu Sans"/>
              </a:rPr>
              <a:t> band and out of band</a:t>
            </a:r>
            <a:endParaRPr lang="en-US">
              <a:latin typeface="Calibri"/>
              <a:ea typeface="Calibri"/>
              <a:cs typeface="Calibri"/>
            </a:endParaRPr>
          </a:p>
          <a:p>
            <a:pPr marL="1200150" lvl="2" indent="-285750">
              <a:lnSpc>
                <a:spcPct val="118000"/>
              </a:lnSpc>
              <a:spcBef>
                <a:spcPts val="720"/>
              </a:spcBef>
              <a:buFont typeface="Wingdings"/>
              <a:buChar char="§"/>
            </a:pPr>
            <a:r>
              <a:rPr lang="en-US" sz="1600">
                <a:latin typeface="DejaVu Sans"/>
              </a:rPr>
              <a:t>Different</a:t>
            </a:r>
            <a:r>
              <a:rPr sz="1600" b="0">
                <a:latin typeface="DejaVu Sans"/>
              </a:rPr>
              <a:t> </a:t>
            </a:r>
            <a:r>
              <a:rPr lang="en-US" sz="1600">
                <a:latin typeface="DejaVu Sans"/>
              </a:rPr>
              <a:t>latency</a:t>
            </a:r>
            <a:endParaRPr lang="en-US">
              <a:latin typeface="Calibri"/>
              <a:ea typeface="Calibri"/>
              <a:cs typeface="Calibri"/>
            </a:endParaRPr>
          </a:p>
          <a:p>
            <a:pPr marL="1200150" lvl="2" indent="-285750">
              <a:lnSpc>
                <a:spcPct val="118000"/>
              </a:lnSpc>
              <a:spcBef>
                <a:spcPts val="720"/>
              </a:spcBef>
              <a:buFont typeface="Wingdings"/>
              <a:buChar char="§"/>
            </a:pPr>
            <a:r>
              <a:rPr lang="en-US" sz="1600">
                <a:latin typeface="DejaVu Sans"/>
              </a:rPr>
              <a:t>Own</a:t>
            </a:r>
            <a:r>
              <a:rPr sz="1600" b="0">
                <a:latin typeface="DejaVu Sans"/>
              </a:rPr>
              <a:t> idea of what "one step" means</a:t>
            </a:r>
            <a:endParaRPr>
              <a:ea typeface="Calibri"/>
              <a:cs typeface="Calibri"/>
            </a:endParaRPr>
          </a:p>
          <a:p>
            <a:pPr>
              <a:lnSpc>
                <a:spcPct val="118000"/>
              </a:lnSpc>
              <a:spcBef>
                <a:spcPts val="720"/>
              </a:spcBef>
            </a:pPr>
            <a:r>
              <a:rPr sz="1600" b="0">
                <a:latin typeface="DejaVu Sans"/>
              </a:rPr>
              <a:t>•  </a:t>
            </a:r>
            <a:r>
              <a:rPr sz="1600" b="1">
                <a:latin typeface="DejaVu Sans"/>
              </a:rPr>
              <a:t>All of them end up at the same microcontroller</a:t>
            </a:r>
            <a:endParaRPr sz="1600" b="0">
              <a:latin typeface="DejaVu Sans"/>
            </a:endParaRPr>
          </a:p>
          <a:p>
            <a:pPr lvl="1">
              <a:lnSpc>
                <a:spcPct val="118000"/>
              </a:lnSpc>
              <a:spcBef>
                <a:spcPts val="720"/>
              </a:spcBef>
            </a:pPr>
            <a:r>
              <a:rPr sz="1600" b="0">
                <a:latin typeface="DejaVu Sans"/>
              </a:rPr>
              <a:t>•  </a:t>
            </a:r>
            <a:r>
              <a:rPr lang="en-US" sz="1600">
                <a:latin typeface="DejaVu Sans"/>
              </a:rPr>
              <a:t>Regulate</a:t>
            </a:r>
            <a:r>
              <a:rPr sz="1600" b="0">
                <a:latin typeface="DejaVu Sans"/>
              </a:rPr>
              <a:t> temperature itself, far finer and faster: it owns the actuators</a:t>
            </a:r>
            <a:endParaRPr lang="en-US" sz="1600">
              <a:latin typeface="DejaVu Sans"/>
            </a:endParaRPr>
          </a:p>
          <a:p>
            <a:pPr marL="742950" lvl="1" indent="-285750">
              <a:lnSpc>
                <a:spcPct val="118000"/>
              </a:lnSpc>
              <a:spcBef>
                <a:spcPts val="720"/>
              </a:spcBef>
              <a:buFont typeface="Arial"/>
              <a:buChar char="•"/>
            </a:pPr>
            <a:r>
              <a:rPr lang="en-US" sz="1600">
                <a:latin typeface="DejaVu Sans"/>
              </a:rPr>
              <a:t>Can</a:t>
            </a:r>
            <a:r>
              <a:rPr sz="1600" b="0">
                <a:latin typeface="DejaVu Sans"/>
              </a:rPr>
              <a:t> coordinate several of them at once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8585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909090"/>
                </a:solidFill>
                <a:latin typeface="DejaVu Sans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32473" y="642949"/>
            <a:ext cx="111858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>
                <a:solidFill>
                  <a:srgbClr val="1F3B73"/>
                </a:solidFill>
                <a:latin typeface="DejaVu Sans"/>
              </a:rPr>
              <a:t>Why software stays in the loop: the sensor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54084" y="1280488"/>
            <a:ext cx="11185855" cy="4439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85750" indent="-285750">
              <a:spcBef>
                <a:spcPts val="900"/>
              </a:spcBef>
              <a:buFont typeface="Arial"/>
              <a:buChar char="•"/>
            </a:pPr>
            <a:r>
              <a:rPr lang="en-US">
                <a:latin typeface="DejaVu Sans Mono"/>
              </a:rPr>
              <a:t>Scenarios</a:t>
            </a:r>
          </a:p>
          <a:p>
            <a:pPr lvl="1">
              <a:spcBef>
                <a:spcPts val="900"/>
              </a:spcBef>
            </a:pPr>
            <a:r>
              <a:rPr lang="en-US">
                <a:latin typeface="DejaVu Sans Mono"/>
              </a:rPr>
              <a:t> </a:t>
            </a:r>
            <a:r>
              <a:rPr sz="1800">
                <a:latin typeface="DejaVu Sans Mono"/>
              </a:rPr>
              <a:t> </a:t>
            </a:r>
            <a:r>
              <a:rPr lang="en-US">
                <a:latin typeface="DejaVu Sans Mono"/>
              </a:rPr>
              <a:t>Case1:</a:t>
            </a:r>
            <a:endParaRPr lang="en-US">
              <a:latin typeface="Calibri"/>
              <a:ea typeface="Calibri"/>
              <a:cs typeface="Calibri"/>
            </a:endParaRPr>
          </a:p>
          <a:p>
            <a:pPr lvl="1">
              <a:spcBef>
                <a:spcPts val="900"/>
              </a:spcBef>
            </a:pPr>
            <a:r>
              <a:rPr lang="en-US">
                <a:latin typeface="DejaVu Sans Mono"/>
              </a:rPr>
              <a:t>  Sensor</a:t>
            </a:r>
            <a:r>
              <a:rPr sz="1800">
                <a:latin typeface="DejaVu Sans Mono"/>
              </a:rPr>
              <a:t> wired to the controller     loop is self-contained —</a:t>
            </a:r>
            <a:endParaRPr lang="en-US">
              <a:ea typeface="Calibri"/>
              <a:cs typeface="Calibri"/>
            </a:endParaRPr>
          </a:p>
          <a:p>
            <a:pPr lvl="1"/>
            <a:r>
              <a:rPr lang="en-US">
                <a:latin typeface="DejaVu Sans Mono"/>
              </a:rPr>
              <a:t>  </a:t>
            </a:r>
            <a:r>
              <a:rPr sz="1800">
                <a:latin typeface="DejaVu Sans Mono"/>
              </a:rPr>
              <a:t>or reached via the EC          →   the OS only picks the target</a:t>
            </a:r>
          </a:p>
          <a:p>
            <a:pPr lvl="1"/>
            <a:r>
              <a:rPr sz="1800">
                <a:latin typeface="DejaVu Sans Mono"/>
              </a:rPr>
              <a:t> </a:t>
            </a:r>
            <a:r>
              <a:rPr lang="en-US">
                <a:latin typeface="DejaVu Sans Mono"/>
              </a:rPr>
              <a:t>Case 2:</a:t>
            </a:r>
            <a:endParaRPr sz="1800">
              <a:latin typeface="DejaVu Sans Mono"/>
            </a:endParaRPr>
          </a:p>
          <a:p>
            <a:pPr lvl="1"/>
            <a:r>
              <a:rPr lang="en-US">
                <a:latin typeface="DejaVu Sans Mono"/>
              </a:rPr>
              <a:t>  </a:t>
            </a:r>
            <a:r>
              <a:rPr sz="1800">
                <a:latin typeface="DejaVu Sans Mono"/>
              </a:rPr>
              <a:t>sensor outside it: I2C / SPI       only the OS can read it —</a:t>
            </a:r>
          </a:p>
          <a:p>
            <a:pPr lvl="1"/>
            <a:r>
              <a:rPr lang="en-US">
                <a:latin typeface="DejaVu Sans Mono"/>
              </a:rPr>
              <a:t>  </a:t>
            </a:r>
            <a:r>
              <a:rPr sz="1800">
                <a:latin typeface="DejaVu Sans Mono"/>
              </a:rPr>
              <a:t>thermistor, board or skin      →   the OS must feed it in</a:t>
            </a:r>
          </a:p>
          <a:p>
            <a:pPr lvl="1"/>
            <a:r>
              <a:rPr lang="en-US">
                <a:latin typeface="DejaVu Sans Mono"/>
              </a:rPr>
              <a:t>  </a:t>
            </a:r>
            <a:r>
              <a:rPr sz="1800">
                <a:latin typeface="DejaVu Sans Mono"/>
              </a:rPr>
              <a:t>sensor behind another bus</a:t>
            </a:r>
          </a:p>
          <a:p>
            <a:pPr lvl="1"/>
            <a:r>
              <a:rPr lang="en-US">
                <a:ea typeface="+mn-lt"/>
                <a:cs typeface="+mn-lt"/>
              </a:rPr>
              <a:t>Case 3:</a:t>
            </a:r>
          </a:p>
          <a:p>
            <a:pPr lvl="1"/>
            <a:r>
              <a:rPr lang="en-US">
                <a:latin typeface="DejaVu Sans Mono"/>
              </a:rPr>
              <a:t>  </a:t>
            </a:r>
            <a:r>
              <a:rPr sz="1800">
                <a:latin typeface="DejaVu Sans Mono"/>
              </a:rPr>
              <a:t>virtual / synthetic sensor:        it does not exist in hardware —</a:t>
            </a:r>
          </a:p>
          <a:p>
            <a:pPr lvl="1"/>
            <a:r>
              <a:rPr lang="en-US">
                <a:latin typeface="DejaVu Sans Mono"/>
              </a:rPr>
              <a:t>  </a:t>
            </a:r>
            <a:r>
              <a:rPr sz="1800">
                <a:latin typeface="DejaVu Sans Mono"/>
              </a:rPr>
              <a:t>weighted mix of sensors,       →   the OS computes it, so only the OS</a:t>
            </a:r>
          </a:p>
          <a:p>
            <a:pPr lvl="1"/>
            <a:r>
              <a:rPr lang="en-US">
                <a:latin typeface="DejaVu Sans Mono"/>
              </a:rPr>
              <a:t>  </a:t>
            </a:r>
            <a:r>
              <a:rPr sz="1800">
                <a:latin typeface="DejaVu Sans Mono"/>
              </a:rPr>
              <a:t>model or firmware-derived          can ever supply it</a:t>
            </a:r>
          </a:p>
          <a:p>
            <a:pPr>
              <a:lnSpc>
                <a:spcPct val="118000"/>
              </a:lnSpc>
              <a:spcBef>
                <a:spcPts val="855"/>
              </a:spcBef>
            </a:pPr>
            <a:r>
              <a:rPr sz="1900">
                <a:latin typeface="DejaVu Sans"/>
              </a:rPr>
              <a:t>•  Case 1 needs one value from Linux: the threshold</a:t>
            </a:r>
          </a:p>
          <a:p>
            <a:pPr>
              <a:lnSpc>
                <a:spcPct val="118000"/>
              </a:lnSpc>
              <a:spcBef>
                <a:spcPts val="855"/>
              </a:spcBef>
            </a:pPr>
            <a:r>
              <a:rPr sz="1900">
                <a:latin typeface="DejaVu Sans"/>
              </a:rPr>
              <a:t>•  Cases 2 and 3 need two: the threshold, and the temperature forever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8585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909090"/>
                </a:solidFill>
                <a:latin typeface="DejaVu Sans"/>
              </a:rPr>
              <a:t>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51791" y="669843"/>
            <a:ext cx="11185855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sz="2800" b="1">
                <a:solidFill>
                  <a:srgbClr val="1F3B73"/>
                </a:solidFill>
                <a:latin typeface="DejaVu Sans"/>
              </a:rPr>
              <a:t>Today</a:t>
            </a:r>
            <a:r>
              <a:rPr lang="en-US" sz="2800" b="1">
                <a:solidFill>
                  <a:srgbClr val="1F3B73"/>
                </a:solidFill>
                <a:latin typeface="DejaVu Sans"/>
              </a:rPr>
              <a:t> (With Intel PTC)</a:t>
            </a:r>
            <a:endParaRPr sz="2800" b="1">
              <a:solidFill>
                <a:srgbClr val="1F3B73"/>
              </a:solidFill>
              <a:latin typeface="DejaVu Sa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51791" y="1529379"/>
            <a:ext cx="11185855" cy="33064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Bef>
                <a:spcPts val="900"/>
              </a:spcBef>
            </a:pPr>
            <a:r>
              <a:rPr lang="en-US">
                <a:solidFill>
                  <a:srgbClr val="0B3D5C"/>
                </a:solidFill>
                <a:latin typeface="DejaVu Sans Mono"/>
              </a:rPr>
              <a:t>PTC: Platform</a:t>
            </a:r>
            <a:r>
              <a:rPr lang="en-US" sz="1800">
                <a:solidFill>
                  <a:srgbClr val="0B3D5C"/>
                </a:solidFill>
                <a:latin typeface="DejaVu Sans Mono"/>
              </a:rPr>
              <a:t> </a:t>
            </a:r>
            <a:r>
              <a:rPr lang="en-US">
                <a:solidFill>
                  <a:srgbClr val="0B3D5C"/>
                </a:solidFill>
                <a:latin typeface="DejaVu Sans Mono"/>
              </a:rPr>
              <a:t>Temperature</a:t>
            </a:r>
            <a:r>
              <a:rPr lang="en-US" sz="1800">
                <a:solidFill>
                  <a:srgbClr val="0B3D5C"/>
                </a:solidFill>
                <a:latin typeface="DejaVu Sans Mono"/>
              </a:rPr>
              <a:t> </a:t>
            </a:r>
            <a:r>
              <a:rPr lang="en-US">
                <a:solidFill>
                  <a:srgbClr val="0B3D5C"/>
                </a:solidFill>
                <a:latin typeface="DejaVu Sans Mono"/>
              </a:rPr>
              <a:t>Controller  </a:t>
            </a:r>
            <a:endParaRPr lang="en-US"/>
          </a:p>
          <a:p>
            <a:pPr>
              <a:spcBef>
                <a:spcPts val="900"/>
              </a:spcBef>
            </a:pPr>
            <a:r>
              <a:rPr lang="en-US">
                <a:solidFill>
                  <a:srgbClr val="0B3D5C"/>
                </a:solidFill>
                <a:latin typeface="DejaVu Sans Mono"/>
              </a:rPr>
              <a:t>  </a:t>
            </a:r>
            <a:r>
              <a:rPr sz="1800">
                <a:solidFill>
                  <a:srgbClr val="0B3D5C"/>
                </a:solidFill>
                <a:latin typeface="DejaVu Sans Mono"/>
              </a:rPr>
              <a:t>sensor ──► thermal zone ──► sysfs ──► daemon ──► ptc_N_control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800">
                <a:solidFill>
                  <a:srgbClr val="0B3D5C"/>
                </a:solidFill>
                <a:latin typeface="DejaVu Sans Mono"/>
              </a:rPr>
              <a:t>                                          │           (MMIO)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800">
                <a:solidFill>
                  <a:srgbClr val="0B3D5C"/>
                </a:solidFill>
                <a:latin typeface="DejaVu Sans Mono"/>
              </a:rPr>
              <a:t>                                          └── must poll and re-push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800">
                <a:solidFill>
                  <a:srgbClr val="0B3D5C"/>
                </a:solidFill>
                <a:latin typeface="DejaVu Sans Mono"/>
              </a:rPr>
              <a:t>                                              the temperature forever</a:t>
            </a:r>
          </a:p>
          <a:p>
            <a:pPr>
              <a:lnSpc>
                <a:spcPct val="118000"/>
              </a:lnSpc>
              <a:spcBef>
                <a:spcPts val="855"/>
              </a:spcBef>
            </a:pPr>
            <a:r>
              <a:rPr sz="1900" b="0">
                <a:solidFill>
                  <a:srgbClr val="1A1A1A"/>
                </a:solidFill>
                <a:latin typeface="DejaVu Sans"/>
              </a:rPr>
              <a:t>•  Every consumer re-implements the feed</a:t>
            </a:r>
          </a:p>
          <a:p>
            <a:pPr>
              <a:lnSpc>
                <a:spcPct val="118000"/>
              </a:lnSpc>
              <a:spcBef>
                <a:spcPts val="855"/>
              </a:spcBef>
            </a:pPr>
            <a:r>
              <a:rPr sz="1900" b="0">
                <a:solidFill>
                  <a:srgbClr val="1A1A1A"/>
                </a:solidFill>
                <a:latin typeface="DejaVu Sans"/>
              </a:rPr>
              <a:t>•  Daemon dies → the loop keeps running on a stale override</a:t>
            </a:r>
          </a:p>
          <a:p>
            <a:pPr>
              <a:lnSpc>
                <a:spcPct val="118000"/>
              </a:lnSpc>
              <a:spcBef>
                <a:spcPts val="855"/>
              </a:spcBef>
            </a:pPr>
            <a:r>
              <a:rPr sz="1900" b="0">
                <a:solidFill>
                  <a:srgbClr val="1A1A1A"/>
                </a:solidFill>
                <a:latin typeface="DejaVu Sans"/>
              </a:rPr>
              <a:t>•  Suspend/resume re-programming is the daemon's problem too</a:t>
            </a:r>
          </a:p>
          <a:p>
            <a:pPr>
              <a:lnSpc>
                <a:spcPct val="118000"/>
              </a:lnSpc>
              <a:spcBef>
                <a:spcPts val="855"/>
              </a:spcBef>
            </a:pPr>
            <a:r>
              <a:rPr sz="1900" b="0">
                <a:solidFill>
                  <a:srgbClr val="1A1A1A"/>
                </a:solidFill>
                <a:latin typeface="DejaVu Sans"/>
              </a:rPr>
              <a:t>•  Trip points, hysteresis, zone lifetime: all duplicated in user space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8585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909090"/>
                </a:solidFill>
                <a:latin typeface="DejaVu Sans"/>
              </a:rPr>
              <a:t>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87649" y="616055"/>
            <a:ext cx="111858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>
                <a:solidFill>
                  <a:srgbClr val="1F3B73"/>
                </a:solidFill>
                <a:latin typeface="DejaVu Sans"/>
              </a:rPr>
              <a:t>Proposal: a governor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45559" y="1027868"/>
            <a:ext cx="6007533" cy="52120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</a:pPr>
            <a:r>
              <a:rPr sz="1000">
                <a:solidFill>
                  <a:srgbClr val="0B3D5C"/>
                </a:solidFill>
                <a:latin typeface="DejaVu Sans Mono"/>
              </a:rPr>
              <a:t> user space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000">
                <a:solidFill>
                  <a:srgbClr val="0B3D5C"/>
                </a:solidFill>
                <a:latin typeface="DejaVu Sans Mono"/>
              </a:rPr>
              <a:t> ┌────────────────────────────────────────────────────────────┐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000">
                <a:solidFill>
                  <a:srgbClr val="0B3D5C"/>
                </a:solidFill>
                <a:latin typeface="DejaVu Sans Mono"/>
              </a:rPr>
              <a:t> │  echo hardware &gt; thermal_zoneN/policy                      │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000">
                <a:solidFill>
                  <a:srgbClr val="0B3D5C"/>
                </a:solidFill>
                <a:latin typeface="DejaVu Sans Mono"/>
              </a:rPr>
              <a:t> │  thermal-threshold add N 80000     (netlink, THRESHOLD_ADD)│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000">
                <a:solidFill>
                  <a:srgbClr val="0B3D5C"/>
                </a:solidFill>
                <a:latin typeface="DejaVu Sans Mono"/>
              </a:rPr>
              <a:t> └────────────────────────────────────────────────────────────┘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000">
                <a:solidFill>
                  <a:srgbClr val="0B3D5C"/>
                </a:solidFill>
                <a:latin typeface="DejaVu Sans Mono"/>
              </a:rPr>
              <a:t>                             │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000">
                <a:solidFill>
                  <a:srgbClr val="0B3D5C"/>
                </a:solidFill>
                <a:latin typeface="DejaVu Sans Mono"/>
              </a:rPr>
              <a:t>                             ▼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000">
                <a:solidFill>
                  <a:srgbClr val="0B3D5C"/>
                </a:solidFill>
                <a:latin typeface="DejaVu Sans Mono"/>
              </a:rPr>
              <a:t> ┌────────────────────────────────────────────────────────────┐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000">
                <a:solidFill>
                  <a:srgbClr val="0B3D5C"/>
                </a:solidFill>
                <a:latin typeface="DejaVu Sans Mono"/>
              </a:rPr>
              <a:t> │                       thermal core                         │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000">
                <a:solidFill>
                  <a:srgbClr val="0B3D5C"/>
                </a:solidFill>
                <a:latin typeface="DejaVu Sans Mono"/>
              </a:rPr>
              <a:t> │   __thermal_zone_device_update()                           │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000">
                <a:solidFill>
                  <a:srgbClr val="0B3D5C"/>
                </a:solidFill>
                <a:latin typeface="DejaVu Sans Mono"/>
              </a:rPr>
              <a:t> │     ├─ get_temp()          ──► tz-&gt;temperature             │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000">
                <a:solidFill>
                  <a:srgbClr val="0B3D5C"/>
                </a:solidFill>
                <a:latin typeface="DejaVu Sans Mono"/>
              </a:rPr>
              <a:t> │     ├─ handle trips, thresholds                            │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000">
                <a:solidFill>
                  <a:srgbClr val="0B3D5C"/>
                </a:solidFill>
                <a:latin typeface="DejaVu Sans Mono"/>
              </a:rPr>
              <a:t> │     └─ governor-&gt;manage(tz) ──┐                            │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000">
                <a:solidFill>
                  <a:srgbClr val="0B3D5C"/>
                </a:solidFill>
                <a:latin typeface="DejaVu Sans Mono"/>
              </a:rPr>
              <a:t> └───────────────────────────────┼────────────────────────────┘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000">
                <a:solidFill>
                  <a:srgbClr val="0B3D5C"/>
                </a:solidFill>
                <a:latin typeface="DejaVu Sans Mono"/>
              </a:rPr>
              <a:t>                                 ▼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000">
                <a:solidFill>
                  <a:srgbClr val="0B3D5C"/>
                </a:solidFill>
                <a:latin typeface="DejaVu Sans Mono"/>
              </a:rPr>
              <a:t> ┌────────────────────────────────────────────────────────────┐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000">
                <a:solidFill>
                  <a:srgbClr val="0B3D5C"/>
                </a:solidFill>
                <a:latin typeface="DejaVu Sans Mono"/>
              </a:rPr>
              <a:t> │              gov_hardware   —  policy "hardware"           │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000">
                <a:solidFill>
                  <a:srgbClr val="0B3D5C"/>
                </a:solidFill>
                <a:latin typeface="DejaVu Sans Mono"/>
              </a:rPr>
              <a:t> │                                                            │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000">
                <a:solidFill>
                  <a:srgbClr val="0B3D5C"/>
                </a:solidFill>
                <a:latin typeface="DejaVu Sans Mono"/>
              </a:rPr>
              <a:t> │   lowest threshold of the zone ────► set_threshold()       │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000">
                <a:solidFill>
                  <a:srgbClr val="0B3D5C"/>
                </a:solidFill>
                <a:latin typeface="DejaVu Sans Mono"/>
              </a:rPr>
              <a:t> │   tz-&gt;temperature, every update ───► set_temperature()     │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000">
                <a:solidFill>
                  <a:srgbClr val="0B3D5C"/>
                </a:solidFill>
                <a:latin typeface="DejaVu Sans Mono"/>
              </a:rPr>
              <a:t> │                                                            │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000">
                <a:solidFill>
                  <a:srgbClr val="0B3D5C"/>
                </a:solidFill>
                <a:latin typeface="DejaVu Sans Mono"/>
              </a:rPr>
              <a:t> │   no cooling devices, no throttling decisions              │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000">
                <a:solidFill>
                  <a:srgbClr val="0B3D5C"/>
                </a:solidFill>
                <a:latin typeface="DejaVu Sans Mono"/>
              </a:rPr>
              <a:t> └───────────────────────────────┬────────────────────────────┘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000">
                <a:solidFill>
                  <a:srgbClr val="0B3D5C"/>
                </a:solidFill>
                <a:latin typeface="DejaVu Sans Mono"/>
              </a:rPr>
              <a:t>                                 │  thermal_hw_gov_ops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000">
                <a:solidFill>
                  <a:srgbClr val="0B3D5C"/>
                </a:solidFill>
                <a:latin typeface="DejaVu Sans Mono"/>
              </a:rPr>
              <a:t>                                 ▼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000">
                <a:solidFill>
                  <a:srgbClr val="0B3D5C"/>
                </a:solidFill>
                <a:latin typeface="DejaVu Sans Mono"/>
              </a:rPr>
              <a:t> ┌────────────────────────────────────────────────────────────┐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000">
                <a:solidFill>
                  <a:srgbClr val="0B3D5C"/>
                </a:solidFill>
                <a:latin typeface="DejaVu Sans Mono"/>
              </a:rPr>
              <a:t> │        platform_temperature_control.c                      │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000">
                <a:solidFill>
                  <a:srgbClr val="0B3D5C"/>
                </a:solidFill>
                <a:latin typeface="DejaVu Sans Mono"/>
              </a:rPr>
              <a:t> │   TARGET_TEMP + ENABLE      TEMPERATURE_OVERRIDE (+EN)     │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000">
                <a:solidFill>
                  <a:srgbClr val="0B3D5C"/>
                </a:solidFill>
                <a:latin typeface="DejaVu Sans Mono"/>
              </a:rPr>
              <a:t> └───────────────────────────────┬────────────────────────────┘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000">
                <a:solidFill>
                  <a:srgbClr val="0B3D5C"/>
                </a:solidFill>
                <a:latin typeface="DejaVu Sans Mono"/>
              </a:rPr>
              <a:t>                                 ▼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000">
                <a:solidFill>
                  <a:srgbClr val="0B3D5C"/>
                </a:solidFill>
                <a:latin typeface="DejaVu Sans Mono"/>
              </a:rPr>
              <a:t>                    ┌──────────────────────────┐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000">
                <a:solidFill>
                  <a:srgbClr val="0B3D5C"/>
                </a:solidFill>
                <a:latin typeface="DejaVu Sans Mono"/>
              </a:rPr>
              <a:t>                    │  HW control loop (PTC)   │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000">
                <a:solidFill>
                  <a:srgbClr val="0B3D5C"/>
                </a:solidFill>
                <a:latin typeface="DejaVu Sans Mono"/>
              </a:rPr>
              <a:t>                    └──────────────────────────┘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8585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909090"/>
                </a:solidFill>
                <a:latin typeface="DejaVu Sans"/>
              </a:rPr>
              <a:t>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60755" y="687772"/>
            <a:ext cx="111858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>
                <a:solidFill>
                  <a:srgbClr val="1F3B73"/>
                </a:solidFill>
                <a:latin typeface="DejaVu Sans"/>
              </a:rPr>
              <a:t>Why a governor? Why not a cooling device?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60755" y="1547308"/>
            <a:ext cx="11185855" cy="42675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71450" indent="-171450">
              <a:spcBef>
                <a:spcPts val="600"/>
              </a:spcBef>
              <a:buFont typeface="Arial"/>
              <a:buChar char="•"/>
            </a:pPr>
            <a:r>
              <a:rPr sz="1600" b="0" err="1">
                <a:solidFill>
                  <a:srgbClr val="0B3D5C"/>
                </a:solidFill>
                <a:latin typeface="DejaVu Sans Mono"/>
              </a:rPr>
              <a:t>set_cur_state</a:t>
            </a:r>
            <a:r>
              <a:rPr sz="1600" b="0">
                <a:solidFill>
                  <a:srgbClr val="0B3D5C"/>
                </a:solidFill>
                <a:latin typeface="DejaVu Sans Mono"/>
              </a:rPr>
              <a:t>(</a:t>
            </a:r>
            <a:r>
              <a:rPr sz="1600" b="0" err="1">
                <a:solidFill>
                  <a:srgbClr val="0B3D5C"/>
                </a:solidFill>
                <a:latin typeface="DejaVu Sans Mono"/>
              </a:rPr>
              <a:t>cdev</a:t>
            </a:r>
            <a:r>
              <a:rPr sz="1600" b="0">
                <a:solidFill>
                  <a:srgbClr val="0B3D5C"/>
                </a:solidFill>
                <a:latin typeface="DejaVu Sans Mono"/>
              </a:rPr>
              <a:t>, N</a:t>
            </a:r>
            <a:r>
              <a:rPr lang="en-US" sz="1600">
                <a:solidFill>
                  <a:srgbClr val="0B3D5C"/>
                </a:solidFill>
                <a:latin typeface="DejaVu Sans Mono"/>
              </a:rPr>
              <a:t>):</a:t>
            </a:r>
            <a:r>
              <a:rPr sz="1600" b="0">
                <a:solidFill>
                  <a:srgbClr val="0B3D5C"/>
                </a:solidFill>
                <a:latin typeface="DejaVu Sans Mono"/>
              </a:rPr>
              <a:t> </a:t>
            </a:r>
            <a:r>
              <a:rPr lang="en-US" sz="1600">
                <a:solidFill>
                  <a:srgbClr val="1A1A1A"/>
                </a:solidFill>
                <a:latin typeface="DejaVu Sans"/>
              </a:rPr>
              <a:t> No Temperature input</a:t>
            </a:r>
            <a:endParaRPr lang="en-US" sz="1600">
              <a:solidFill>
                <a:srgbClr val="1A1A1A"/>
              </a:solidFill>
              <a:latin typeface="DejaVu Sans"/>
              <a:ea typeface="Calibri"/>
              <a:cs typeface="Calibri"/>
            </a:endParaRPr>
          </a:p>
          <a:p>
            <a:pPr marL="742950" lvl="1" indent="-285750">
              <a:lnSpc>
                <a:spcPct val="118000"/>
              </a:lnSpc>
              <a:spcBef>
                <a:spcPts val="585"/>
              </a:spcBef>
              <a:buFont typeface="Arial"/>
              <a:buChar char="•"/>
            </a:pPr>
            <a:r>
              <a:rPr sz="1600" b="0">
                <a:solidFill>
                  <a:srgbClr val="1A1A1A"/>
                </a:solidFill>
                <a:latin typeface="DejaVu Sans"/>
              </a:rPr>
              <a:t>To make it fit you would bind the </a:t>
            </a:r>
            <a:r>
              <a:rPr sz="1600" b="0" err="1">
                <a:solidFill>
                  <a:srgbClr val="1A1A1A"/>
                </a:solidFill>
                <a:latin typeface="DejaVu Sans"/>
              </a:rPr>
              <a:t>cdev</a:t>
            </a:r>
            <a:r>
              <a:rPr sz="1600" b="0">
                <a:solidFill>
                  <a:srgbClr val="1A1A1A"/>
                </a:solidFill>
                <a:latin typeface="DejaVu Sans"/>
              </a:rPr>
              <a:t> to a trip and let </a:t>
            </a:r>
            <a:r>
              <a:rPr lang="en-US" sz="1600">
                <a:solidFill>
                  <a:srgbClr val="0B3D5C"/>
                </a:solidFill>
                <a:latin typeface="DejaVu Sans Mono"/>
              </a:rPr>
              <a:t>some governor</a:t>
            </a:r>
            <a:r>
              <a:rPr sz="1600" b="0">
                <a:solidFill>
                  <a:srgbClr val="1A1A1A"/>
                </a:solidFill>
                <a:latin typeface="DejaVu Sans"/>
              </a:rPr>
              <a:t> decide N </a:t>
            </a:r>
            <a:endParaRPr lang="en-US" sz="1600">
              <a:solidFill>
                <a:srgbClr val="1A1A1A"/>
              </a:solidFill>
              <a:latin typeface="DejaVu Sans"/>
            </a:endParaRPr>
          </a:p>
          <a:p>
            <a:pPr marL="1200150" lvl="2" indent="-285750">
              <a:lnSpc>
                <a:spcPct val="118000"/>
              </a:lnSpc>
              <a:spcBef>
                <a:spcPts val="585"/>
              </a:spcBef>
              <a:buFont typeface="Wingdings"/>
              <a:buChar char="§"/>
            </a:pPr>
            <a:r>
              <a:rPr lang="en-US" sz="1600">
                <a:solidFill>
                  <a:srgbClr val="1A1A1A"/>
                </a:solidFill>
                <a:latin typeface="DejaVu Sans"/>
              </a:rPr>
              <a:t>A</a:t>
            </a:r>
            <a:r>
              <a:rPr sz="1600" b="0">
                <a:solidFill>
                  <a:srgbClr val="1A1A1A"/>
                </a:solidFill>
                <a:latin typeface="DejaVu Sans"/>
              </a:rPr>
              <a:t> Linux control loop driving a hardware control loop. That is the thing we are trying to remove.</a:t>
            </a:r>
            <a:endParaRPr sz="1600">
              <a:ea typeface="Calibri"/>
              <a:cs typeface="Calibri"/>
            </a:endParaRPr>
          </a:p>
          <a:p>
            <a:pPr marL="285750" indent="-285750">
              <a:lnSpc>
                <a:spcPct val="118000"/>
              </a:lnSpc>
              <a:spcBef>
                <a:spcPts val="585"/>
              </a:spcBef>
              <a:buFont typeface="Arial"/>
              <a:buChar char="•"/>
            </a:pPr>
            <a:r>
              <a:rPr sz="1600" b="0">
                <a:solidFill>
                  <a:srgbClr val="1A1A1A"/>
                </a:solidFill>
                <a:latin typeface="DejaVu Sans"/>
              </a:rPr>
              <a:t>A governor is the framework's existing answer to </a:t>
            </a:r>
            <a:r>
              <a:rPr sz="1600" b="1">
                <a:solidFill>
                  <a:srgbClr val="1A1A1A"/>
                </a:solidFill>
                <a:latin typeface="DejaVu Sans"/>
              </a:rPr>
              <a:t>"who owns mitigation for this zone"</a:t>
            </a:r>
            <a:r>
              <a:rPr sz="1600" b="0">
                <a:solidFill>
                  <a:srgbClr val="1A1A1A"/>
                </a:solidFill>
                <a:latin typeface="DejaVu Sans"/>
              </a:rPr>
              <a:t>:</a:t>
            </a:r>
          </a:p>
          <a:p>
            <a:pPr marL="628650" lvl="1" indent="-171450">
              <a:lnSpc>
                <a:spcPct val="118000"/>
              </a:lnSpc>
              <a:spcBef>
                <a:spcPts val="585"/>
              </a:spcBef>
              <a:buFont typeface="Arial"/>
              <a:buChar char="•"/>
            </a:pPr>
            <a:r>
              <a:rPr sz="1600" b="0">
                <a:solidFill>
                  <a:srgbClr val="0B3D5C"/>
                </a:solidFill>
                <a:latin typeface="DejaVu Sans Mono"/>
              </a:rPr>
              <a:t>policy</a:t>
            </a:r>
            <a:r>
              <a:rPr sz="1600" b="0">
                <a:solidFill>
                  <a:srgbClr val="1A1A1A"/>
                </a:solidFill>
                <a:latin typeface="DejaVu Sans"/>
              </a:rPr>
              <a:t> is mutually exclusive by construction </a:t>
            </a:r>
            <a:endParaRPr lang="en-US" sz="1600">
              <a:solidFill>
                <a:srgbClr val="1A1A1A"/>
              </a:solidFill>
              <a:latin typeface="DejaVu Sans"/>
            </a:endParaRPr>
          </a:p>
          <a:p>
            <a:pPr marL="1085850" lvl="2" indent="-171450">
              <a:lnSpc>
                <a:spcPct val="118000"/>
              </a:lnSpc>
              <a:spcBef>
                <a:spcPts val="585"/>
              </a:spcBef>
              <a:buFont typeface="Wingdings"/>
              <a:buChar char="§"/>
            </a:pPr>
            <a:r>
              <a:rPr lang="en-US" sz="1600">
                <a:solidFill>
                  <a:srgbClr val="1A1A1A"/>
                </a:solidFill>
                <a:latin typeface="DejaVu Sans"/>
              </a:rPr>
              <a:t> </a:t>
            </a:r>
            <a:r>
              <a:rPr sz="1600" b="0">
                <a:solidFill>
                  <a:srgbClr val="1A1A1A"/>
                </a:solidFill>
                <a:latin typeface="DejaVu Sans"/>
              </a:rPr>
              <a:t>selecting </a:t>
            </a:r>
            <a:r>
              <a:rPr sz="1600" b="0">
                <a:solidFill>
                  <a:srgbClr val="0B3D5C"/>
                </a:solidFill>
                <a:latin typeface="DejaVu Sans Mono"/>
              </a:rPr>
              <a:t>hardware</a:t>
            </a:r>
            <a:r>
              <a:rPr sz="1600" b="0">
                <a:solidFill>
                  <a:srgbClr val="1A1A1A"/>
                </a:solidFill>
                <a:latin typeface="DejaVu Sans"/>
              </a:rPr>
              <a:t> guarantees no other algorithm touches the zone.</a:t>
            </a:r>
            <a:endParaRPr>
              <a:ea typeface="Calibri"/>
              <a:cs typeface="Calibri"/>
            </a:endParaRPr>
          </a:p>
          <a:p>
            <a:pPr marL="628650" lvl="1" indent="-171450">
              <a:lnSpc>
                <a:spcPct val="118000"/>
              </a:lnSpc>
              <a:spcBef>
                <a:spcPts val="585"/>
              </a:spcBef>
              <a:buFont typeface="Arial"/>
              <a:buChar char="•"/>
            </a:pPr>
            <a:r>
              <a:rPr sz="1600" b="0">
                <a:solidFill>
                  <a:srgbClr val="0B3D5C"/>
                </a:solidFill>
                <a:latin typeface="DejaVu Sans Mono"/>
              </a:rPr>
              <a:t>manage()</a:t>
            </a:r>
            <a:r>
              <a:rPr sz="1600" b="0">
                <a:solidFill>
                  <a:srgbClr val="1A1A1A"/>
                </a:solidFill>
                <a:latin typeface="DejaVu Sans"/>
              </a:rPr>
              <a:t> is called on every zone </a:t>
            </a:r>
            <a:r>
              <a:rPr lang="en-US" sz="1600">
                <a:solidFill>
                  <a:srgbClr val="1A1A1A"/>
                </a:solidFill>
                <a:latin typeface="DejaVu Sans"/>
              </a:rPr>
              <a:t>update</a:t>
            </a:r>
          </a:p>
          <a:p>
            <a:pPr marL="1085850" lvl="2" indent="-171450">
              <a:lnSpc>
                <a:spcPct val="118000"/>
              </a:lnSpc>
              <a:spcBef>
                <a:spcPts val="585"/>
              </a:spcBef>
              <a:buFont typeface="Wingdings"/>
              <a:buChar char="§"/>
            </a:pPr>
            <a:r>
              <a:rPr lang="en-US" sz="1600">
                <a:solidFill>
                  <a:srgbClr val="1A1A1A"/>
                </a:solidFill>
                <a:latin typeface="DejaVu Sans"/>
              </a:rPr>
              <a:t>with</a:t>
            </a:r>
            <a:r>
              <a:rPr sz="1600" b="0">
                <a:solidFill>
                  <a:srgbClr val="1A1A1A"/>
                </a:solidFill>
                <a:latin typeface="DejaVu Sans"/>
              </a:rPr>
              <a:t> the temperature already read and trips already handled.</a:t>
            </a:r>
            <a:endParaRPr/>
          </a:p>
          <a:p>
            <a:pPr marL="628650" lvl="1" indent="-171450">
              <a:lnSpc>
                <a:spcPct val="118000"/>
              </a:lnSpc>
              <a:spcBef>
                <a:spcPts val="585"/>
              </a:spcBef>
              <a:buFont typeface="Arial"/>
              <a:buChar char="•"/>
            </a:pPr>
            <a:r>
              <a:rPr sz="1600" b="0" err="1">
                <a:solidFill>
                  <a:srgbClr val="0B3D5C"/>
                </a:solidFill>
                <a:latin typeface="DejaVu Sans Mono"/>
              </a:rPr>
              <a:t>bind_to_tz</a:t>
            </a:r>
            <a:r>
              <a:rPr sz="1600" b="0">
                <a:solidFill>
                  <a:srgbClr val="1A1A1A"/>
                </a:solidFill>
                <a:latin typeface="DejaVu Sans"/>
              </a:rPr>
              <a:t> / </a:t>
            </a:r>
            <a:r>
              <a:rPr sz="1600" b="0" err="1">
                <a:solidFill>
                  <a:srgbClr val="0B3D5C"/>
                </a:solidFill>
                <a:latin typeface="DejaVu Sans Mono"/>
              </a:rPr>
              <a:t>unbind_from_tz</a:t>
            </a:r>
            <a:r>
              <a:rPr lang="en-US" sz="1600">
                <a:solidFill>
                  <a:srgbClr val="1A1A1A"/>
                </a:solidFill>
                <a:latin typeface="DejaVu Sans"/>
              </a:rPr>
              <a:t> </a:t>
            </a:r>
          </a:p>
          <a:p>
            <a:pPr marL="1085850" lvl="2" indent="-171450">
              <a:lnSpc>
                <a:spcPct val="118000"/>
              </a:lnSpc>
              <a:spcBef>
                <a:spcPts val="585"/>
              </a:spcBef>
              <a:buFont typeface="Wingdings"/>
              <a:buChar char="§"/>
            </a:pPr>
            <a:r>
              <a:rPr sz="1600" b="0">
                <a:solidFill>
                  <a:srgbClr val="1A1A1A"/>
                </a:solidFill>
                <a:latin typeface="DejaVu Sans"/>
              </a:rPr>
              <a:t>give ownership lifetime for free.</a:t>
            </a:r>
            <a:endParaRPr lang="en-US" sz="1600">
              <a:solidFill>
                <a:srgbClr val="1A1A1A"/>
              </a:solidFill>
              <a:latin typeface="DejaVu Sans"/>
            </a:endParaRPr>
          </a:p>
          <a:p>
            <a:pPr marL="628650" lvl="1" indent="-171450">
              <a:lnSpc>
                <a:spcPct val="118000"/>
              </a:lnSpc>
              <a:spcBef>
                <a:spcPts val="585"/>
              </a:spcBef>
              <a:buFont typeface="Arial"/>
              <a:buChar char="•"/>
            </a:pPr>
            <a:r>
              <a:rPr sz="1600" b="0">
                <a:solidFill>
                  <a:srgbClr val="1A1A1A"/>
                </a:solidFill>
                <a:latin typeface="DejaVu Sans"/>
              </a:rPr>
              <a:t>No new user-space </a:t>
            </a:r>
            <a:r>
              <a:rPr lang="en-US" sz="1600">
                <a:solidFill>
                  <a:srgbClr val="1A1A1A"/>
                </a:solidFill>
                <a:latin typeface="DejaVu Sans"/>
              </a:rPr>
              <a:t>ABI</a:t>
            </a:r>
            <a:endParaRPr lang="en-US" sz="16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1085850" lvl="2" indent="-171450">
              <a:lnSpc>
                <a:spcPct val="118000"/>
              </a:lnSpc>
              <a:spcBef>
                <a:spcPts val="585"/>
              </a:spcBef>
              <a:buFont typeface="Wingdings"/>
              <a:buChar char="§"/>
            </a:pPr>
            <a:r>
              <a:rPr lang="en-US" sz="1600">
                <a:solidFill>
                  <a:srgbClr val="0B3D5C"/>
                </a:solidFill>
                <a:latin typeface="DejaVu Sans Mono"/>
              </a:rPr>
              <a:t>Policy,</a:t>
            </a:r>
            <a:r>
              <a:rPr sz="1600" b="0">
                <a:solidFill>
                  <a:srgbClr val="1A1A1A"/>
                </a:solidFill>
                <a:latin typeface="DejaVu Sans"/>
              </a:rPr>
              <a:t> </a:t>
            </a:r>
            <a:r>
              <a:rPr sz="1600" b="0" err="1">
                <a:solidFill>
                  <a:srgbClr val="0B3D5C"/>
                </a:solidFill>
                <a:latin typeface="DejaVu Sans Mono"/>
              </a:rPr>
              <a:t>available_policies</a:t>
            </a:r>
            <a:r>
              <a:rPr sz="1600" b="0">
                <a:solidFill>
                  <a:srgbClr val="1A1A1A"/>
                </a:solidFill>
                <a:latin typeface="DejaVu Sans"/>
              </a:rPr>
              <a:t>, </a:t>
            </a:r>
            <a:r>
              <a:rPr sz="1600" b="0" err="1">
                <a:solidFill>
                  <a:srgbClr val="0B3D5C"/>
                </a:solidFill>
                <a:latin typeface="DejaVu Sans Mono"/>
              </a:rPr>
              <a:t>trip_point_M_temp</a:t>
            </a:r>
            <a:r>
              <a:rPr sz="1600" b="0">
                <a:solidFill>
                  <a:srgbClr val="1A1A1A"/>
                </a:solidFill>
                <a:latin typeface="DejaVu Sans"/>
              </a:rPr>
              <a:t>.</a:t>
            </a:r>
            <a:endParaRPr sz="1600">
              <a:ea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8585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909090"/>
                </a:solidFill>
                <a:latin typeface="DejaVu Sans"/>
              </a:rPr>
              <a:t>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2826" y="660878"/>
            <a:ext cx="111858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>
                <a:solidFill>
                  <a:srgbClr val="1F3B73"/>
                </a:solidFill>
                <a:latin typeface="DejaVu Sans"/>
              </a:rPr>
              <a:t>The interface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82020" y="1323961"/>
            <a:ext cx="7687212" cy="417909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0000"/>
              </a:lnSpc>
              <a:spcBef>
                <a:spcPts val="900"/>
              </a:spcBef>
            </a:pPr>
            <a:r>
              <a:rPr sz="1400" dirty="0">
                <a:solidFill>
                  <a:srgbClr val="0B3D5C"/>
                </a:solidFill>
                <a:latin typeface="DejaVu Sans Mono"/>
              </a:rPr>
              <a:t>struct </a:t>
            </a:r>
            <a:r>
              <a:rPr sz="1400" dirty="0" err="1">
                <a:solidFill>
                  <a:srgbClr val="0B3D5C"/>
                </a:solidFill>
                <a:latin typeface="DejaVu Sans Mono"/>
              </a:rPr>
              <a:t>thermal_hw_gov_ops</a:t>
            </a:r>
            <a:r>
              <a:rPr sz="1400" dirty="0">
                <a:solidFill>
                  <a:srgbClr val="0B3D5C"/>
                </a:solidFill>
                <a:latin typeface="DejaVu Sans Mono"/>
              </a:rPr>
              <a:t> {</a:t>
            </a:r>
            <a:endParaRPr lang="en-US" sz="1400">
              <a:solidFill>
                <a:srgbClr val="0B3D5C"/>
              </a:solidFill>
              <a:latin typeface="DejaVu Sans Mono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400" dirty="0">
                <a:solidFill>
                  <a:srgbClr val="0B3D5C"/>
                </a:solidFill>
                <a:latin typeface="DejaVu Sans Mono"/>
              </a:rPr>
              <a:t>	int (*</a:t>
            </a:r>
            <a:r>
              <a:rPr sz="1400" dirty="0" err="1">
                <a:solidFill>
                  <a:srgbClr val="0B3D5C"/>
                </a:solidFill>
                <a:latin typeface="DejaVu Sans Mono"/>
              </a:rPr>
              <a:t>set_threshold</a:t>
            </a:r>
            <a:r>
              <a:rPr sz="1400" dirty="0">
                <a:solidFill>
                  <a:srgbClr val="0B3D5C"/>
                </a:solidFill>
                <a:latin typeface="DejaVu Sans Mono"/>
              </a:rPr>
              <a:t>)(void *</a:t>
            </a:r>
            <a:r>
              <a:rPr sz="1400" dirty="0" err="1">
                <a:solidFill>
                  <a:srgbClr val="0B3D5C"/>
                </a:solidFill>
                <a:latin typeface="DejaVu Sans Mono"/>
              </a:rPr>
              <a:t>priv</a:t>
            </a:r>
            <a:r>
              <a:rPr sz="1400" dirty="0">
                <a:solidFill>
                  <a:srgbClr val="0B3D5C"/>
                </a:solidFill>
                <a:latin typeface="DejaVu Sans Mono"/>
              </a:rPr>
              <a:t>, struct </a:t>
            </a:r>
            <a:r>
              <a:rPr sz="1400" dirty="0" err="1">
                <a:solidFill>
                  <a:srgbClr val="0B3D5C"/>
                </a:solidFill>
                <a:latin typeface="DejaVu Sans Mono"/>
              </a:rPr>
              <a:t>thermal_zone_device</a:t>
            </a:r>
            <a:r>
              <a:rPr sz="1400" dirty="0">
                <a:solidFill>
                  <a:srgbClr val="0B3D5C"/>
                </a:solidFill>
                <a:latin typeface="DejaVu Sans Mono"/>
              </a:rPr>
              <a:t> *</a:t>
            </a:r>
            <a:r>
              <a:rPr sz="1400" dirty="0" err="1">
                <a:solidFill>
                  <a:srgbClr val="0B3D5C"/>
                </a:solidFill>
                <a:latin typeface="DejaVu Sans Mono"/>
              </a:rPr>
              <a:t>tz</a:t>
            </a:r>
            <a:r>
              <a:rPr sz="1400" dirty="0">
                <a:solidFill>
                  <a:srgbClr val="0B3D5C"/>
                </a:solidFill>
                <a:latin typeface="DejaVu Sans Mono"/>
              </a:rPr>
              <a:t>,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400" dirty="0">
                <a:solidFill>
                  <a:srgbClr val="0B3D5C"/>
                </a:solidFill>
                <a:latin typeface="DejaVu Sans Mono"/>
              </a:rPr>
              <a:t>			     int temp);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400" dirty="0">
                <a:solidFill>
                  <a:srgbClr val="0B3D5C"/>
                </a:solidFill>
                <a:latin typeface="DejaVu Sans Mono"/>
              </a:rPr>
              <a:t>	int (*</a:t>
            </a:r>
            <a:r>
              <a:rPr sz="1400" dirty="0" err="1">
                <a:solidFill>
                  <a:srgbClr val="0B3D5C"/>
                </a:solidFill>
                <a:latin typeface="DejaVu Sans Mono"/>
              </a:rPr>
              <a:t>set_temperature</a:t>
            </a:r>
            <a:r>
              <a:rPr sz="1400" dirty="0">
                <a:solidFill>
                  <a:srgbClr val="0B3D5C"/>
                </a:solidFill>
                <a:latin typeface="DejaVu Sans Mono"/>
              </a:rPr>
              <a:t>)(void *</a:t>
            </a:r>
            <a:r>
              <a:rPr sz="1400" dirty="0" err="1">
                <a:solidFill>
                  <a:srgbClr val="0B3D5C"/>
                </a:solidFill>
                <a:latin typeface="DejaVu Sans Mono"/>
              </a:rPr>
              <a:t>priv</a:t>
            </a:r>
            <a:r>
              <a:rPr sz="1400" dirty="0">
                <a:solidFill>
                  <a:srgbClr val="0B3D5C"/>
                </a:solidFill>
                <a:latin typeface="DejaVu Sans Mono"/>
              </a:rPr>
              <a:t>, struct </a:t>
            </a:r>
            <a:r>
              <a:rPr sz="1400" dirty="0" err="1">
                <a:solidFill>
                  <a:srgbClr val="0B3D5C"/>
                </a:solidFill>
                <a:latin typeface="DejaVu Sans Mono"/>
              </a:rPr>
              <a:t>thermal_zone_device</a:t>
            </a:r>
            <a:r>
              <a:rPr sz="1400" dirty="0">
                <a:solidFill>
                  <a:srgbClr val="0B3D5C"/>
                </a:solidFill>
                <a:latin typeface="DejaVu Sans Mono"/>
              </a:rPr>
              <a:t> *</a:t>
            </a:r>
            <a:r>
              <a:rPr sz="1400" dirty="0" err="1">
                <a:solidFill>
                  <a:srgbClr val="0B3D5C"/>
                </a:solidFill>
                <a:latin typeface="DejaVu Sans Mono"/>
              </a:rPr>
              <a:t>tz</a:t>
            </a:r>
            <a:r>
              <a:rPr sz="1400" dirty="0">
                <a:solidFill>
                  <a:srgbClr val="0B3D5C"/>
                </a:solidFill>
                <a:latin typeface="DejaVu Sans Mono"/>
              </a:rPr>
              <a:t>,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400" dirty="0">
                <a:solidFill>
                  <a:srgbClr val="0B3D5C"/>
                </a:solidFill>
                <a:latin typeface="DejaVu Sans Mono"/>
              </a:rPr>
              <a:t>			       int temp);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400" dirty="0">
                <a:solidFill>
                  <a:srgbClr val="0B3D5C"/>
                </a:solidFill>
                <a:latin typeface="DejaVu Sans Mono"/>
              </a:rPr>
              <a:t>};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400" dirty="0">
                <a:solidFill>
                  <a:srgbClr val="0B3D5C"/>
                </a:solidFill>
                <a:latin typeface="DejaVu Sans Mono"/>
              </a:rPr>
              <a:t>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400" dirty="0">
                <a:solidFill>
                  <a:srgbClr val="0B3D5C"/>
                </a:solidFill>
                <a:latin typeface="DejaVu Sans Mono"/>
              </a:rPr>
              <a:t>struct </a:t>
            </a:r>
            <a:r>
              <a:rPr sz="1400" dirty="0" err="1">
                <a:solidFill>
                  <a:srgbClr val="0B3D5C"/>
                </a:solidFill>
                <a:latin typeface="DejaVu Sans Mono"/>
              </a:rPr>
              <a:t>thermal_hw_gov_dev</a:t>
            </a:r>
            <a:r>
              <a:rPr sz="1400" dirty="0">
                <a:solidFill>
                  <a:srgbClr val="0B3D5C"/>
                </a:solidFill>
                <a:latin typeface="DejaVu Sans Mono"/>
              </a:rPr>
              <a:t> *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400" dirty="0" err="1">
                <a:solidFill>
                  <a:srgbClr val="0B3D5C"/>
                </a:solidFill>
                <a:latin typeface="DejaVu Sans Mono"/>
              </a:rPr>
              <a:t>thermal_hw_gov_device_register</a:t>
            </a:r>
            <a:r>
              <a:rPr sz="1400" dirty="0">
                <a:solidFill>
                  <a:srgbClr val="0B3D5C"/>
                </a:solidFill>
                <a:latin typeface="DejaVu Sans Mono"/>
              </a:rPr>
              <a:t>(const struct </a:t>
            </a:r>
            <a:r>
              <a:rPr sz="1400" dirty="0" err="1">
                <a:solidFill>
                  <a:srgbClr val="0B3D5C"/>
                </a:solidFill>
                <a:latin typeface="DejaVu Sans Mono"/>
              </a:rPr>
              <a:t>thermal_hw_gov_ops</a:t>
            </a:r>
            <a:r>
              <a:rPr sz="1400" dirty="0">
                <a:solidFill>
                  <a:srgbClr val="0B3D5C"/>
                </a:solidFill>
                <a:latin typeface="DejaVu Sans Mono"/>
              </a:rPr>
              <a:t> *ops,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400" dirty="0">
                <a:solidFill>
                  <a:srgbClr val="0B3D5C"/>
                </a:solidFill>
                <a:latin typeface="DejaVu Sans Mono"/>
              </a:rPr>
              <a:t>			       void *</a:t>
            </a:r>
            <a:r>
              <a:rPr sz="1400" dirty="0" err="1">
                <a:solidFill>
                  <a:srgbClr val="0B3D5C"/>
                </a:solidFill>
                <a:latin typeface="DejaVu Sans Mono"/>
              </a:rPr>
              <a:t>priv</a:t>
            </a:r>
            <a:r>
              <a:rPr sz="1400" dirty="0">
                <a:solidFill>
                  <a:srgbClr val="0B3D5C"/>
                </a:solidFill>
                <a:latin typeface="DejaVu Sans Mono"/>
              </a:rPr>
              <a:t>);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400" dirty="0">
                <a:solidFill>
                  <a:srgbClr val="0B3D5C"/>
                </a:solidFill>
                <a:latin typeface="DejaVu Sans Mono"/>
              </a:rPr>
              <a:t>void </a:t>
            </a:r>
            <a:r>
              <a:rPr sz="1400" dirty="0" err="1">
                <a:solidFill>
                  <a:srgbClr val="0B3D5C"/>
                </a:solidFill>
                <a:latin typeface="DejaVu Sans Mono"/>
              </a:rPr>
              <a:t>thermal_hw_gov_device_unregister</a:t>
            </a:r>
            <a:r>
              <a:rPr sz="1400" dirty="0">
                <a:solidFill>
                  <a:srgbClr val="0B3D5C"/>
                </a:solidFill>
                <a:latin typeface="DejaVu Sans Mono"/>
              </a:rPr>
              <a:t>(struct </a:t>
            </a:r>
            <a:r>
              <a:rPr sz="1400" dirty="0" err="1">
                <a:solidFill>
                  <a:srgbClr val="0B3D5C"/>
                </a:solidFill>
                <a:latin typeface="DejaVu Sans Mono"/>
              </a:rPr>
              <a:t>thermal_hw_gov_dev</a:t>
            </a:r>
            <a:r>
              <a:rPr sz="1400" dirty="0">
                <a:solidFill>
                  <a:srgbClr val="0B3D5C"/>
                </a:solidFill>
                <a:latin typeface="DejaVu Sans Mono"/>
              </a:rPr>
              <a:t> *</a:t>
            </a:r>
            <a:r>
              <a:rPr sz="1400" dirty="0" err="1">
                <a:solidFill>
                  <a:srgbClr val="0B3D5C"/>
                </a:solidFill>
                <a:latin typeface="DejaVu Sans Mono"/>
              </a:rPr>
              <a:t>hdev</a:t>
            </a:r>
            <a:r>
              <a:rPr sz="1400" dirty="0">
                <a:solidFill>
                  <a:srgbClr val="0B3D5C"/>
                </a:solidFill>
                <a:latin typeface="DejaVu Sans Mono"/>
              </a:rPr>
              <a:t>);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400" dirty="0">
                <a:solidFill>
                  <a:srgbClr val="0B3D5C"/>
                </a:solidFill>
                <a:latin typeface="DejaVu Sans Mono"/>
              </a:rPr>
              <a:t>int  </a:t>
            </a:r>
            <a:r>
              <a:rPr sz="1400" dirty="0" err="1">
                <a:solidFill>
                  <a:srgbClr val="0B3D5C"/>
                </a:solidFill>
                <a:latin typeface="DejaVu Sans Mono"/>
              </a:rPr>
              <a:t>thermal_hw_gov_device_zone_id</a:t>
            </a:r>
            <a:r>
              <a:rPr sz="1400" dirty="0">
                <a:solidFill>
                  <a:srgbClr val="0B3D5C"/>
                </a:solidFill>
                <a:latin typeface="DejaVu Sans Mono"/>
              </a:rPr>
              <a:t>(struct </a:t>
            </a:r>
            <a:r>
              <a:rPr sz="1400" dirty="0" err="1">
                <a:solidFill>
                  <a:srgbClr val="0B3D5C"/>
                </a:solidFill>
                <a:latin typeface="DejaVu Sans Mono"/>
              </a:rPr>
              <a:t>thermal_hw_gov_dev</a:t>
            </a:r>
            <a:r>
              <a:rPr sz="1400" dirty="0">
                <a:solidFill>
                  <a:srgbClr val="0B3D5C"/>
                </a:solidFill>
                <a:latin typeface="DejaVu Sans Mono"/>
              </a:rPr>
              <a:t> *</a:t>
            </a:r>
            <a:r>
              <a:rPr sz="1400" dirty="0" err="1">
                <a:solidFill>
                  <a:srgbClr val="0B3D5C"/>
                </a:solidFill>
                <a:latin typeface="DejaVu Sans Mono"/>
              </a:rPr>
              <a:t>hdev</a:t>
            </a:r>
            <a:r>
              <a:rPr sz="1400" dirty="0">
                <a:solidFill>
                  <a:srgbClr val="0B3D5C"/>
                </a:solidFill>
                <a:latin typeface="DejaVu Sans Mono"/>
              </a:rPr>
              <a:t>);</a:t>
            </a:r>
          </a:p>
          <a:p>
            <a:pPr>
              <a:lnSpc>
                <a:spcPct val="118000"/>
              </a:lnSpc>
              <a:spcBef>
                <a:spcPts val="855"/>
              </a:spcBef>
            </a:pPr>
            <a:r>
              <a:rPr sz="1600" b="0" dirty="0">
                <a:solidFill>
                  <a:srgbClr val="1A1A1A"/>
                </a:solidFill>
                <a:latin typeface="DejaVu Sans"/>
              </a:rPr>
              <a:t>•  Two values, two callbacks. That is the entire contract</a:t>
            </a:r>
          </a:p>
          <a:p>
            <a:pPr>
              <a:lnSpc>
                <a:spcPct val="118000"/>
              </a:lnSpc>
              <a:spcBef>
                <a:spcPts val="855"/>
              </a:spcBef>
            </a:pPr>
            <a:r>
              <a:rPr sz="1600" b="0" dirty="0">
                <a:solidFill>
                  <a:srgbClr val="1A1A1A"/>
                </a:solidFill>
                <a:latin typeface="DejaVu Sans"/>
              </a:rPr>
              <a:t>•  </a:t>
            </a:r>
            <a:r>
              <a:rPr sz="1400" b="0" dirty="0">
                <a:solidFill>
                  <a:srgbClr val="0B3D5C"/>
                </a:solidFill>
                <a:latin typeface="DejaVu Sans Mono"/>
              </a:rPr>
              <a:t>THERMAL_TEMP_INVALID</a:t>
            </a:r>
            <a:r>
              <a:rPr sz="1600" b="0" dirty="0">
                <a:solidFill>
                  <a:srgbClr val="1A1A1A"/>
                </a:solidFill>
                <a:latin typeface="DejaVu Sans"/>
              </a:rPr>
              <a:t> threshold = "stop the loop</a:t>
            </a:r>
            <a:r>
              <a:rPr lang="en-US" sz="1600" dirty="0">
                <a:solidFill>
                  <a:srgbClr val="1A1A1A"/>
                </a:solidFill>
                <a:latin typeface="DejaVu Sans"/>
              </a:rPr>
              <a:t>"</a:t>
            </a:r>
            <a:endParaRPr sz="1600" b="0" dirty="0">
              <a:solidFill>
                <a:srgbClr val="1A1A1A"/>
              </a:solidFill>
              <a:latin typeface="DejaVu Sans"/>
            </a:endParaRPr>
          </a:p>
          <a:p>
            <a:pPr>
              <a:lnSpc>
                <a:spcPct val="118000"/>
              </a:lnSpc>
              <a:spcBef>
                <a:spcPts val="855"/>
              </a:spcBef>
            </a:pPr>
            <a:r>
              <a:rPr sz="1600" b="0" dirty="0">
                <a:solidFill>
                  <a:srgbClr val="1A1A1A"/>
                </a:solidFill>
                <a:latin typeface="DejaVu Sans"/>
              </a:rPr>
              <a:t>•  The zone is passed in for identity and future parameters</a:t>
            </a:r>
          </a:p>
          <a:p>
            <a:pPr>
              <a:lnSpc>
                <a:spcPct val="118000"/>
              </a:lnSpc>
              <a:spcBef>
                <a:spcPts val="855"/>
              </a:spcBef>
            </a:pPr>
            <a:r>
              <a:rPr sz="1600" b="0" dirty="0">
                <a:solidFill>
                  <a:srgbClr val="1A1A1A"/>
                </a:solidFill>
                <a:latin typeface="DejaVu Sans"/>
              </a:rPr>
              <a:t>•  Callbacks run under </a:t>
            </a:r>
            <a:r>
              <a:rPr sz="1400" b="0" dirty="0" err="1">
                <a:solidFill>
                  <a:srgbClr val="0B3D5C"/>
                </a:solidFill>
                <a:latin typeface="DejaVu Sans Mono"/>
              </a:rPr>
              <a:t>tz</a:t>
            </a:r>
            <a:r>
              <a:rPr sz="1400" b="0" dirty="0">
                <a:solidFill>
                  <a:srgbClr val="0B3D5C"/>
                </a:solidFill>
                <a:latin typeface="DejaVu Sans Mono"/>
              </a:rPr>
              <a:t>-&gt;lock</a:t>
            </a:r>
            <a:r>
              <a:rPr sz="1600" b="0" dirty="0">
                <a:solidFill>
                  <a:srgbClr val="1A1A1A"/>
                </a:solidFill>
                <a:latin typeface="DejaVu Sans"/>
              </a:rPr>
              <a:t> — must not re-enter the thermal core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8585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909090"/>
                </a:solidFill>
                <a:latin typeface="DejaVu Sans"/>
              </a:rPr>
              <a:t>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60755" y="660878"/>
            <a:ext cx="111858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>
                <a:solidFill>
                  <a:srgbClr val="1F3B73"/>
                </a:solidFill>
                <a:latin typeface="DejaVu Sans"/>
              </a:rPr>
              <a:t>Binding model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03226" y="1393654"/>
            <a:ext cx="10172844" cy="390664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342900" indent="-342900">
              <a:lnSpc>
                <a:spcPct val="118000"/>
              </a:lnSpc>
              <a:spcBef>
                <a:spcPts val="855"/>
              </a:spcBef>
              <a:buFont typeface="Arial"/>
              <a:buChar char="•"/>
            </a:pPr>
            <a:r>
              <a:rPr sz="1900" b="0">
                <a:solidFill>
                  <a:srgbClr val="1A1A1A"/>
                </a:solidFill>
                <a:latin typeface="DejaVu Sans"/>
              </a:rPr>
              <a:t>Hardware registers instances into a pool. Zones claim from it</a:t>
            </a:r>
            <a:endParaRPr lang="en-US"/>
          </a:p>
          <a:p>
            <a:pPr>
              <a:lnSpc>
                <a:spcPct val="100000"/>
              </a:lnSpc>
              <a:spcBef>
                <a:spcPts val="900"/>
              </a:spcBef>
            </a:pPr>
            <a:r>
              <a:rPr sz="1800">
                <a:solidFill>
                  <a:srgbClr val="0B3D5C"/>
                </a:solidFill>
                <a:latin typeface="DejaVu Sans Mono"/>
              </a:rPr>
              <a:t>   registered instances                  thermal zones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800">
                <a:solidFill>
                  <a:srgbClr val="0B3D5C"/>
                </a:solidFill>
                <a:latin typeface="DejaVu Sans Mono"/>
              </a:rPr>
              <a:t>   ┌──────────────┐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800">
                <a:solidFill>
                  <a:srgbClr val="0B3D5C"/>
                </a:solidFill>
                <a:latin typeface="DejaVu Sans Mono"/>
              </a:rPr>
              <a:t>   │ ptc_0_control│◄──── claimed ────  thermal_zone3   policy=hardware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800">
                <a:solidFill>
                  <a:srgbClr val="0B3D5C"/>
                </a:solidFill>
                <a:latin typeface="DejaVu Sans Mono"/>
              </a:rPr>
              <a:t>   ├──────────────┤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800">
                <a:solidFill>
                  <a:srgbClr val="0B3D5C"/>
                </a:solidFill>
                <a:latin typeface="DejaVu Sans Mono"/>
              </a:rPr>
              <a:t>   │ ptc_1_control│      free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800">
                <a:solidFill>
                  <a:srgbClr val="0B3D5C"/>
                </a:solidFill>
                <a:latin typeface="DejaVu Sans Mono"/>
              </a:rPr>
              <a:t>   ├──────────────┤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800">
                <a:solidFill>
                  <a:srgbClr val="0B3D5C"/>
                </a:solidFill>
                <a:latin typeface="DejaVu Sans Mono"/>
              </a:rPr>
              <a:t>   │ ptc_2_control│      free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800">
                <a:solidFill>
                  <a:srgbClr val="0B3D5C"/>
                </a:solidFill>
                <a:latin typeface="DejaVu Sans Mono"/>
              </a:rPr>
              <a:t>   └──────────────┘</a:t>
            </a:r>
          </a:p>
          <a:p>
            <a:pPr>
              <a:lnSpc>
                <a:spcPct val="118000"/>
              </a:lnSpc>
              <a:spcBef>
                <a:spcPts val="855"/>
              </a:spcBef>
            </a:pPr>
            <a:r>
              <a:rPr sz="1900" b="0">
                <a:solidFill>
                  <a:srgbClr val="1A1A1A"/>
                </a:solidFill>
                <a:latin typeface="DejaVu Sans"/>
              </a:rPr>
              <a:t>• Claim happens lazily on the first zone update → registration order vs. policy-write order does not matter</a:t>
            </a:r>
          </a:p>
          <a:p>
            <a:pPr>
              <a:lnSpc>
                <a:spcPct val="118000"/>
              </a:lnSpc>
              <a:spcBef>
                <a:spcPts val="855"/>
              </a:spcBef>
            </a:pPr>
            <a:r>
              <a:rPr sz="1900" b="0">
                <a:solidFill>
                  <a:srgbClr val="1A1A1A"/>
                </a:solidFill>
                <a:latin typeface="DejaVu Sans"/>
              </a:rPr>
              <a:t>•  Released on policy change, zone teardown, or driver unbind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8585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909090"/>
                </a:solidFill>
                <a:latin typeface="DejaVu Sans"/>
              </a:rPr>
              <a:t>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4544" y="651913"/>
            <a:ext cx="104776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>
                <a:solidFill>
                  <a:srgbClr val="1F3B73"/>
                </a:solidFill>
                <a:latin typeface="DejaVu Sans"/>
              </a:rPr>
              <a:t>Where the two values come from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14544" y="1511449"/>
            <a:ext cx="10477644" cy="42517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342900" indent="-342900">
              <a:lnSpc>
                <a:spcPct val="118000"/>
              </a:lnSpc>
              <a:spcBef>
                <a:spcPts val="855"/>
              </a:spcBef>
              <a:buFont typeface="Arial"/>
              <a:buChar char="•"/>
            </a:pPr>
            <a:r>
              <a:rPr sz="1900" b="1">
                <a:solidFill>
                  <a:srgbClr val="1A1A1A"/>
                </a:solidFill>
                <a:latin typeface="DejaVu Sans"/>
              </a:rPr>
              <a:t>Threshold</a:t>
            </a:r>
            <a:r>
              <a:rPr sz="1900" b="0">
                <a:solidFill>
                  <a:srgbClr val="1A1A1A"/>
                </a:solidFill>
                <a:latin typeface="DejaVu Sans"/>
              </a:rPr>
              <a:t> — lowest </a:t>
            </a:r>
            <a:r>
              <a:rPr sz="1900" b="0" err="1">
                <a:solidFill>
                  <a:srgbClr val="1A1A1A"/>
                </a:solidFill>
                <a:latin typeface="DejaVu Sans"/>
              </a:rPr>
              <a:t>netlink</a:t>
            </a:r>
            <a:r>
              <a:rPr sz="1900" b="0">
                <a:solidFill>
                  <a:srgbClr val="1A1A1A"/>
                </a:solidFill>
                <a:latin typeface="DejaVu Sans"/>
              </a:rPr>
              <a:t> threshold of the zone (</a:t>
            </a:r>
            <a:r>
              <a:rPr sz="1800" b="0">
                <a:solidFill>
                  <a:srgbClr val="0B3D5C"/>
                </a:solidFill>
                <a:latin typeface="DejaVu Sans Mono"/>
              </a:rPr>
              <a:t>THRESHOLD_ADD</a:t>
            </a:r>
            <a:r>
              <a:rPr sz="1900" b="0">
                <a:solidFill>
                  <a:srgbClr val="1A1A1A"/>
                </a:solidFill>
                <a:latin typeface="DejaVu Sans"/>
              </a:rPr>
              <a:t>, </a:t>
            </a:r>
            <a:r>
              <a:rPr sz="1800" b="0">
                <a:solidFill>
                  <a:srgbClr val="0B3D5C"/>
                </a:solidFill>
                <a:latin typeface="DejaVu Sans Mono"/>
              </a:rPr>
              <a:t>WAY_UP</a:t>
            </a:r>
            <a:r>
              <a:rPr sz="1900" b="0">
                <a:solidFill>
                  <a:srgbClr val="1A1A1A"/>
                </a:solidFill>
                <a:latin typeface="DejaVu Sans"/>
              </a:rPr>
              <a:t> only</a:t>
            </a:r>
            <a:r>
              <a:rPr lang="en-US" sz="1900">
                <a:solidFill>
                  <a:srgbClr val="1A1A1A"/>
                </a:solidFill>
                <a:latin typeface="DejaVu Sans"/>
              </a:rPr>
              <a:t>)</a:t>
            </a:r>
            <a:endParaRPr lang="en-US">
              <a:ea typeface="Calibri"/>
              <a:cs typeface="Calibri"/>
            </a:endParaRPr>
          </a:p>
          <a:p>
            <a:pPr marL="800100" lvl="1" indent="-342900">
              <a:lnSpc>
                <a:spcPct val="118000"/>
              </a:lnSpc>
              <a:spcBef>
                <a:spcPts val="855"/>
              </a:spcBef>
              <a:buFont typeface="Courier New"/>
              <a:buChar char="o"/>
            </a:pPr>
            <a:r>
              <a:rPr sz="1900" b="0">
                <a:solidFill>
                  <a:srgbClr val="1A1A1A"/>
                </a:solidFill>
                <a:latin typeface="DejaVu Sans"/>
              </a:rPr>
              <a:t>User space owned, </a:t>
            </a:r>
            <a:r>
              <a:rPr sz="1900" b="1">
                <a:solidFill>
                  <a:srgbClr val="1A1A1A"/>
                </a:solidFill>
                <a:latin typeface="DejaVu Sans"/>
              </a:rPr>
              <a:t>no driver support needed</a:t>
            </a:r>
            <a:r>
              <a:rPr sz="1900" b="0">
                <a:solidFill>
                  <a:srgbClr val="1A1A1A"/>
                </a:solidFill>
                <a:latin typeface="DejaVu Sans"/>
              </a:rPr>
              <a:t> — every zone has thresholds.  The add ends in </a:t>
            </a:r>
            <a:r>
              <a:rPr sz="1800" b="0">
                <a:solidFill>
                  <a:srgbClr val="0B3D5C"/>
                </a:solidFill>
                <a:latin typeface="DejaVu Sans Mono"/>
              </a:rPr>
              <a:t>__</a:t>
            </a:r>
            <a:r>
              <a:rPr sz="1800" b="0" err="1">
                <a:solidFill>
                  <a:srgbClr val="0B3D5C"/>
                </a:solidFill>
                <a:latin typeface="DejaVu Sans Mono"/>
              </a:rPr>
              <a:t>thermal_zone_device_update</a:t>
            </a:r>
            <a:r>
              <a:rPr sz="1800" b="0">
                <a:solidFill>
                  <a:srgbClr val="0B3D5C"/>
                </a:solidFill>
                <a:latin typeface="DejaVu Sans Mono"/>
              </a:rPr>
              <a:t>()</a:t>
            </a:r>
            <a:r>
              <a:rPr sz="1900" b="0">
                <a:solidFill>
                  <a:srgbClr val="1A1A1A"/>
                </a:solidFill>
                <a:latin typeface="DejaVu Sans"/>
              </a:rPr>
              <a:t>, so the target is programmed synchronously</a:t>
            </a:r>
            <a:endParaRPr>
              <a:ea typeface="Calibri"/>
              <a:cs typeface="Calibri"/>
            </a:endParaRPr>
          </a:p>
          <a:p>
            <a:pPr marL="800100" lvl="1" indent="-342900">
              <a:lnSpc>
                <a:spcPct val="118000"/>
              </a:lnSpc>
              <a:spcBef>
                <a:spcPts val="855"/>
              </a:spcBef>
              <a:buFont typeface="Courier New"/>
              <a:buChar char="o"/>
            </a:pPr>
            <a:r>
              <a:rPr sz="1900" b="0">
                <a:solidFill>
                  <a:srgbClr val="1A1A1A"/>
                </a:solidFill>
                <a:latin typeface="DejaVu Sans"/>
              </a:rPr>
              <a:t>A writable trip point is a fallback only: those are often firmware backed (int340x: ACPI </a:t>
            </a:r>
            <a:r>
              <a:rPr sz="1800" b="0" err="1">
                <a:solidFill>
                  <a:srgbClr val="0B3D5C"/>
                </a:solidFill>
                <a:latin typeface="DejaVu Sans Mono"/>
              </a:rPr>
              <a:t>PATx</a:t>
            </a:r>
            <a:r>
              <a:rPr lang="en-US" sz="1900">
                <a:solidFill>
                  <a:srgbClr val="1A1A1A"/>
                </a:solidFill>
                <a:latin typeface="DejaVu Sans"/>
              </a:rPr>
              <a:t>)</a:t>
            </a:r>
            <a:endParaRPr sz="1900" b="0">
              <a:solidFill>
                <a:srgbClr val="1A1A1A"/>
              </a:solidFill>
              <a:latin typeface="DejaVu Sans"/>
            </a:endParaRPr>
          </a:p>
          <a:p>
            <a:pPr marL="342900" indent="-342900">
              <a:lnSpc>
                <a:spcPct val="118000"/>
              </a:lnSpc>
              <a:spcBef>
                <a:spcPts val="855"/>
              </a:spcBef>
              <a:buFont typeface="Arial"/>
              <a:buChar char="•"/>
            </a:pPr>
            <a:r>
              <a:rPr sz="1900" b="1">
                <a:solidFill>
                  <a:srgbClr val="1A1A1A"/>
                </a:solidFill>
                <a:latin typeface="DejaVu Sans"/>
              </a:rPr>
              <a:t>Temperature</a:t>
            </a:r>
            <a:r>
              <a:rPr sz="1900" b="0">
                <a:solidFill>
                  <a:srgbClr val="1A1A1A"/>
                </a:solidFill>
                <a:latin typeface="DejaVu Sans"/>
              </a:rPr>
              <a:t> — pushed on every zone update</a:t>
            </a:r>
          </a:p>
          <a:p>
            <a:pPr marL="800100" lvl="1" indent="-342900">
              <a:lnSpc>
                <a:spcPct val="118000"/>
              </a:lnSpc>
              <a:spcBef>
                <a:spcPts val="855"/>
              </a:spcBef>
              <a:buFont typeface="Courier New"/>
              <a:buChar char="o"/>
            </a:pPr>
            <a:r>
              <a:rPr lang="en-US" sz="1900">
                <a:solidFill>
                  <a:srgbClr val="1A1A1A"/>
                </a:solidFill>
                <a:latin typeface="DejaVu Sans"/>
              </a:rPr>
              <a:t>Optional: governor polling via module parameter</a:t>
            </a:r>
          </a:p>
          <a:p>
            <a:pPr marL="285750" indent="-285750">
              <a:lnSpc>
                <a:spcPct val="100000"/>
              </a:lnSpc>
              <a:spcBef>
                <a:spcPts val="900"/>
              </a:spcBef>
              <a:buFont typeface="Arial"/>
              <a:buChar char="•"/>
            </a:pPr>
            <a:r>
              <a:rPr sz="1800">
                <a:solidFill>
                  <a:srgbClr val="0B3D5C"/>
                </a:solidFill>
                <a:latin typeface="DejaVu Sans Mono"/>
              </a:rPr>
              <a:t> </a:t>
            </a:r>
            <a:r>
              <a:rPr sz="1900" b="0">
                <a:solidFill>
                  <a:srgbClr val="1A1A1A"/>
                </a:solidFill>
                <a:latin typeface="DejaVu Sans"/>
              </a:rPr>
              <a:t>Resume re-programs the hardware: the cached threshold is invalidated on </a:t>
            </a:r>
            <a:r>
              <a:rPr sz="1800" b="0">
                <a:solidFill>
                  <a:srgbClr val="0B3D5C"/>
                </a:solidFill>
                <a:latin typeface="DejaVu Sans Mono"/>
              </a:rPr>
              <a:t>THERMAL_TZ_RESUME</a:t>
            </a:r>
            <a:endParaRPr sz="1900" b="0">
              <a:solidFill>
                <a:srgbClr val="1A1A1A"/>
              </a:solidFill>
              <a:latin typeface="DejaVu San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8585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909090"/>
                </a:solidFill>
                <a:latin typeface="DejaVu Sans"/>
              </a:rPr>
              <a:t>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51791" y="642949"/>
            <a:ext cx="111858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>
                <a:solidFill>
                  <a:srgbClr val="1F3B73"/>
                </a:solidFill>
                <a:latin typeface="DejaVu Sans"/>
              </a:rPr>
              <a:t>Not Intel-specific: ARM SCMI as a provider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30274" y="1195949"/>
            <a:ext cx="9238009" cy="4694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8000"/>
              </a:lnSpc>
              <a:spcBef>
                <a:spcPts val="450"/>
              </a:spcBef>
            </a:pPr>
            <a:r>
              <a:rPr sz="900" b="0" dirty="0">
                <a:solidFill>
                  <a:srgbClr val="1A1A1A"/>
                </a:solidFill>
                <a:latin typeface="DejaVu Sans"/>
              </a:rPr>
              <a:t>Nothing in the interface is a PTC register. Two values, one registration.</a:t>
            </a:r>
            <a:endParaRPr lang="en-US" sz="900" b="0" dirty="0">
              <a:solidFill>
                <a:srgbClr val="1A1A1A"/>
              </a:solidFill>
              <a:latin typeface="DejaVu Sans"/>
            </a:endParaRPr>
          </a:p>
          <a:p>
            <a:pPr>
              <a:lnSpc>
                <a:spcPct val="100000"/>
              </a:lnSpc>
              <a:spcBef>
                <a:spcPts val="450"/>
              </a:spcBef>
            </a:pPr>
            <a:r>
              <a:rPr sz="800" dirty="0">
                <a:solidFill>
                  <a:srgbClr val="0B3D5C"/>
                </a:solidFill>
                <a:latin typeface="DejaVu Sans Mono"/>
              </a:rPr>
              <a:t>   </a:t>
            </a:r>
            <a:r>
              <a:rPr sz="800" dirty="0" err="1">
                <a:solidFill>
                  <a:srgbClr val="0B3D5C"/>
                </a:solidFill>
                <a:latin typeface="DejaVu Sans Mono"/>
              </a:rPr>
              <a:t>thermal_zoneN</a:t>
            </a:r>
            <a:r>
              <a:rPr sz="800" dirty="0">
                <a:solidFill>
                  <a:srgbClr val="0B3D5C"/>
                </a:solidFill>
                <a:latin typeface="DejaVu Sans Mono"/>
              </a:rPr>
              <a:t> (SCMI sensor)        thermal_zone3 (int340x)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800" dirty="0">
                <a:solidFill>
                  <a:srgbClr val="0B3D5C"/>
                </a:solidFill>
                <a:latin typeface="DejaVu Sans Mono"/>
              </a:rPr>
              <a:t>   policy = hardware                  policy = hardware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800" dirty="0">
                <a:solidFill>
                  <a:srgbClr val="0B3D5C"/>
                </a:solidFill>
                <a:latin typeface="DejaVu Sans Mono"/>
              </a:rPr>
              <a:t>             │                                  │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800" dirty="0">
                <a:solidFill>
                  <a:srgbClr val="0B3D5C"/>
                </a:solidFill>
                <a:latin typeface="DejaVu Sans Mono"/>
              </a:rPr>
              <a:t>             └────────► </a:t>
            </a:r>
            <a:r>
              <a:rPr sz="800" dirty="0" err="1">
                <a:solidFill>
                  <a:srgbClr val="0B3D5C"/>
                </a:solidFill>
                <a:latin typeface="DejaVu Sans Mono"/>
              </a:rPr>
              <a:t>gov_hardware</a:t>
            </a:r>
            <a:r>
              <a:rPr sz="800" dirty="0">
                <a:solidFill>
                  <a:srgbClr val="0B3D5C"/>
                </a:solidFill>
                <a:latin typeface="DejaVu Sans Mono"/>
              </a:rPr>
              <a:t> ◄──────────┘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800" dirty="0">
                <a:solidFill>
                  <a:srgbClr val="0B3D5C"/>
                </a:solidFill>
                <a:latin typeface="DejaVu Sans Mono"/>
              </a:rPr>
              <a:t>                             │ </a:t>
            </a:r>
            <a:r>
              <a:rPr sz="800" dirty="0" err="1">
                <a:solidFill>
                  <a:srgbClr val="0B3D5C"/>
                </a:solidFill>
                <a:latin typeface="DejaVu Sans Mono"/>
              </a:rPr>
              <a:t>thermal_hw_gov_ops</a:t>
            </a:r>
            <a:endParaRPr sz="800" dirty="0">
              <a:solidFill>
                <a:srgbClr val="0B3D5C"/>
              </a:solidFill>
              <a:latin typeface="DejaVu Sans Mono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800" dirty="0">
                <a:solidFill>
                  <a:srgbClr val="0B3D5C"/>
                </a:solidFill>
                <a:latin typeface="DejaVu Sans Mono"/>
              </a:rPr>
              <a:t>              ┌──────────────┴──────────────┐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800" dirty="0">
                <a:solidFill>
                  <a:srgbClr val="0B3D5C"/>
                </a:solidFill>
                <a:latin typeface="DejaVu Sans Mono"/>
              </a:rPr>
              <a:t>              ▼                             ▼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800" dirty="0">
                <a:solidFill>
                  <a:srgbClr val="0B3D5C"/>
                </a:solidFill>
                <a:latin typeface="DejaVu Sans Mono"/>
              </a:rPr>
              <a:t>      SCMI thermal agent       </a:t>
            </a:r>
            <a:r>
              <a:rPr sz="800" dirty="0" err="1">
                <a:solidFill>
                  <a:srgbClr val="0B3D5C"/>
                </a:solidFill>
                <a:latin typeface="DejaVu Sans Mono"/>
              </a:rPr>
              <a:t>platform_temperature_control.c</a:t>
            </a:r>
            <a:endParaRPr sz="800" dirty="0">
              <a:solidFill>
                <a:srgbClr val="0B3D5C"/>
              </a:solidFill>
              <a:latin typeface="DejaVu Sans Mono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800" dirty="0">
                <a:solidFill>
                  <a:srgbClr val="0B3D5C"/>
                </a:solidFill>
                <a:latin typeface="DejaVu Sans Mono"/>
              </a:rPr>
              <a:t>              │                             │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800" dirty="0">
                <a:solidFill>
                  <a:srgbClr val="0B3D5C"/>
                </a:solidFill>
                <a:latin typeface="DejaVu Sans Mono"/>
              </a:rPr>
              <a:t>              ▼                             ▼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800" dirty="0">
                <a:solidFill>
                  <a:srgbClr val="0B3D5C"/>
                </a:solidFill>
                <a:latin typeface="DejaVu Sans Mono"/>
              </a:rPr>
              <a:t>      SCP / platform firmware          PTC hardware loop</a:t>
            </a:r>
          </a:p>
          <a:p>
            <a:pPr>
              <a:lnSpc>
                <a:spcPct val="118000"/>
              </a:lnSpc>
              <a:spcBef>
                <a:spcPts val="450"/>
              </a:spcBef>
            </a:pPr>
            <a:r>
              <a:rPr sz="900" b="0" dirty="0">
                <a:solidFill>
                  <a:srgbClr val="1A1A1A"/>
                </a:solidFill>
                <a:latin typeface="DejaVu Sans"/>
              </a:rPr>
              <a:t>Both values are already SCMI commands — Sensor Management, protocol </a:t>
            </a:r>
            <a:r>
              <a:rPr sz="800" b="0" dirty="0">
                <a:solidFill>
                  <a:srgbClr val="0B3D5C"/>
                </a:solidFill>
                <a:latin typeface="DejaVu Sans Mono"/>
              </a:rPr>
              <a:t>0x15</a:t>
            </a:r>
            <a:r>
              <a:rPr sz="900" b="0" dirty="0">
                <a:solidFill>
                  <a:srgbClr val="1A1A1A"/>
                </a:solidFill>
                <a:latin typeface="DejaVu Sans"/>
              </a:rPr>
              <a:t>:</a:t>
            </a:r>
          </a:p>
          <a:p>
            <a:pPr>
              <a:lnSpc>
                <a:spcPct val="100000"/>
              </a:lnSpc>
              <a:spcBef>
                <a:spcPts val="450"/>
              </a:spcBef>
            </a:pPr>
            <a:r>
              <a:rPr sz="800" dirty="0">
                <a:solidFill>
                  <a:srgbClr val="0B3D5C"/>
                </a:solidFill>
                <a:latin typeface="DejaVu Sans Mono"/>
              </a:rPr>
              <a:t>  </a:t>
            </a:r>
            <a:r>
              <a:rPr sz="800" dirty="0" err="1">
                <a:solidFill>
                  <a:srgbClr val="0B3D5C"/>
                </a:solidFill>
                <a:latin typeface="DejaVu Sans Mono"/>
              </a:rPr>
              <a:t>set_threshold</a:t>
            </a:r>
            <a:r>
              <a:rPr sz="800" dirty="0">
                <a:solidFill>
                  <a:srgbClr val="0B3D5C"/>
                </a:solidFill>
                <a:latin typeface="DejaVu Sans Mono"/>
              </a:rPr>
              <a:t>(</a:t>
            </a:r>
            <a:r>
              <a:rPr sz="800" dirty="0" err="1">
                <a:solidFill>
                  <a:srgbClr val="0B3D5C"/>
                </a:solidFill>
                <a:latin typeface="DejaVu Sans Mono"/>
              </a:rPr>
              <a:t>tz</a:t>
            </a:r>
            <a:r>
              <a:rPr sz="800" dirty="0">
                <a:solidFill>
                  <a:srgbClr val="0B3D5C"/>
                </a:solidFill>
                <a:latin typeface="DejaVu Sans Mono"/>
              </a:rPr>
              <a:t>, temp)    →  SENSOR_TRIP_POINT_CONFIG (0x5), i.e.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800" dirty="0">
                <a:solidFill>
                  <a:srgbClr val="0B3D5C"/>
                </a:solidFill>
                <a:latin typeface="DejaVu Sans Mono"/>
              </a:rPr>
              <a:t>                                </a:t>
            </a:r>
            <a:r>
              <a:rPr sz="800" dirty="0" err="1">
                <a:solidFill>
                  <a:srgbClr val="0B3D5C"/>
                </a:solidFill>
                <a:latin typeface="DejaVu Sans Mono"/>
              </a:rPr>
              <a:t>scmi_sensor_proto_ops</a:t>
            </a:r>
            <a:r>
              <a:rPr sz="800" dirty="0">
                <a:solidFill>
                  <a:srgbClr val="0B3D5C"/>
                </a:solidFill>
                <a:latin typeface="DejaVu Sans Mono"/>
              </a:rPr>
              <a:t>::</a:t>
            </a:r>
            <a:r>
              <a:rPr sz="800" dirty="0" err="1">
                <a:solidFill>
                  <a:srgbClr val="0B3D5C"/>
                </a:solidFill>
                <a:latin typeface="DejaVu Sans Mono"/>
              </a:rPr>
              <a:t>trip_point_config</a:t>
            </a:r>
            <a:r>
              <a:rPr sz="800" dirty="0">
                <a:solidFill>
                  <a:srgbClr val="0B3D5C"/>
                </a:solidFill>
                <a:latin typeface="DejaVu Sans Mono"/>
              </a:rPr>
              <a:t>()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800" dirty="0">
                <a:solidFill>
                  <a:srgbClr val="0B3D5C"/>
                </a:solidFill>
                <a:latin typeface="DejaVu Sans Mono"/>
              </a:rPr>
              <a:t>                                — in tree today, with zero callers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800" dirty="0">
                <a:solidFill>
                  <a:srgbClr val="0B3D5C"/>
                </a:solidFill>
                <a:latin typeface="DejaVu Sans Mono"/>
              </a:rPr>
              <a:t>  </a:t>
            </a:r>
            <a:r>
              <a:rPr sz="800" dirty="0" err="1">
                <a:solidFill>
                  <a:srgbClr val="0B3D5C"/>
                </a:solidFill>
                <a:latin typeface="DejaVu Sans Mono"/>
              </a:rPr>
              <a:t>set_temperature</a:t>
            </a:r>
            <a:r>
              <a:rPr sz="800" dirty="0">
                <a:solidFill>
                  <a:srgbClr val="0B3D5C"/>
                </a:solidFill>
                <a:latin typeface="DejaVu Sans Mono"/>
              </a:rPr>
              <a:t>(</a:t>
            </a:r>
            <a:r>
              <a:rPr sz="800" dirty="0" err="1">
                <a:solidFill>
                  <a:srgbClr val="0B3D5C"/>
                </a:solidFill>
                <a:latin typeface="DejaVu Sans Mono"/>
              </a:rPr>
              <a:t>tz</a:t>
            </a:r>
            <a:r>
              <a:rPr sz="800" dirty="0">
                <a:solidFill>
                  <a:srgbClr val="0B3D5C"/>
                </a:solidFill>
                <a:latin typeface="DejaVu Sans Mono"/>
              </a:rPr>
              <a:t>, temp)  →  SENSOR_INJECT_READING — optional command,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800" dirty="0">
                <a:solidFill>
                  <a:srgbClr val="0B3D5C"/>
                </a:solidFill>
                <a:latin typeface="DejaVu Sans Mono"/>
              </a:rPr>
              <a:t>                                an agent supplies a reading the platform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800" dirty="0">
                <a:solidFill>
                  <a:srgbClr val="0B3D5C"/>
                </a:solidFill>
                <a:latin typeface="DejaVu Sans Mono"/>
              </a:rPr>
              <a:t>                                cannot take itself.  Spec only: the </a:t>
            </a:r>
            <a:r>
              <a:rPr sz="800" dirty="0" err="1">
                <a:solidFill>
                  <a:srgbClr val="0B3D5C"/>
                </a:solidFill>
                <a:latin typeface="DejaVu Sans Mono"/>
              </a:rPr>
              <a:t>enum</a:t>
            </a:r>
            <a:r>
              <a:rPr sz="800" dirty="0">
                <a:solidFill>
                  <a:srgbClr val="0B3D5C"/>
                </a:solidFill>
                <a:latin typeface="DejaVu Sans Mono"/>
              </a:rPr>
              <a:t> in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800" dirty="0">
                <a:solidFill>
                  <a:srgbClr val="0B3D5C"/>
                </a:solidFill>
                <a:latin typeface="DejaVu Sans Mono"/>
              </a:rPr>
              <a:t>                                </a:t>
            </a:r>
            <a:r>
              <a:rPr sz="800" dirty="0" err="1">
                <a:solidFill>
                  <a:srgbClr val="0B3D5C"/>
                </a:solidFill>
                <a:latin typeface="DejaVu Sans Mono"/>
              </a:rPr>
              <a:t>arm_scmi</a:t>
            </a:r>
            <a:r>
              <a:rPr sz="800" dirty="0">
                <a:solidFill>
                  <a:srgbClr val="0B3D5C"/>
                </a:solidFill>
                <a:latin typeface="DejaVu Sans Mono"/>
              </a:rPr>
              <a:t>/</a:t>
            </a:r>
            <a:r>
              <a:rPr sz="800" dirty="0" err="1">
                <a:solidFill>
                  <a:srgbClr val="0B3D5C"/>
                </a:solidFill>
                <a:latin typeface="DejaVu Sans Mono"/>
              </a:rPr>
              <a:t>sensors.c</a:t>
            </a:r>
            <a:r>
              <a:rPr sz="800" dirty="0">
                <a:solidFill>
                  <a:srgbClr val="0B3D5C"/>
                </a:solidFill>
                <a:latin typeface="DejaVu Sans Mono"/>
              </a:rPr>
              <a:t> stops at AXIS_NAME_GET.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800" dirty="0">
                <a:solidFill>
                  <a:srgbClr val="0B3D5C"/>
                </a:solidFill>
                <a:latin typeface="DejaVu Sans Mono"/>
              </a:rPr>
              <a:t>                                Or left out entirely, where the platform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800" dirty="0">
                <a:solidFill>
                  <a:srgbClr val="0B3D5C"/>
                </a:solidFill>
                <a:latin typeface="DejaVu Sans Mono"/>
              </a:rPr>
              <a:t>                                can read the sensor itself.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800" dirty="0">
                <a:solidFill>
                  <a:srgbClr val="0B3D5C"/>
                </a:solidFill>
                <a:latin typeface="DejaVu Sans Mono"/>
              </a:rPr>
              <a:t>  THERMAL_TEMP_INVALID       →  disable the trip point / notification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800" dirty="0">
                <a:solidFill>
                  <a:srgbClr val="0B3D5C"/>
                </a:solidFill>
                <a:latin typeface="DejaVu Sans Mono"/>
              </a:rPr>
              <a:t>  mitigation                 →  PERFORMANCE_LIMITS_SET, </a:t>
            </a:r>
            <a:r>
              <a:rPr sz="800" dirty="0" err="1">
                <a:solidFill>
                  <a:srgbClr val="0B3D5C"/>
                </a:solidFill>
                <a:latin typeface="DejaVu Sans Mono"/>
              </a:rPr>
              <a:t>powercap</a:t>
            </a:r>
            <a:r>
              <a:rPr sz="800" dirty="0">
                <a:solidFill>
                  <a:srgbClr val="0B3D5C"/>
                </a:solidFill>
                <a:latin typeface="DejaVu Sans Mono"/>
              </a:rPr>
              <a:t> CAP_SET,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800" dirty="0">
                <a:solidFill>
                  <a:srgbClr val="0B3D5C"/>
                </a:solidFill>
                <a:latin typeface="DejaVu Sans Mono"/>
              </a:rPr>
              <a:t>                                whatever the firmware owns — governor does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800" dirty="0">
                <a:solidFill>
                  <a:srgbClr val="0B3D5C"/>
                </a:solidFill>
                <a:latin typeface="DejaVu Sans Mono"/>
              </a:rPr>
              <a:t>                                not care</a:t>
            </a:r>
          </a:p>
          <a:p>
            <a:pPr>
              <a:lnSpc>
                <a:spcPct val="118000"/>
              </a:lnSpc>
              <a:spcBef>
                <a:spcPts val="450"/>
              </a:spcBef>
            </a:pPr>
            <a:r>
              <a:rPr sz="900" b="0" dirty="0">
                <a:solidFill>
                  <a:srgbClr val="1A1A1A"/>
                </a:solidFill>
                <a:latin typeface="DejaVu Sans"/>
              </a:rPr>
              <a:t>SCMI temperature sensors already register real thermal zones (</a:t>
            </a:r>
            <a:r>
              <a:rPr sz="800" b="0" dirty="0" err="1">
                <a:solidFill>
                  <a:srgbClr val="0B3D5C"/>
                </a:solidFill>
                <a:latin typeface="DejaVu Sans Mono"/>
              </a:rPr>
              <a:t>devm_thermal_of_zone_register</a:t>
            </a:r>
            <a:r>
              <a:rPr sz="800" b="0" dirty="0">
                <a:solidFill>
                  <a:srgbClr val="0B3D5C"/>
                </a:solidFill>
                <a:latin typeface="DejaVu Sans Mono"/>
              </a:rPr>
              <a:t>()</a:t>
            </a:r>
            <a:r>
              <a:rPr sz="900" b="0" dirty="0">
                <a:solidFill>
                  <a:srgbClr val="1A1A1A"/>
                </a:solidFill>
                <a:latin typeface="DejaVu Sans"/>
              </a:rPr>
              <a:t>, </a:t>
            </a:r>
            <a:r>
              <a:rPr sz="800" b="0" dirty="0">
                <a:solidFill>
                  <a:srgbClr val="0B3D5C"/>
                </a:solidFill>
                <a:latin typeface="DejaVu Sans Mono"/>
              </a:rPr>
              <a:t>drivers/</a:t>
            </a:r>
            <a:r>
              <a:rPr sz="800" b="0" dirty="0" err="1">
                <a:solidFill>
                  <a:srgbClr val="0B3D5C"/>
                </a:solidFill>
                <a:latin typeface="DejaVu Sans Mono"/>
              </a:rPr>
              <a:t>hwmon</a:t>
            </a:r>
            <a:r>
              <a:rPr sz="800" b="0" dirty="0">
                <a:solidFill>
                  <a:srgbClr val="0B3D5C"/>
                </a:solidFill>
                <a:latin typeface="DejaVu Sans Mono"/>
              </a:rPr>
              <a:t>/</a:t>
            </a:r>
            <a:r>
              <a:rPr sz="800" b="0" dirty="0" err="1">
                <a:solidFill>
                  <a:srgbClr val="0B3D5C"/>
                </a:solidFill>
                <a:latin typeface="DejaVu Sans Mono"/>
              </a:rPr>
              <a:t>scmi-hwmon.c</a:t>
            </a:r>
            <a:r>
              <a:rPr sz="900" b="0" dirty="0">
                <a:solidFill>
                  <a:srgbClr val="1A1A1A"/>
                </a:solidFill>
                <a:latin typeface="DejaVu Sans"/>
              </a:rPr>
              <a:t>), so </a:t>
            </a:r>
            <a:r>
              <a:rPr sz="800" b="0" dirty="0">
                <a:solidFill>
                  <a:srgbClr val="0B3D5C"/>
                </a:solidFill>
                <a:latin typeface="DejaVu Sans Mono"/>
              </a:rPr>
              <a:t>echo hardware &gt; </a:t>
            </a:r>
            <a:r>
              <a:rPr sz="800" b="0" dirty="0" err="1">
                <a:solidFill>
                  <a:srgbClr val="0B3D5C"/>
                </a:solidFill>
                <a:latin typeface="DejaVu Sans Mono"/>
              </a:rPr>
              <a:t>thermal_zoneN</a:t>
            </a:r>
            <a:r>
              <a:rPr sz="800" b="0" dirty="0">
                <a:solidFill>
                  <a:srgbClr val="0B3D5C"/>
                </a:solidFill>
                <a:latin typeface="DejaVu Sans Mono"/>
              </a:rPr>
              <a:t>/policy</a:t>
            </a:r>
            <a:r>
              <a:rPr sz="900" b="0" dirty="0">
                <a:solidFill>
                  <a:srgbClr val="1A1A1A"/>
                </a:solidFill>
                <a:latin typeface="DejaVu Sans"/>
              </a:rPr>
              <a:t> needs no new user-space ABI there either</a:t>
            </a:r>
          </a:p>
          <a:p>
            <a:pPr>
              <a:lnSpc>
                <a:spcPct val="118000"/>
              </a:lnSpc>
              <a:spcBef>
                <a:spcPts val="450"/>
              </a:spcBef>
            </a:pPr>
            <a:r>
              <a:rPr sz="900" b="0" dirty="0">
                <a:solidFill>
                  <a:srgbClr val="1A1A1A"/>
                </a:solidFill>
                <a:latin typeface="DejaVu Sans"/>
              </a:rPr>
              <a:t>What SCMI would ask of the API:</a:t>
            </a:r>
          </a:p>
          <a:p>
            <a:pPr>
              <a:lnSpc>
                <a:spcPct val="118000"/>
              </a:lnSpc>
              <a:spcBef>
                <a:spcPts val="450"/>
              </a:spcBef>
            </a:pPr>
            <a:r>
              <a:rPr sz="900" b="0" dirty="0">
                <a:solidFill>
                  <a:srgbClr val="1A1A1A"/>
                </a:solidFill>
                <a:latin typeface="DejaVu Sans"/>
              </a:rPr>
              <a:t>•  </a:t>
            </a:r>
            <a:r>
              <a:rPr sz="800" b="1" dirty="0" err="1">
                <a:solidFill>
                  <a:srgbClr val="0B3D5C"/>
                </a:solidFill>
                <a:latin typeface="DejaVu Sans Mono"/>
              </a:rPr>
              <a:t>set_temperature</a:t>
            </a:r>
            <a:r>
              <a:rPr sz="900" b="1" dirty="0">
                <a:solidFill>
                  <a:srgbClr val="1A1A1A"/>
                </a:solidFill>
                <a:latin typeface="DejaVu Sans"/>
              </a:rPr>
              <a:t> optional</a:t>
            </a:r>
            <a:r>
              <a:rPr sz="900" b="0" dirty="0">
                <a:solidFill>
                  <a:srgbClr val="1A1A1A"/>
                </a:solidFill>
                <a:latin typeface="DejaVu Sans"/>
              </a:rPr>
              <a:t> — firmware that reads its own sensors only needs the threshold. Registration requires both callbacks today</a:t>
            </a:r>
          </a:p>
          <a:p>
            <a:pPr>
              <a:lnSpc>
                <a:spcPct val="118000"/>
              </a:lnSpc>
              <a:spcBef>
                <a:spcPts val="450"/>
              </a:spcBef>
            </a:pPr>
            <a:r>
              <a:rPr sz="900" b="0" dirty="0">
                <a:solidFill>
                  <a:srgbClr val="1A1A1A"/>
                </a:solidFill>
                <a:latin typeface="DejaVu Sans"/>
              </a:rPr>
              <a:t>•  </a:t>
            </a:r>
            <a:r>
              <a:rPr sz="900" b="1" dirty="0">
                <a:solidFill>
                  <a:srgbClr val="1A1A1A"/>
                </a:solidFill>
                <a:latin typeface="DejaVu Sans"/>
              </a:rPr>
              <a:t>Callbacks may need to sleep</a:t>
            </a:r>
            <a:r>
              <a:rPr sz="900" b="0" dirty="0">
                <a:solidFill>
                  <a:srgbClr val="1A1A1A"/>
                </a:solidFill>
                <a:latin typeface="DejaVu Sans"/>
              </a:rPr>
              <a:t> — an SCMI transfer is a mailbox round trip. Under </a:t>
            </a:r>
            <a:r>
              <a:rPr sz="800" b="0" dirty="0" err="1">
                <a:solidFill>
                  <a:srgbClr val="0B3D5C"/>
                </a:solidFill>
                <a:latin typeface="DejaVu Sans Mono"/>
              </a:rPr>
              <a:t>tz</a:t>
            </a:r>
            <a:r>
              <a:rPr sz="800" b="0" dirty="0">
                <a:solidFill>
                  <a:srgbClr val="0B3D5C"/>
                </a:solidFill>
                <a:latin typeface="DejaVu Sans Mono"/>
              </a:rPr>
              <a:t>-&gt;lock</a:t>
            </a:r>
            <a:r>
              <a:rPr sz="900" b="0" dirty="0">
                <a:solidFill>
                  <a:srgbClr val="1A1A1A"/>
                </a:solidFill>
                <a:latin typeface="DejaVu Sans"/>
              </a:rPr>
              <a:t> that stalls the zone; a deferred/queued variant may be the right answer for such providers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8585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909090"/>
                </a:solidFill>
                <a:latin typeface="DejaVu Sans"/>
              </a:rPr>
              <a:t>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5579" y="660878"/>
            <a:ext cx="105762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>
                <a:solidFill>
                  <a:srgbClr val="1F3B73"/>
                </a:solidFill>
                <a:latin typeface="DejaVu Sans"/>
              </a:rPr>
              <a:t>Locking and lifetime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05579" y="1520414"/>
            <a:ext cx="10576255" cy="27731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0000"/>
              </a:lnSpc>
              <a:spcBef>
                <a:spcPts val="900"/>
              </a:spcBef>
            </a:pPr>
            <a:r>
              <a:rPr sz="1800">
                <a:solidFill>
                  <a:srgbClr val="0B3D5C"/>
                </a:solidFill>
                <a:latin typeface="DejaVu Sans Mono"/>
              </a:rPr>
              <a:t>   </a:t>
            </a:r>
            <a:r>
              <a:rPr sz="1800" err="1">
                <a:solidFill>
                  <a:srgbClr val="0B3D5C"/>
                </a:solidFill>
                <a:latin typeface="DejaVu Sans Mono"/>
              </a:rPr>
              <a:t>tz</a:t>
            </a:r>
            <a:r>
              <a:rPr sz="1800">
                <a:solidFill>
                  <a:srgbClr val="0B3D5C"/>
                </a:solidFill>
                <a:latin typeface="DejaVu Sans Mono"/>
              </a:rPr>
              <a:t>-&gt;lock  ───►  </a:t>
            </a:r>
            <a:r>
              <a:rPr sz="1800" err="1">
                <a:solidFill>
                  <a:srgbClr val="0B3D5C"/>
                </a:solidFill>
                <a:latin typeface="DejaVu Sans Mono"/>
              </a:rPr>
              <a:t>hw_gov_lock</a:t>
            </a:r>
            <a:r>
              <a:rPr sz="1800">
                <a:solidFill>
                  <a:srgbClr val="0B3D5C"/>
                </a:solidFill>
                <a:latin typeface="DejaVu Sans Mono"/>
              </a:rPr>
              <a:t>        (never the reverse)</a:t>
            </a:r>
          </a:p>
          <a:p>
            <a:pPr>
              <a:lnSpc>
                <a:spcPct val="118000"/>
              </a:lnSpc>
              <a:spcBef>
                <a:spcPts val="855"/>
              </a:spcBef>
            </a:pPr>
            <a:r>
              <a:rPr sz="1900" b="0">
                <a:solidFill>
                  <a:srgbClr val="1A1A1A"/>
                </a:solidFill>
                <a:latin typeface="DejaVu Sans"/>
              </a:rPr>
              <a:t>•  </a:t>
            </a:r>
            <a:r>
              <a:rPr sz="1800" b="0" err="1">
                <a:solidFill>
                  <a:srgbClr val="0B3D5C"/>
                </a:solidFill>
                <a:latin typeface="DejaVu Sans Mono"/>
              </a:rPr>
              <a:t>bind_to_tz</a:t>
            </a:r>
            <a:r>
              <a:rPr sz="1900" b="0">
                <a:solidFill>
                  <a:srgbClr val="1A1A1A"/>
                </a:solidFill>
                <a:latin typeface="DejaVu Sans"/>
              </a:rPr>
              <a:t> / </a:t>
            </a:r>
            <a:r>
              <a:rPr sz="1800" b="0">
                <a:solidFill>
                  <a:srgbClr val="0B3D5C"/>
                </a:solidFill>
                <a:latin typeface="DejaVu Sans Mono"/>
              </a:rPr>
              <a:t>manage</a:t>
            </a:r>
            <a:r>
              <a:rPr sz="1900" b="0">
                <a:solidFill>
                  <a:srgbClr val="1A1A1A"/>
                </a:solidFill>
                <a:latin typeface="DejaVu Sans"/>
              </a:rPr>
              <a:t> / </a:t>
            </a:r>
            <a:r>
              <a:rPr sz="1800" b="0" err="1">
                <a:solidFill>
                  <a:srgbClr val="0B3D5C"/>
                </a:solidFill>
                <a:latin typeface="DejaVu Sans Mono"/>
              </a:rPr>
              <a:t>unbind_from_tz</a:t>
            </a:r>
            <a:r>
              <a:rPr sz="1900" b="0">
                <a:solidFill>
                  <a:srgbClr val="1A1A1A"/>
                </a:solidFill>
                <a:latin typeface="DejaVu Sans"/>
              </a:rPr>
              <a:t> all run under </a:t>
            </a:r>
            <a:r>
              <a:rPr sz="1800" b="0" err="1">
                <a:solidFill>
                  <a:srgbClr val="0B3D5C"/>
                </a:solidFill>
                <a:latin typeface="DejaVu Sans Mono"/>
              </a:rPr>
              <a:t>tz</a:t>
            </a:r>
            <a:r>
              <a:rPr sz="1800" b="0">
                <a:solidFill>
                  <a:srgbClr val="0B3D5C"/>
                </a:solidFill>
                <a:latin typeface="DejaVu Sans Mono"/>
              </a:rPr>
              <a:t>-&gt;lock</a:t>
            </a:r>
            <a:endParaRPr sz="1900" b="0">
              <a:solidFill>
                <a:srgbClr val="1A1A1A"/>
              </a:solidFill>
              <a:latin typeface="DejaVu Sans"/>
            </a:endParaRPr>
          </a:p>
          <a:p>
            <a:pPr>
              <a:lnSpc>
                <a:spcPct val="118000"/>
              </a:lnSpc>
              <a:spcBef>
                <a:spcPts val="855"/>
              </a:spcBef>
            </a:pPr>
            <a:r>
              <a:rPr sz="1900" b="0">
                <a:solidFill>
                  <a:srgbClr val="1A1A1A"/>
                </a:solidFill>
                <a:latin typeface="DejaVu Sans"/>
              </a:rPr>
              <a:t>•  Callbacks are invoked with </a:t>
            </a:r>
            <a:r>
              <a:rPr sz="1800" b="0" err="1">
                <a:solidFill>
                  <a:srgbClr val="0B3D5C"/>
                </a:solidFill>
                <a:latin typeface="DejaVu Sans Mono"/>
              </a:rPr>
              <a:t>tz</a:t>
            </a:r>
            <a:r>
              <a:rPr sz="1800" b="0">
                <a:solidFill>
                  <a:srgbClr val="0B3D5C"/>
                </a:solidFill>
                <a:latin typeface="DejaVu Sans Mono"/>
              </a:rPr>
              <a:t>-&gt;lock</a:t>
            </a:r>
            <a:r>
              <a:rPr sz="1900" b="0">
                <a:solidFill>
                  <a:srgbClr val="1A1A1A"/>
                </a:solidFill>
                <a:latin typeface="DejaVu Sans"/>
              </a:rPr>
              <a:t> held, sometimes also </a:t>
            </a:r>
            <a:r>
              <a:rPr sz="1800" b="0" err="1">
                <a:solidFill>
                  <a:srgbClr val="0B3D5C"/>
                </a:solidFill>
                <a:latin typeface="DejaVu Sans Mono"/>
              </a:rPr>
              <a:t>hw_gov_lock</a:t>
            </a:r>
            <a:r>
              <a:rPr sz="1900" b="0">
                <a:solidFill>
                  <a:srgbClr val="1A1A1A"/>
                </a:solidFill>
                <a:latin typeface="DejaVu Sans"/>
              </a:rPr>
              <a:t> → hardware driver may only take its own lock</a:t>
            </a:r>
          </a:p>
          <a:p>
            <a:pPr>
              <a:lnSpc>
                <a:spcPct val="118000"/>
              </a:lnSpc>
              <a:spcBef>
                <a:spcPts val="855"/>
              </a:spcBef>
            </a:pPr>
            <a:r>
              <a:rPr sz="1900" b="0">
                <a:solidFill>
                  <a:srgbClr val="1A1A1A"/>
                </a:solidFill>
                <a:latin typeface="DejaVu Sans"/>
              </a:rPr>
              <a:t>•  Driver unbind vs. zone teardown: remove from the pool first, then </a:t>
            </a:r>
            <a:r>
              <a:rPr sz="1800" b="0" err="1">
                <a:solidFill>
                  <a:srgbClr val="0B3D5C"/>
                </a:solidFill>
                <a:latin typeface="DejaVu Sans Mono"/>
              </a:rPr>
              <a:t>get_device</a:t>
            </a:r>
            <a:r>
              <a:rPr sz="1800" b="0">
                <a:solidFill>
                  <a:srgbClr val="0B3D5C"/>
                </a:solidFill>
                <a:latin typeface="DejaVu Sans Mono"/>
              </a:rPr>
              <a:t>()</a:t>
            </a:r>
            <a:r>
              <a:rPr sz="1900" b="0">
                <a:solidFill>
                  <a:srgbClr val="1A1A1A"/>
                </a:solidFill>
                <a:latin typeface="DejaVu Sans"/>
              </a:rPr>
              <a:t> the zone, re-validate the owner under both locks</a:t>
            </a:r>
          </a:p>
          <a:p>
            <a:pPr>
              <a:lnSpc>
                <a:spcPct val="118000"/>
              </a:lnSpc>
              <a:spcBef>
                <a:spcPts val="855"/>
              </a:spcBef>
            </a:pPr>
            <a:r>
              <a:rPr sz="1900" b="0">
                <a:solidFill>
                  <a:srgbClr val="1A1A1A"/>
                </a:solidFill>
                <a:latin typeface="DejaVu Sans"/>
              </a:rPr>
              <a:t>•  No governor-private work item, so nothing to cancel under </a:t>
            </a:r>
            <a:r>
              <a:rPr sz="1800" b="0" err="1">
                <a:solidFill>
                  <a:srgbClr val="0B3D5C"/>
                </a:solidFill>
                <a:latin typeface="DejaVu Sans Mono"/>
              </a:rPr>
              <a:t>tz</a:t>
            </a:r>
            <a:r>
              <a:rPr sz="1800" b="0">
                <a:solidFill>
                  <a:srgbClr val="0B3D5C"/>
                </a:solidFill>
                <a:latin typeface="DejaVu Sans Mono"/>
              </a:rPr>
              <a:t>-&gt;lock</a:t>
            </a:r>
            <a:endParaRPr sz="1900" b="0">
              <a:solidFill>
                <a:srgbClr val="1A1A1A"/>
              </a:solidFill>
              <a:latin typeface="DejaVu San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8585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909090"/>
                </a:solidFill>
                <a:latin typeface="DejaVu Sans"/>
              </a:rPr>
              <a:t>13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4544" y="660878"/>
            <a:ext cx="11185855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sz="2800" b="1">
                <a:solidFill>
                  <a:srgbClr val="1F3B73"/>
                </a:solidFill>
                <a:latin typeface="DejaVu Sans"/>
              </a:rPr>
              <a:t>Status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22277" y="1350085"/>
            <a:ext cx="11185855" cy="50493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8000"/>
              </a:lnSpc>
              <a:spcBef>
                <a:spcPts val="585"/>
              </a:spcBef>
            </a:pPr>
            <a:r>
              <a:rPr lang="en-US" sz="1200">
                <a:solidFill>
                  <a:srgbClr val="0B3D5C"/>
                </a:solidFill>
                <a:latin typeface="DejaVu Sans Mono"/>
              </a:rPr>
              <a:t>Code Link: </a:t>
            </a:r>
            <a:r>
              <a:rPr lang="en-US" sz="1200">
                <a:solidFill>
                  <a:srgbClr val="0B3D5C"/>
                </a:solidFill>
                <a:ea typeface="+mn-lt"/>
                <a:cs typeface="+mn-lt"/>
              </a:rPr>
              <a:t>https://git.kernel.org/pub/scm/linux/kernel/git/spandruvada/linux.git/log/?h=thermal-hardware-gov</a:t>
            </a:r>
            <a:endParaRPr lang="en-US" sz="1200">
              <a:solidFill>
                <a:srgbClr val="0B3D5C"/>
              </a:solidFill>
              <a:latin typeface="DejaVu Sans Mono"/>
            </a:endParaRPr>
          </a:p>
          <a:p>
            <a:pPr>
              <a:lnSpc>
                <a:spcPct val="118000"/>
              </a:lnSpc>
              <a:spcBef>
                <a:spcPts val="585"/>
              </a:spcBef>
            </a:pPr>
            <a:r>
              <a:rPr sz="1200" b="0">
                <a:solidFill>
                  <a:srgbClr val="0B3D5C"/>
                </a:solidFill>
                <a:latin typeface="DejaVu Sans Mono"/>
              </a:rPr>
              <a:t>CONFIG_THERMAL_GOV_HARDWARE=y</a:t>
            </a:r>
            <a:endParaRPr/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sz="1200">
                <a:solidFill>
                  <a:srgbClr val="0B3D5C"/>
                </a:solidFill>
                <a:latin typeface="DejaVu Sans Mono"/>
              </a:rPr>
              <a:t># echo 1000 &gt; /sys/module/thermal_sys/parameters/hardware_polling_delay_ms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200">
                <a:solidFill>
                  <a:srgbClr val="0B3D5C"/>
                </a:solidFill>
                <a:latin typeface="DejaVu Sans Mono"/>
              </a:rPr>
              <a:t># cd /sys/class/thermal/thermal_zone3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200">
                <a:solidFill>
                  <a:srgbClr val="0B3D5C"/>
                </a:solidFill>
                <a:latin typeface="DejaVu Sans Mono"/>
              </a:rPr>
              <a:t># cat available_policies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200">
                <a:solidFill>
                  <a:srgbClr val="0B3D5C"/>
                </a:solidFill>
                <a:latin typeface="DejaVu Sans Mono"/>
              </a:rPr>
              <a:t>hardware power_allocator user_space step_wise bang_bang fair_share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200">
                <a:solidFill>
                  <a:srgbClr val="0B3D5C"/>
                </a:solidFill>
                <a:latin typeface="DejaVu Sans Mono"/>
              </a:rPr>
              <a:t># echo hardware &gt; policy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200">
                <a:solidFill>
                  <a:srgbClr val="0B3D5C"/>
                </a:solidFill>
                <a:latin typeface="DejaVu Sans Mono"/>
              </a:rPr>
              <a:t># cat policy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200">
                <a:solidFill>
                  <a:srgbClr val="0B3D5C"/>
                </a:solidFill>
                <a:latin typeface="DejaVu Sans Mono"/>
              </a:rPr>
              <a:t>hardware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200">
                <a:solidFill>
                  <a:srgbClr val="0B3D5C"/>
                </a:solidFill>
                <a:latin typeface="DejaVu Sans Mono"/>
              </a:rPr>
              <a:t># thermal-threshold add 3 50000</a:t>
            </a:r>
          </a:p>
          <a:p>
            <a:pPr>
              <a:lnSpc>
                <a:spcPct val="118000"/>
              </a:lnSpc>
              <a:spcBef>
                <a:spcPts val="585"/>
              </a:spcBef>
            </a:pPr>
            <a:r>
              <a:rPr sz="1300" b="0">
                <a:solidFill>
                  <a:srgbClr val="1A1A1A"/>
                </a:solidFill>
                <a:latin typeface="DejaVu Sans"/>
              </a:rPr>
              <a:t>That is the whole setup. Three steps:</a:t>
            </a:r>
          </a:p>
          <a:p>
            <a:pPr>
              <a:lnSpc>
                <a:spcPct val="118000"/>
              </a:lnSpc>
              <a:spcBef>
                <a:spcPts val="585"/>
              </a:spcBef>
            </a:pPr>
            <a:r>
              <a:rPr sz="1300" b="0">
                <a:solidFill>
                  <a:srgbClr val="1A1A1A"/>
                </a:solidFill>
                <a:latin typeface="DejaVu Sans"/>
              </a:rPr>
              <a:t>•  the polling interval — </a:t>
            </a:r>
            <a:r>
              <a:rPr sz="1300" b="1">
                <a:solidFill>
                  <a:srgbClr val="1A1A1A"/>
                </a:solidFill>
                <a:latin typeface="DejaVu Sans"/>
              </a:rPr>
              <a:t>only</a:t>
            </a:r>
            <a:r>
              <a:rPr sz="1300" b="0">
                <a:solidFill>
                  <a:srgbClr val="1A1A1A"/>
                </a:solidFill>
                <a:latin typeface="DejaVu Sans"/>
              </a:rPr>
              <a:t> for zones nothing else updates</a:t>
            </a:r>
          </a:p>
          <a:p>
            <a:pPr>
              <a:lnSpc>
                <a:spcPct val="118000"/>
              </a:lnSpc>
              <a:spcBef>
                <a:spcPts val="585"/>
              </a:spcBef>
            </a:pPr>
            <a:r>
              <a:rPr sz="1300" b="0">
                <a:solidFill>
                  <a:srgbClr val="1A1A1A"/>
                </a:solidFill>
                <a:latin typeface="DejaVu Sans"/>
              </a:rPr>
              <a:t>•  the policy — hands the zone to the hardware</a:t>
            </a:r>
          </a:p>
          <a:p>
            <a:pPr>
              <a:lnSpc>
                <a:spcPct val="118000"/>
              </a:lnSpc>
              <a:spcBef>
                <a:spcPts val="585"/>
              </a:spcBef>
            </a:pPr>
            <a:r>
              <a:rPr sz="1300" b="0">
                <a:solidFill>
                  <a:srgbClr val="1A1A1A"/>
                </a:solidFill>
                <a:latin typeface="DejaVu Sans"/>
              </a:rPr>
              <a:t>•  a threshold — becomes the hardware's target, programmed synchronously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sz="1200">
                <a:solidFill>
                  <a:srgbClr val="0B3D5C"/>
                </a:solidFill>
                <a:latin typeface="DejaVu Sans Mono"/>
              </a:rPr>
              <a:t># grep . /sys/bus/pci/devices/0000:00:04.0/ptc_*/thermal_zone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200">
                <a:solidFill>
                  <a:srgbClr val="0B3D5C"/>
                </a:solidFill>
                <a:latin typeface="DejaVu Sans Mono"/>
              </a:rPr>
              <a:t>  ptc_0_control/thermal_zone:thermal_zone3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200">
                <a:solidFill>
                  <a:srgbClr val="0B3D5C"/>
                </a:solidFill>
                <a:latin typeface="DejaVu Sans Mono"/>
              </a:rPr>
              <a:t>  ptc_1_control/thermal_zone:none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sz="1200">
                <a:solidFill>
                  <a:srgbClr val="0B3D5C"/>
                </a:solidFill>
                <a:latin typeface="DejaVu Sans Mono"/>
              </a:rPr>
              <a:t>  ptc_2_control/thermal_zone:none</a:t>
            </a:r>
          </a:p>
          <a:p>
            <a:pPr>
              <a:lnSpc>
                <a:spcPct val="118000"/>
              </a:lnSpc>
              <a:spcBef>
                <a:spcPts val="585"/>
              </a:spcBef>
            </a:pPr>
            <a:r>
              <a:rPr sz="1300" b="0">
                <a:solidFill>
                  <a:srgbClr val="1A1A1A"/>
                </a:solidFill>
                <a:latin typeface="DejaVu Sans"/>
              </a:rPr>
              <a:t>•  </a:t>
            </a:r>
            <a:r>
              <a:rPr sz="1200" b="0">
                <a:solidFill>
                  <a:srgbClr val="0B3D5C"/>
                </a:solidFill>
                <a:latin typeface="DejaVu Sans Mono"/>
              </a:rPr>
              <a:t>drivers/thermal/gov_hardware.c</a:t>
            </a:r>
            <a:r>
              <a:rPr sz="1300" b="0">
                <a:solidFill>
                  <a:srgbClr val="1A1A1A"/>
                </a:solidFill>
                <a:latin typeface="DejaVu Sans"/>
              </a:rPr>
              <a:t> — governor + registration API</a:t>
            </a:r>
          </a:p>
          <a:p>
            <a:pPr>
              <a:lnSpc>
                <a:spcPct val="118000"/>
              </a:lnSpc>
              <a:spcBef>
                <a:spcPts val="585"/>
              </a:spcBef>
            </a:pPr>
            <a:r>
              <a:rPr sz="1300" b="0">
                <a:solidFill>
                  <a:srgbClr val="1A1A1A"/>
                </a:solidFill>
                <a:latin typeface="DejaVu Sans"/>
              </a:rPr>
              <a:t>•  </a:t>
            </a:r>
            <a:r>
              <a:rPr sz="1200" b="0">
                <a:solidFill>
                  <a:srgbClr val="0B3D5C"/>
                </a:solidFill>
                <a:latin typeface="DejaVu Sans Mono"/>
              </a:rPr>
              <a:t>platform_temperature_control.c</a:t>
            </a:r>
            <a:r>
              <a:rPr sz="1300" b="0">
                <a:solidFill>
                  <a:srgbClr val="1A1A1A"/>
                </a:solidFill>
                <a:latin typeface="DejaVu Sans"/>
              </a:rPr>
              <a:t> — first user</a:t>
            </a:r>
          </a:p>
          <a:p>
            <a:pPr>
              <a:lnSpc>
                <a:spcPct val="118000"/>
              </a:lnSpc>
              <a:spcBef>
                <a:spcPts val="585"/>
              </a:spcBef>
            </a:pPr>
            <a:r>
              <a:rPr sz="1300" b="0">
                <a:solidFill>
                  <a:srgbClr val="1A1A1A"/>
                </a:solidFill>
                <a:latin typeface="DejaVu Sans"/>
              </a:rPr>
              <a:t>•  </a:t>
            </a:r>
            <a:r>
              <a:rPr sz="1200" b="0">
                <a:solidFill>
                  <a:srgbClr val="0B3D5C"/>
                </a:solidFill>
                <a:latin typeface="DejaVu Sans Mono"/>
              </a:rPr>
              <a:t>tools/thermal/thermal-threshold</a:t>
            </a:r>
            <a:r>
              <a:rPr sz="1300" b="0">
                <a:solidFill>
                  <a:srgbClr val="1A1A1A"/>
                </a:solidFill>
                <a:latin typeface="DejaVu Sans"/>
              </a:rPr>
              <a:t> — thresholds have no sysfs interface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8585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909090"/>
                </a:solidFill>
                <a:latin typeface="DejaVu Sans"/>
              </a:rPr>
              <a:t>15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revision>96</cp:revision>
  <dcterms:created xsi:type="dcterms:W3CDTF">2013-01-27T09:14:16Z</dcterms:created>
  <dcterms:modified xsi:type="dcterms:W3CDTF">2026-10-02T16:09:56Z</dcterms:modified>
  <cp:category/>
</cp:coreProperties>
</file>