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58" r:id="rId16"/>
    <p:sldId id="270" r:id="rId17"/>
  </p:sldIdLst>
  <p:sldSz cx="9144000" cy="5143500" type="screen16x9"/>
  <p:notesSz cx="6858000" cy="9144000"/>
  <p:embeddedFontLst>
    <p:embeddedFont>
      <p:font typeface="微软雅黑" panose="020B0503020204020204" charset="-122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pPr>
            <a:r>
              <a:rPr lang="en-US" altLang="zh-CN"/>
              <a:t>Container cold start</a:t>
            </a:r>
            <a:endParaRPr lang="en-US" alt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k8s start and schedule time</c:v>
                </c:pt>
              </c:strCache>
            </c:strRef>
          </c:tx>
          <c:spPr>
            <a:solidFill>
              <a:srgbClr val="4874CB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disk-based</c:v>
                </c:pt>
                <c:pt idx="1">
                  <c:v>XMFS-based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1.375</c:v>
                </c:pt>
                <c:pt idx="1">
                  <c:v>1.41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container start time</c:v>
                </c:pt>
              </c:strCache>
            </c:strRef>
          </c:tx>
          <c:spPr>
            <a:solidFill>
              <a:srgbClr val="EE822F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disk-based</c:v>
                </c:pt>
                <c:pt idx="1">
                  <c:v>XMFS-based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1.845</c:v>
                </c:pt>
                <c:pt idx="1">
                  <c:v>0.545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request processing time</c:v>
                </c:pt>
              </c:strCache>
            </c:strRef>
          </c:tx>
          <c:spPr>
            <a:solidFill>
              <a:srgbClr val="F2BA02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disk-based</c:v>
                </c:pt>
                <c:pt idx="1">
                  <c:v>XMFS-based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0.08</c:v>
                </c:pt>
                <c:pt idx="1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100"/>
        <c:axId val="186165074"/>
        <c:axId val="638599549"/>
      </c:barChart>
      <c:catAx>
        <c:axId val="18616507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>
                <a:lumMod val="15000"/>
                <a:lumOff val="85000"/>
              </a:sys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pPr>
          </a:p>
        </c:txPr>
        <c:crossAx val="638599549"/>
        <c:crosses val="autoZero"/>
        <c:auto val="1"/>
        <c:lblAlgn val="ctr"/>
        <c:lblOffset val="100"/>
        <c:noMultiLvlLbl val="0"/>
      </c:catAx>
      <c:valAx>
        <c:axId val="63859954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90200"/>
                </a:sys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pPr>
          </a:p>
        </c:txPr>
        <c:crossAx val="18616507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rial" panose="020B0604020202020204" pitchFamily="34" charset="0"/>
              <a:ea typeface="微软雅黑" panose="020B0503020204020204" charset="-122"/>
              <a:cs typeface="+mn-ea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28e5cd2-e4f5-4caa-8dbf-36934bd6efc9}"/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10">
  <cs:axisTitle>
    <cs:lnRef idx="0"/>
    <cs:fillRef idx="0"/>
    <cs:effectRef idx="0"/>
    <cs:fontRef idx="minor">
      <a:sysClr val="windowText" lastClr="000000">
        <a:lumMod val="65000"/>
        <a:lumOff val="35000"/>
      </a:sysClr>
    </cs:fontRef>
    <cs:defRPr sz="1000" kern="1200"/>
  </cs:axisTitle>
  <cs:categoryAxis>
    <cs:lnRef idx="0"/>
    <cs:fillRef idx="0"/>
    <cs:effectRef idx="0"/>
    <cs:fontRef idx="minor">
      <a:sysClr val="windowText" lastClr="000000">
        <a:lumMod val="65000"/>
        <a:lumOff val="35000"/>
      </a:sysClr>
    </cs:fontRef>
    <cs:spPr>
      <a:ln w="9525" cap="flat" cmpd="sng" algn="ctr">
        <a:solidFill>
          <a:sysClr val="windowText" lastClr="000000">
            <a:lumMod val="15000"/>
            <a:lumOff val="85000"/>
          </a:sys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ysClr val="windowText" lastClr="000000"/>
    </cs:fontRef>
    <cs:spPr>
      <a:solidFill>
        <a:sysClr val="window" lastClr="FFFFFF"/>
      </a:solidFill>
      <a:ln w="9525" cap="flat" cmpd="sng" algn="ctr">
        <a:solidFill>
          <a:sysClr val="windowText" lastClr="000000">
            <a:lumMod val="15000"/>
            <a:lumOff val="85000"/>
          </a:sysClr>
        </a:solidFill>
        <a:round/>
      </a:ln>
    </cs:spPr>
    <cs:defRPr sz="1000" kern="1200"/>
  </cs:chartArea>
  <cs:dataLabel>
    <cs:lnRef idx="0"/>
    <cs:fillRef idx="0"/>
    <cs:effectRef idx="0"/>
    <cs:fontRef idx="minor">
      <a:sysClr val="windowText" lastClr="000000">
        <a:lumMod val="75000"/>
        <a:lumOff val="25000"/>
      </a:sysClr>
    </cs:fontRef>
    <cs:defRPr sz="1000" kern="1200"/>
  </cs:dataLabel>
  <cs:dataLabelCallout>
    <cs:lnRef idx="0"/>
    <cs:fillRef idx="0"/>
    <cs:effectRef idx="0"/>
    <cs:fontRef idx="minor">
      <a:sysClr val="windowText" lastClr="000000">
        <a:lumMod val="65000"/>
        <a:lumOff val="35000"/>
      </a:sysClr>
    </cs:fontRef>
    <cs:spPr>
      <a:solidFill>
        <a:sysClr val="window" lastClr="FFFFFF"/>
      </a:solidFill>
      <a:ln>
        <a:solidFill>
          <a:sysClr val="windowText" lastClr="000000">
            <a:lumMod val="25000"/>
            <a:lumOff val="75000"/>
          </a:sys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ysClr val="windowText" lastClr="000000"/>
    </cs:fontRef>
    <cs:spPr>
      <a:ln>
        <a:solidFill>
          <a:sysClr val="window" lastClr="FFFFFF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ysClr val="windowText" lastClr="000000"/>
    </cs:fontRef>
  </cs:dataPoint3D>
  <cs:dataPointLine>
    <cs:lnRef idx="0">
      <cs:styleClr val="auto"/>
    </cs:lnRef>
    <cs:fillRef idx="1"/>
    <cs:effectRef idx="0"/>
    <cs:fontRef idx="minor">
      <a:sysClr val="windowText" lastClr="000000"/>
    </cs:fontRef>
    <cs:spPr>
      <a:ln w="28575" cap="rnd">
        <a:solidFill>
          <a:srgbClr val="FFFFFF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ysClr val="windowText" lastClr="000000"/>
    </cs:fontRef>
    <cs:spPr>
      <a:ln w="9525">
        <a:solidFill>
          <a:srgbClr val="FFFFFF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ysClr val="windowText" lastClr="000000"/>
    </cs:fontRef>
    <cs:spPr>
      <a:ln w="9525" cap="rnd">
        <a:solidFill>
          <a:srgbClr val="FFFFFF"/>
        </a:solidFill>
        <a:round/>
      </a:ln>
    </cs:spPr>
  </cs:dataPointWireframe>
  <cs:dataTable>
    <cs:lnRef idx="0"/>
    <cs:fillRef idx="0"/>
    <cs:effectRef idx="0"/>
    <cs:fontRef idx="minor">
      <a:sysClr val="windowText" lastClr="000000">
        <a:lumMod val="65000"/>
        <a:lumOff val="35000"/>
      </a:sysClr>
    </cs:fontRef>
    <cs:spPr>
      <a:noFill/>
      <a:ln w="9525" cap="flat" cmpd="sng" algn="ctr">
        <a:solidFill>
          <a:sysClr val="windowText" lastClr="000000">
            <a:lumMod val="15000"/>
            <a:lumOff val="85000"/>
          </a:sysClr>
        </a:solidFill>
        <a:round/>
      </a:ln>
    </cs:spPr>
    <cs:defRPr sz="900" kern="1200"/>
  </cs:dataTable>
  <cs:downBar>
    <cs:lnRef idx="0"/>
    <cs:fillRef idx="0"/>
    <cs:effectRef idx="0"/>
    <cs:fontRef idx="minor">
      <a:sysClr val="windowText" lastClr="000000"/>
    </cs:fontRef>
    <cs:spPr>
      <a:solidFill>
        <a:sysClr val="windowText" lastClr="000000">
          <a:lumMod val="75000"/>
          <a:lumOff val="25000"/>
        </a:sysClr>
      </a:solidFill>
      <a:ln w="9525" cap="flat" cmpd="sng" algn="ctr">
        <a:solidFill>
          <a:sysClr val="windowText" lastClr="000000">
            <a:lumMod val="65000"/>
            <a:lumOff val="35000"/>
          </a:sysClr>
        </a:solidFill>
        <a:round/>
      </a:ln>
    </cs:spPr>
  </cs:downBar>
  <cs:dropLine>
    <cs:lnRef idx="0"/>
    <cs:fillRef idx="0"/>
    <cs:effectRef idx="0"/>
    <cs:fontRef idx="minor">
      <a:sysClr val="windowText" lastClr="000000"/>
    </cs:fontRef>
    <cs:spPr>
      <a:ln w="9525" cap="flat" cmpd="sng" algn="ctr">
        <a:solidFill>
          <a:sysClr val="windowText" lastClr="000000">
            <a:lumMod val="35000"/>
            <a:lumOff val="65000"/>
          </a:sysClr>
        </a:solidFill>
        <a:round/>
      </a:ln>
    </cs:spPr>
  </cs:dropLine>
  <cs:errorBar>
    <cs:lnRef idx="0"/>
    <cs:fillRef idx="0"/>
    <cs:effectRef idx="0"/>
    <cs:fontRef idx="minor">
      <a:sysClr val="windowText" lastClr="000000"/>
    </cs:fontRef>
    <cs:spPr>
      <a:ln w="9525" cap="flat" cmpd="sng" algn="ctr">
        <a:solidFill>
          <a:sysClr val="windowText" lastClr="000000">
            <a:lumMod val="65000"/>
            <a:lumOff val="35000"/>
          </a:sysClr>
        </a:solidFill>
        <a:round/>
      </a:ln>
    </cs:spPr>
  </cs:errorBar>
  <cs:floor>
    <cs:lnRef idx="0"/>
    <cs:fillRef idx="0"/>
    <cs:effectRef idx="0"/>
    <cs:fontRef idx="minor">
      <a:sysClr val="windowText" lastClr="000000"/>
    </cs:fontRef>
    <cs:spPr>
      <a:noFill/>
      <a:ln>
        <a:noFill/>
      </a:ln>
    </cs:spPr>
  </cs:floor>
  <cs:gridlineMajor>
    <cs:lnRef idx="0"/>
    <cs:fillRef idx="0"/>
    <cs:effectRef idx="0"/>
    <cs:fontRef idx="minor">
      <a:sysClr val="windowText" lastClr="000000"/>
    </cs:fontRef>
    <cs:spPr>
      <a:ln w="9525" cap="flat" cmpd="sng" algn="ctr">
        <a:solidFill>
          <a:sysClr val="window" lastClr="FFFFFF">
            <a:lumMod val="90200"/>
          </a:sysClr>
        </a:solidFill>
        <a:round/>
      </a:ln>
    </cs:spPr>
  </cs:gridlineMajor>
  <cs:gridlineMinor>
    <cs:lnRef idx="0"/>
    <cs:fillRef idx="0"/>
    <cs:effectRef idx="0"/>
    <cs:fontRef idx="minor">
      <a:sysClr val="windowText" lastClr="000000"/>
    </cs:fontRef>
    <cs:spPr>
      <a:ln w="9525" cap="flat" cmpd="sng" algn="ctr">
        <a:solidFill>
          <a:sysClr val="windowText" lastClr="000000">
            <a:lumMod val="5000"/>
            <a:lumOff val="95000"/>
          </a:sysClr>
        </a:solidFill>
        <a:round/>
      </a:ln>
    </cs:spPr>
  </cs:gridlineMinor>
  <cs:hiLoLine>
    <cs:lnRef idx="0"/>
    <cs:fillRef idx="0"/>
    <cs:effectRef idx="0"/>
    <cs:fontRef idx="minor">
      <a:sysClr val="windowText" lastClr="000000"/>
    </cs:fontRef>
    <cs:spPr>
      <a:ln w="9525" cap="flat" cmpd="sng" algn="ctr">
        <a:solidFill>
          <a:sysClr val="windowText" lastClr="000000">
            <a:lumMod val="50000"/>
            <a:lumOff val="50000"/>
          </a:sysClr>
        </a:solidFill>
        <a:round/>
      </a:ln>
    </cs:spPr>
  </cs:hiLoLine>
  <cs:leaderLine>
    <cs:lnRef idx="0"/>
    <cs:fillRef idx="0"/>
    <cs:effectRef idx="0"/>
    <cs:fontRef idx="minor">
      <a:sysClr val="windowText" lastClr="000000"/>
    </cs:fontRef>
    <cs:spPr>
      <a:ln w="9525" cap="flat" cmpd="sng" algn="ctr">
        <a:solidFill>
          <a:sysClr val="windowText" lastClr="000000">
            <a:lumMod val="35000"/>
            <a:lumOff val="65000"/>
          </a:sysClr>
        </a:solidFill>
        <a:round/>
      </a:ln>
    </cs:spPr>
  </cs:leaderLine>
  <cs:legend>
    <cs:lnRef idx="0"/>
    <cs:fillRef idx="0"/>
    <cs:effectRef idx="0"/>
    <cs:fontRef idx="minor">
      <a:sysClr val="windowText" lastClr="000000">
        <a:lumMod val="65000"/>
        <a:lumOff val="35000"/>
      </a:sysClr>
    </cs:fontRef>
    <cs:defRPr sz="900" kern="1200"/>
  </cs:legend>
  <cs:plotArea mods="allowNoFillOverride allowNoLineOverride">
    <cs:lnRef idx="0"/>
    <cs:fillRef idx="0"/>
    <cs:effectRef idx="0"/>
    <cs:fontRef idx="minor">
      <a:sysClr val="windowText" lastClr="000000"/>
    </cs:fontRef>
  </cs:plotArea>
  <cs:plotArea3D mods="allowNoFillOverride allowNoLineOverride">
    <cs:lnRef idx="0"/>
    <cs:fillRef idx="0"/>
    <cs:effectRef idx="0"/>
    <cs:fontRef idx="minor">
      <a:sysClr val="windowText" lastClr="000000"/>
    </cs:fontRef>
  </cs:plotArea3D>
  <cs:seriesAxis>
    <cs:lnRef idx="0"/>
    <cs:fillRef idx="0"/>
    <cs:effectRef idx="0"/>
    <cs:fontRef idx="minor">
      <a:sysClr val="windowText" lastClr="000000">
        <a:lumMod val="65000"/>
        <a:lumOff val="35000"/>
      </a:sysClr>
    </cs:fontRef>
    <cs:defRPr sz="900" kern="1200"/>
  </cs:seriesAxis>
  <cs:seriesLine>
    <cs:lnRef idx="0"/>
    <cs:fillRef idx="0"/>
    <cs:effectRef idx="0"/>
    <cs:fontRef idx="minor">
      <a:sysClr val="windowText" lastClr="000000"/>
    </cs:fontRef>
    <cs:spPr>
      <a:ln w="9525" cap="flat" cmpd="sng" algn="ctr">
        <a:solidFill>
          <a:sysClr val="windowText" lastClr="000000">
            <a:lumMod val="35000"/>
            <a:lumOff val="65000"/>
          </a:sysClr>
        </a:solidFill>
        <a:round/>
      </a:ln>
    </cs:spPr>
  </cs:seriesLine>
  <cs:title>
    <cs:lnRef idx="0"/>
    <cs:fillRef idx="0"/>
    <cs:effectRef idx="0"/>
    <cs:fontRef idx="minor">
      <a:sysClr val="windowText" lastClr="000000">
        <a:lumMod val="75000"/>
        <a:lumOff val="25000"/>
      </a:sysClr>
    </cs:fontRef>
    <cs:defRPr sz="1400" b="1" kern="1200" baseline="0"/>
  </cs:title>
  <cs:trendline>
    <cs:lnRef idx="0">
      <cs:styleClr val="auto"/>
    </cs:lnRef>
    <cs:fillRef idx="0"/>
    <cs:effectRef idx="0"/>
    <cs:fontRef idx="minor">
      <a:sysClr val="windowText" lastClr="000000"/>
    </cs:fontRef>
    <cs:spPr>
      <a:ln w="19050" cap="rnd">
        <a:solidFill>
          <a:srgbClr val="FFFFFF"/>
        </a:solidFill>
        <a:prstDash val="sysDot"/>
      </a:ln>
    </cs:spPr>
  </cs:trendline>
  <cs:trendlineLabel>
    <cs:lnRef idx="0"/>
    <cs:fillRef idx="0"/>
    <cs:effectRef idx="0"/>
    <cs:fontRef idx="minor">
      <a:sysClr val="windowText" lastClr="000000">
        <a:lumMod val="65000"/>
        <a:lumOff val="35000"/>
      </a:sysClr>
    </cs:fontRef>
    <cs:defRPr sz="900" kern="1200"/>
  </cs:trendlineLabel>
  <cs:upBar>
    <cs:lnRef idx="0"/>
    <cs:fillRef idx="0"/>
    <cs:effectRef idx="0"/>
    <cs:fontRef idx="minor">
      <a:sysClr val="windowText" lastClr="000000"/>
    </cs:fontRef>
    <cs:spPr>
      <a:solidFill>
        <a:sysClr val="window" lastClr="FFFFFF"/>
      </a:solidFill>
      <a:ln w="9525" cap="flat" cmpd="sng" algn="ctr">
        <a:solidFill>
          <a:sysClr val="windowText" lastClr="000000">
            <a:lumMod val="65000"/>
            <a:lumOff val="35000"/>
          </a:sysClr>
        </a:solidFill>
        <a:round/>
      </a:ln>
    </cs:spPr>
  </cs:upBar>
  <cs:valueAxis>
    <cs:lnRef idx="0"/>
    <cs:fillRef idx="0"/>
    <cs:effectRef idx="0"/>
    <cs:fontRef idx="minor">
      <a:sysClr val="windowText" lastClr="000000">
        <a:lumMod val="65000"/>
        <a:lumOff val="35000"/>
      </a:sysClr>
    </cs:fontRef>
    <cs:defRPr sz="900" kern="1200"/>
  </cs:valueAxis>
  <cs:wall>
    <cs:lnRef idx="0"/>
    <cs:fillRef idx="0"/>
    <cs:effectRef idx="0"/>
    <cs:fontRef idx="minor">
      <a:sysClr val="windowText" lastClr="000000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a4a153c33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" name="Google Shape;22;g3a4a153c33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a4a153c333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Google Shape;27;g3a4a153c333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faed470ec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3faed470ec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158750" indent="0">
              <a:buNone/>
            </a:pP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Graphic Page">
  <p:cSld name="OBJEC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LPC26_slide_bg1a_blank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-9051" y="5626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PC26_slide_bg1_blank.jpg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lk Title Page 1">
  <p:cSld name="OBJECT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title="LPC26_slide_bg3_blank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-38406" y="-44031"/>
            <a:ext cx="9421027" cy="529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95475" y="1897768"/>
            <a:ext cx="82386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Text slide 1">
  <p:cSld name="BLANK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 title="LPC26_slide_bg1a_blank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title" idx="2"/>
          </p:nvPr>
        </p:nvSpPr>
        <p:spPr>
          <a:xfrm>
            <a:off x="975234" y="1326675"/>
            <a:ext cx="3707400" cy="28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title" idx="3"/>
          </p:nvPr>
        </p:nvSpPr>
        <p:spPr>
          <a:xfrm>
            <a:off x="5076650" y="1276425"/>
            <a:ext cx="3585000" cy="28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9375" y="371893"/>
            <a:ext cx="82386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 i="0" u="none" strike="noStrike" cap="none">
                <a:solidFill>
                  <a:schemeClr val="dk2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60850" y="1515360"/>
            <a:ext cx="8238600" cy="3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 sz="200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 i="0" u="none" strike="noStrike" cap="none"/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500720" y="2023920"/>
            <a:ext cx="137880" cy="302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75" tIns="19075" rIns="19075" bIns="1907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buNone/>
              <a:defRPr sz="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3.xml"/><Relationship Id="rId2" Type="http://schemas.openxmlformats.org/officeDocument/2006/relationships/hyperlink" Target="https://www.unifiedbus.com/static/UB-Root-Table-Spec-1.0-en.pdf" TargetMode="External"/><Relationship Id="rId1" Type="http://schemas.openxmlformats.org/officeDocument/2006/relationships/hyperlink" Target="https://www.unifiedbus.com/en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tags" Target="../tags/tag6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tags" Target="../tags/tag5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95475" y="1897768"/>
            <a:ext cx="8238600" cy="72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>
                <a:sym typeface="+mn-ea"/>
              </a:rPr>
              <a:t>Cross-node Memory as a Linux Storage Tier：Exploring POSIX-based Shared Memory</a:t>
            </a:r>
            <a:endParaRPr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2747645" y="3121025"/>
            <a:ext cx="3334385" cy="869315"/>
          </a:xfrm>
        </p:spPr>
        <p:txBody>
          <a:bodyPr/>
          <a:p>
            <a:pPr algn="ctr"/>
            <a:r>
              <a:rPr lang="en-US" altLang="zh-CN">
                <a:solidFill>
                  <a:schemeClr val="tx1"/>
                </a:solidFill>
              </a:rPr>
              <a:t>Yifan Qiao</a:t>
            </a:r>
            <a:endParaRPr lang="en-US" altLang="zh-CN">
              <a:solidFill>
                <a:schemeClr val="tx1"/>
              </a:solidFill>
            </a:endParaRPr>
          </a:p>
          <a:p>
            <a:pPr algn="ctr"/>
            <a:r>
              <a:rPr lang="en-US" altLang="zh-CN">
                <a:solidFill>
                  <a:schemeClr val="tx1"/>
                </a:solidFill>
              </a:rPr>
              <a:t>qiaoyifan4@huawei.com</a:t>
            </a:r>
            <a:endParaRPr lang="en-US" altLang="zh-CN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Content</a:t>
            </a:r>
            <a:endParaRPr lang="en-US" sz="32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 idx="2"/>
          </p:nvPr>
        </p:nvSpPr>
        <p:spPr>
          <a:xfrm>
            <a:off x="975360" y="1326515"/>
            <a:ext cx="7644130" cy="284353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-US" altLang="zh-CN" sz="2400"/>
              <a:t>Motivation</a:t>
            </a:r>
            <a:br>
              <a:rPr lang="en-US" altLang="zh-CN" sz="2400"/>
            </a:br>
            <a:r>
              <a:rPr lang="en-US" altLang="zh-CN" sz="2400"/>
              <a:t>Design</a:t>
            </a:r>
            <a:br>
              <a:rPr lang="en-US" altLang="zh-CN" sz="2400"/>
            </a:br>
            <a:r>
              <a:rPr lang="en-US" altLang="zh-CN" sz="2400"/>
              <a:t>Prototype</a:t>
            </a:r>
            <a:br>
              <a:rPr lang="en-US" altLang="zh-CN" sz="2400"/>
            </a:br>
            <a:r>
              <a:rPr lang="en-US" altLang="zh-CN" sz="2400"/>
              <a:t>Future</a:t>
            </a:r>
            <a:endParaRPr lang="en-US" altLang="zh-CN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3200">
                <a:solidFill>
                  <a:srgbClr val="162436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  <a:sym typeface="+mn-ea"/>
              </a:rPr>
              <a:t>CXL 3.0 pooling &amp; sharing</a:t>
            </a:r>
            <a:endParaRPr lang="zh-CN" altLang="en-US" sz="3200">
              <a:solidFill>
                <a:srgbClr val="162436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  <a:sym typeface="+mn-ea"/>
            </a:endParaRPr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78940" y="1020445"/>
            <a:ext cx="5333365" cy="29635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39545" y="4038600"/>
            <a:ext cx="104571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CXL went from point-to-point, to switched pooling, to a fabric that can share memory.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3200">
                <a:solidFill>
                  <a:srgbClr val="162436"/>
                </a:solidFill>
                <a:latin typeface="Arial" panose="020B0604020202020204" pitchFamily="34" charset="0"/>
                <a:ea typeface="Noto Sans CJK SC"/>
                <a:cs typeface="Arial" panose="020B0604020202020204" pitchFamily="34" charset="0"/>
                <a:sym typeface="+mn-ea"/>
              </a:rPr>
              <a:t>UB mesh</a:t>
            </a:r>
            <a:endParaRPr lang="zh-CN" altLang="en-US" sz="3200">
              <a:solidFill>
                <a:srgbClr val="162436"/>
              </a:solidFill>
              <a:latin typeface="Arial" panose="020B0604020202020204" pitchFamily="34" charset="0"/>
              <a:ea typeface="Noto Sans CJK SC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5655" y="3612515"/>
            <a:ext cx="4053840" cy="575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050"/>
              <a:t>Unified Bus Sepc: </a:t>
            </a:r>
            <a:r>
              <a:rPr lang="en-US" altLang="zh-CN" sz="1050">
                <a:sym typeface="+mn-ea"/>
              </a:rPr>
              <a:t> </a:t>
            </a:r>
            <a:r>
              <a:rPr lang="en-US" altLang="zh-CN" sz="1050">
                <a:sym typeface="+mn-ea"/>
                <a:hlinkClick r:id="rId1" action="ppaction://hlinkfile"/>
              </a:rPr>
              <a:t>https://www.unifiedbus.com/en</a:t>
            </a:r>
            <a:endParaRPr lang="en-US" altLang="zh-CN" sz="1050">
              <a:sym typeface="+mn-ea"/>
              <a:hlinkClick r:id="rId1" action="ppaction://hlinkfile"/>
            </a:endParaRPr>
          </a:p>
          <a:p>
            <a:r>
              <a:rPr lang="en-US" altLang="zh-CN" sz="1050"/>
              <a:t>UBRT: </a:t>
            </a:r>
            <a:r>
              <a:rPr lang="en-US" altLang="zh-CN" sz="1050">
                <a:hlinkClick r:id="rId2" action="ppaction://hlinkfile"/>
              </a:rPr>
              <a:t>https://www.unifiedbus.com/static/UB-Root-Table-Spec-1.0-en.pdf</a:t>
            </a:r>
            <a:endParaRPr lang="en-US" altLang="zh-CN" sz="1050">
              <a:hlinkClick r:id="rId2" action="ppaction://hlinkfile"/>
            </a:endParaRPr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25" y="1322070"/>
            <a:ext cx="4128611" cy="20012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854234"/>
            <a:ext cx="4110990" cy="201787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8691" y="2872105"/>
            <a:ext cx="4295299" cy="154162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585436" y="1045845"/>
            <a:ext cx="3048000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50"/>
              <a:t>UB protocol stack</a:t>
            </a:r>
            <a:endParaRPr lang="en-US" altLang="zh-CN" sz="1050"/>
          </a:p>
        </p:txBody>
      </p:sp>
      <p:sp>
        <p:nvSpPr>
          <p:cNvPr id="12" name="文本框 11"/>
          <p:cNvSpPr txBox="1"/>
          <p:nvPr/>
        </p:nvSpPr>
        <p:spPr>
          <a:xfrm>
            <a:off x="6370161" y="601504"/>
            <a:ext cx="3048000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50"/>
              <a:t>UB domain</a:t>
            </a:r>
            <a:endParaRPr lang="en-US" altLang="zh-CN" sz="1050"/>
          </a:p>
        </p:txBody>
      </p:sp>
      <p:sp>
        <p:nvSpPr>
          <p:cNvPr id="13" name="文本框 12"/>
          <p:cNvSpPr txBox="1"/>
          <p:nvPr/>
        </p:nvSpPr>
        <p:spPr>
          <a:xfrm>
            <a:off x="6186646" y="4335780"/>
            <a:ext cx="3048000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50"/>
              <a:t>Cross-UB domain</a:t>
            </a:r>
            <a:endParaRPr lang="en-US" altLang="zh-CN" sz="10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Memory pooling and sharing today</a:t>
            </a:r>
            <a:endParaRPr lang="en-US" altLang="zh-CN" sz="3200"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8990" y="1140460"/>
            <a:ext cx="1287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CXL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808990" y="1848485"/>
            <a:ext cx="1287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UB</a:t>
            </a:r>
            <a:endParaRPr lang="en-US" altLang="zh-CN"/>
          </a:p>
        </p:txBody>
      </p:sp>
      <p:sp>
        <p:nvSpPr>
          <p:cNvPr id="15" name="右箭头 14"/>
          <p:cNvSpPr/>
          <p:nvPr/>
        </p:nvSpPr>
        <p:spPr>
          <a:xfrm rot="1560000">
            <a:off x="1430655" y="1374140"/>
            <a:ext cx="838835" cy="21717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 rot="20580000">
            <a:off x="1422400" y="1797685"/>
            <a:ext cx="838835" cy="21717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522220" y="1201420"/>
            <a:ext cx="68306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remote DRAM becomes byte-addressable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memory semantic ld/st   +   optional network semantic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memory sharing usually assuming hardware CC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895985" y="2721610"/>
            <a:ext cx="1287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Linux </a:t>
            </a:r>
            <a:endParaRPr lang="en-US" altLang="zh-CN"/>
          </a:p>
        </p:txBody>
      </p:sp>
      <p:sp>
        <p:nvSpPr>
          <p:cNvPr id="19" name="左大括号 18"/>
          <p:cNvSpPr/>
          <p:nvPr/>
        </p:nvSpPr>
        <p:spPr>
          <a:xfrm>
            <a:off x="1664970" y="2216785"/>
            <a:ext cx="247650" cy="146621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023745" y="2071370"/>
            <a:ext cx="9692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 treat it as slow RAM: NUMA, memory tiering, CXL-as-RAM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need hardware CC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no POSIX namespace acorss kernels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2023745" y="2760980"/>
            <a:ext cx="9692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2. treat it as network storage: NFS...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DRAM is only a buffer/cache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multiple copies on the path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2065020" y="3446145"/>
            <a:ext cx="9692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3. treat it as </a:t>
            </a:r>
            <a:r>
              <a:rPr lang="en-US" altLang="zh-CN"/>
              <a:t>DAX: FAMFS, DAXFS...</a:t>
            </a:r>
            <a:endParaRPr lang="en-US" altLang="zh-CN"/>
          </a:p>
        </p:txBody>
      </p:sp>
      <p:sp>
        <p:nvSpPr>
          <p:cNvPr id="25" name="文本框 24"/>
          <p:cNvSpPr txBox="1"/>
          <p:nvPr/>
        </p:nvSpPr>
        <p:spPr>
          <a:xfrm>
            <a:off x="900430" y="5930265"/>
            <a:ext cx="9618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what we want: pooled DRAM as a POSIX medium, without assuming hardware CC  </a:t>
            </a:r>
            <a:endParaRPr lang="en-US" altLang="zh-CN"/>
          </a:p>
        </p:txBody>
      </p:sp>
      <p:sp>
        <p:nvSpPr>
          <p:cNvPr id="27" name="文本框 26"/>
          <p:cNvSpPr txBox="1"/>
          <p:nvPr/>
        </p:nvSpPr>
        <p:spPr>
          <a:xfrm>
            <a:off x="900430" y="3889375"/>
            <a:ext cx="96920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what we want: pooled DRAM as a POSIX medium, without assuming hardware CC  </a:t>
            </a:r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XMFS(eXpress Memory FS): Core insight</a:t>
            </a:r>
            <a:endParaRPr lang="en-US" altLang="zh-CN" sz="3200">
              <a:sym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2950" y="1144520"/>
            <a:ext cx="8238600" cy="3144900"/>
          </a:xfrm>
        </p:spPr>
        <p:txBody>
          <a:bodyPr>
            <a:normAutofit/>
          </a:bodyPr>
          <a:p>
            <a:r>
              <a:rPr lang="en-US" altLang="zh-CN" sz="1800">
                <a:solidFill>
                  <a:schemeClr val="tx1"/>
                </a:solidFill>
              </a:rPr>
              <a:t>CXL and UB make memory sharing possible. XMFS can sit on a </a:t>
            </a:r>
            <a:r>
              <a:rPr lang="en-US" altLang="zh-CN" sz="1800" b="1">
                <a:solidFill>
                  <a:schemeClr val="tx1"/>
                </a:solidFill>
              </a:rPr>
              <a:t>concentrated pool</a:t>
            </a:r>
            <a:r>
              <a:rPr lang="en-US" altLang="zh-CN" sz="1800">
                <a:solidFill>
                  <a:schemeClr val="tx1"/>
                </a:solidFill>
              </a:rPr>
              <a:t> (one disaggregated device) or on an </a:t>
            </a:r>
            <a:r>
              <a:rPr lang="en-US" altLang="zh-CN" sz="1800" b="1">
                <a:solidFill>
                  <a:schemeClr val="tx1"/>
                </a:solidFill>
              </a:rPr>
              <a:t>aggregated pool</a:t>
            </a:r>
            <a:r>
              <a:rPr lang="en-US" altLang="zh-CN" sz="1800">
                <a:solidFill>
                  <a:schemeClr val="tx1"/>
                </a:solidFill>
              </a:rPr>
              <a:t> (each node contributes local DRAM).</a:t>
            </a:r>
            <a:endParaRPr lang="en-US" altLang="zh-CN" sz="1800">
              <a:solidFill>
                <a:schemeClr val="tx1"/>
              </a:solidFill>
            </a:endParaRPr>
          </a:p>
          <a:p>
            <a:endParaRPr lang="en-US" altLang="zh-CN" sz="1800">
              <a:solidFill>
                <a:schemeClr val="tx1"/>
              </a:solidFill>
            </a:endParaRPr>
          </a:p>
          <a:p>
            <a:r>
              <a:rPr lang="en-US" altLang="zh-CN" sz="1800">
                <a:solidFill>
                  <a:schemeClr val="tx1"/>
                </a:solidFill>
              </a:rPr>
              <a:t>Two data modes:</a:t>
            </a:r>
            <a:endParaRPr lang="en-US" altLang="zh-CN" sz="1800">
              <a:solidFill>
                <a:schemeClr val="tx1"/>
              </a:solidFill>
            </a:endParaRPr>
          </a:p>
          <a:p>
            <a:pPr lvl="1"/>
            <a:r>
              <a:rPr lang="en-US" altLang="zh-CN" sz="1600" b="1">
                <a:solidFill>
                  <a:schemeClr val="tx1"/>
                </a:solidFill>
              </a:rPr>
              <a:t>In one hardware CC domain:</a:t>
            </a:r>
            <a:r>
              <a:rPr lang="en-US" altLang="zh-CN" sz="1600">
                <a:solidFill>
                  <a:schemeClr val="tx1"/>
                </a:solidFill>
              </a:rPr>
              <a:t> LD/ST. mmap is cache-line access to the pool (zero-copy after map). Nodes communicate through a MPMC message ring in shared memory. </a:t>
            </a:r>
            <a:endParaRPr lang="en-US" altLang="zh-CN" sz="1600">
              <a:solidFill>
                <a:schemeClr val="tx1"/>
              </a:solidFill>
            </a:endParaRPr>
          </a:p>
          <a:p>
            <a:pPr lvl="1"/>
            <a:r>
              <a:rPr lang="en-US" altLang="zh-CN" sz="1600" b="1">
                <a:solidFill>
                  <a:schemeClr val="tx1"/>
                </a:solidFill>
              </a:rPr>
              <a:t>Without hardware CC, or when CC is too expensive:</a:t>
            </a:r>
            <a:r>
              <a:rPr lang="en-US" altLang="zh-CN" sz="1600">
                <a:solidFill>
                  <a:schemeClr val="tx1"/>
                </a:solidFill>
              </a:rPr>
              <a:t>Network mode. Remote read/write does not depend on cache-line flush; the cost is extra copies versus LD/ST. This path does not need a coherent address space.</a:t>
            </a:r>
            <a:endParaRPr lang="en-US" altLang="zh-CN" sz="1600">
              <a:solidFill>
                <a:schemeClr val="tx1"/>
              </a:solidFill>
            </a:endParaRPr>
          </a:p>
          <a:p>
            <a:endParaRPr lang="en-US" altLang="zh-CN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2400">
                <a:solidFill>
                  <a:srgbClr val="202020"/>
                </a:solidFill>
                <a:cs typeface="+mj-lt"/>
                <a:sym typeface="+mn-ea"/>
              </a:rPr>
              <a:t>XMFS Architecture</a:t>
            </a:r>
            <a:r>
              <a:rPr lang="en-US" sz="2400">
                <a:solidFill>
                  <a:srgbClr val="202020"/>
                </a:solidFill>
                <a:cs typeface="+mj-lt"/>
                <a:sym typeface="+mn-ea"/>
              </a:rPr>
              <a:t>: A DFS-like kernel filesystem</a:t>
            </a:r>
            <a:endParaRPr lang="en-US" altLang="en-US" sz="2400">
              <a:solidFill>
                <a:srgbClr val="202020"/>
              </a:solidFill>
              <a:cs typeface="+mj-lt"/>
              <a:sym typeface="+mn-ea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3935" y="1090930"/>
            <a:ext cx="4584700" cy="2929255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5685790" y="993140"/>
            <a:ext cx="3458210" cy="5022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Server handles metadata and space allocation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superblock(version control)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inode table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append-only log slot allocation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load balance</a:t>
            </a:r>
            <a:endParaRPr lang="en-US" altLang="zh-CN" sz="1200"/>
          </a:p>
          <a:p>
            <a:pPr indent="0">
              <a:buFont typeface="Arial" panose="020B0604020202020204" pitchFamily="34" charset="0"/>
              <a:buNone/>
            </a:pPr>
            <a:endParaRPr lang="en-US" altLang="zh-CN" sz="1200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200"/>
              <a:t>Client handles POSIX request and communicates to server and memory pool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replay to catchup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build inode table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write logs</a:t>
            </a:r>
            <a:endParaRPr lang="en-US" altLang="zh-CN" sz="1200"/>
          </a:p>
          <a:p>
            <a:pPr indent="0">
              <a:buFont typeface="Arial" panose="020B0604020202020204" pitchFamily="34" charset="0"/>
              <a:buNone/>
            </a:pPr>
            <a:endParaRPr lang="en-US" altLang="zh-CN" sz="1200"/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200"/>
              <a:t>Memory Pool, usually the clients’ memory, also a disaggregated device 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hold data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allocate data slots</a:t>
            </a:r>
            <a:endParaRPr lang="en-US" altLang="zh-CN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/>
              <a:t>GC</a:t>
            </a:r>
            <a:endParaRPr lang="en-US" altLang="zh-CN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XMFS Spec </a:t>
            </a:r>
            <a:endParaRPr lang="en-US" altLang="zh-CN" sz="32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6280" y="1090930"/>
            <a:ext cx="781748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/>
              <a:t>Scale: 16 clients (and memory nodes) in this prototype.</a:t>
            </a:r>
            <a:endParaRPr lang="en-US" altLang="zh-CN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/>
              <a:t>Metadata lives on one Server (namespace + log slots). Data pages are allocated by the pool owner.</a:t>
            </a:r>
            <a:endParaRPr lang="en-US" altLang="zh-CN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/>
              <a:t>Network mode only supports URMA now. RDMA is not in this tree.</a:t>
            </a:r>
            <a:endParaRPr lang="en-US" altLang="zh-CN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/>
              <a:t>Writes are out-of-place (log-structured / COW): a write allocates new pool pages; readers keep the old mapping until they catch up. Per-owner GC reclaims. </a:t>
            </a:r>
            <a:endParaRPr lang="en-US" altLang="zh-CN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Ordinary filesystem POSIX operations are supported.</a:t>
            </a:r>
            <a:endParaRPr lang="en-US" altLang="zh-CN" sz="1600">
              <a:sym typeface="+mn-ea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974725" y="2905760"/>
          <a:ext cx="7592695" cy="13487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20825"/>
                <a:gridCol w="6071870"/>
              </a:tblGrid>
              <a:tr h="252095">
                <a:tc>
                  <a:txBody>
                    <a:bodyPr/>
                    <a:p>
                      <a:pPr algn="l" fontAlgn="t"/>
                      <a:endParaRPr lang="en-US" altLang="zh-CN" sz="1200"/>
                    </a:p>
                  </a:txBody>
                  <a:tcPr marL="95567" marR="95567" marT="57467" marB="57467" anchor="t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sym typeface="+mn-ea"/>
                        </a:rPr>
                        <a:t>Ops</a:t>
                      </a:r>
                      <a:endParaRPr lang="en-US" altLang="zh-CN" sz="1200">
                        <a:sym typeface="+mn-ea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p>
                      <a:pPr algn="l" fontAlgn="t" latinLnBrk="0"/>
                      <a:r>
                        <a:rPr lang="en-US" altLang="zh-CN" sz="1200"/>
                        <a:t>File</a:t>
                      </a:r>
                      <a:endParaRPr lang="en-US" altLang="zh-CN" sz="1200"/>
                    </a:p>
                  </a:txBody>
                  <a:tcPr marL="95567" marR="95567" marT="57467" marB="57467" anchor="t" anchorCtr="0"/>
                </a:tc>
                <a:tc>
                  <a:txBody>
                    <a:bodyPr/>
                    <a:p>
                      <a:pPr algn="l" fontAlgn="t" latinLnBrk="0"/>
                      <a:r>
                        <a:rPr lang="en-US" altLang="zh-CN" sz="1200"/>
                        <a:t>open / read / write / lseek / mmap / fallocate / getattr</a:t>
                      </a:r>
                      <a:r>
                        <a:rPr lang="en-US" altLang="zh-CN" sz="1200"/>
                        <a:t> / setattr</a:t>
                      </a:r>
                      <a:endParaRPr lang="en-US" altLang="zh-CN" sz="1200"/>
                    </a:p>
                  </a:txBody>
                  <a:tcPr marL="95567" marR="95567" marT="57467" marB="57467" anchor="t" anchorCtr="0"/>
                </a:tc>
              </a:tr>
              <a:tr h="0">
                <a:tc>
                  <a:txBody>
                    <a:bodyPr/>
                    <a:p>
                      <a:pPr algn="l" fontAlgn="t" latinLnBrk="0"/>
                      <a:r>
                        <a:rPr lang="en-US" altLang="zh-CN" sz="1200"/>
                        <a:t>Directory</a:t>
                      </a:r>
                      <a:endParaRPr lang="en-US" altLang="zh-CN" sz="1200"/>
                    </a:p>
                  </a:txBody>
                  <a:tcPr marL="95567" marR="95567" marT="57467" marB="57467" anchor="t" anchorCtr="0"/>
                </a:tc>
                <a:tc>
                  <a:txBody>
                    <a:bodyPr/>
                    <a:p>
                      <a:pPr algn="l" fontAlgn="t" latinLnBrk="0"/>
                      <a:r>
                        <a:rPr lang="en-US" altLang="zh-CN" sz="1200"/>
                        <a:t>create / lookup / mkdir / rmdir / readdir / rename / link</a:t>
                      </a:r>
                      <a:r>
                        <a:rPr lang="en-US" altLang="zh-CN" sz="1200"/>
                        <a:t> / unlink</a:t>
                      </a:r>
                      <a:endParaRPr lang="en-US" altLang="zh-CN" sz="1200"/>
                    </a:p>
                  </a:txBody>
                  <a:tcPr marL="95567" marR="95567" marT="57467" marB="57467" anchor="t" anchorCtr="0"/>
                </a:tc>
              </a:tr>
              <a:tr h="0">
                <a:tc>
                  <a:txBody>
                    <a:bodyPr/>
                    <a:p>
                      <a:pPr algn="l" fontAlgn="t" latinLnBrk="0"/>
                      <a:r>
                        <a:rPr lang="en-US" altLang="zh-CN" sz="1200"/>
                        <a:t>Other</a:t>
                      </a:r>
                      <a:endParaRPr lang="en-US" altLang="zh-CN" sz="1200"/>
                    </a:p>
                  </a:txBody>
                  <a:tcPr marL="95567" marR="95567" marT="57467" marB="57467" anchor="t" anchorCtr="0"/>
                </a:tc>
                <a:tc>
                  <a:txBody>
                    <a:bodyPr/>
                    <a:p>
                      <a:pPr algn="l" fontAlgn="t" latinLnBrk="0"/>
                      <a:r>
                        <a:rPr lang="en-US" altLang="zh-CN" sz="1200"/>
                        <a:t>symlink / mknod / xattr (user / trusted / security</a:t>
                      </a:r>
                      <a:r>
                        <a:rPr lang="en-US" altLang="zh-CN" sz="1200"/>
                        <a:t>) / statfs</a:t>
                      </a:r>
                      <a:endParaRPr lang="en-US" altLang="zh-CN" sz="1200"/>
                    </a:p>
                  </a:txBody>
                  <a:tcPr marL="95567" marR="95567" marT="57467" marB="57467" anchor="t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Basic performance</a:t>
            </a:r>
            <a:endParaRPr lang="en-US" altLang="zh-CN" sz="320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8870" y="2828925"/>
            <a:ext cx="3317240" cy="16630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85" y="996315"/>
            <a:ext cx="3272790" cy="1663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756535"/>
            <a:ext cx="3305175" cy="1663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70" y="952500"/>
            <a:ext cx="364363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3200">
                <a:solidFill>
                  <a:srgbClr val="202020"/>
                </a:solidFill>
                <a:cs typeface="+mj-lt"/>
                <a:sym typeface="+mn-ea"/>
              </a:rPr>
              <a:t>Prototype: container cold start</a:t>
            </a:r>
            <a:endParaRPr lang="zh-CN" altLang="en-US" sz="3200">
              <a:solidFill>
                <a:srgbClr val="202020"/>
              </a:solidFill>
              <a:cs typeface="+mj-lt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25" y="1090930"/>
            <a:ext cx="4028440" cy="2922270"/>
          </a:xfrm>
          <a:prstGeom prst="rect">
            <a:avLst/>
          </a:prstGeom>
        </p:spPr>
      </p:pic>
      <p:sp>
        <p:nvSpPr>
          <p:cNvPr id="6" name="TextBox 3"/>
          <p:cNvSpPr txBox="1"/>
          <p:nvPr/>
        </p:nvSpPr>
        <p:spPr>
          <a:xfrm>
            <a:off x="5132705" y="1036955"/>
            <a:ext cx="3850640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b="1">
                <a:solidFill>
                  <a:srgbClr val="202020"/>
                </a:solidFill>
                <a:latin typeface="+mj-lt"/>
                <a:cs typeface="+mj-lt"/>
              </a:rPr>
              <a:t>Read-only image share</a:t>
            </a:r>
            <a:endParaRPr b="1">
              <a:solidFill>
                <a:srgbClr val="202020"/>
              </a:solidFill>
              <a:latin typeface="+mj-lt"/>
              <a:cs typeface="+mj-lt"/>
            </a:endParaRPr>
          </a:p>
          <a:p>
            <a:pPr>
              <a:spcAft>
                <a:spcPts val="600"/>
              </a:spcAft>
            </a:pPr>
            <a:r>
              <a:rPr sz="1000" b="0">
                <a:solidFill>
                  <a:srgbClr val="5A5A5A"/>
                </a:solidFill>
                <a:latin typeface="+mj-lt"/>
                <a:cs typeface="+mj-lt"/>
              </a:rPr>
              <a:t>Nodes boot the same container image. Today each node reads a local copy from disk.</a:t>
            </a:r>
            <a:endParaRPr sz="1000" b="0">
              <a:solidFill>
                <a:srgbClr val="5A5A5A"/>
              </a:solidFill>
              <a:latin typeface="+mj-lt"/>
              <a:cs typeface="+mj-lt"/>
            </a:endParaRPr>
          </a:p>
          <a:p>
            <a:pPr>
              <a:spcAft>
                <a:spcPts val="600"/>
              </a:spcAft>
            </a:pPr>
            <a:r>
              <a:rPr sz="1000" b="0">
                <a:solidFill>
                  <a:srgbClr val="5A5A5A"/>
                </a:solidFill>
                <a:latin typeface="+mj-lt"/>
                <a:cs typeface="+mj-lt"/>
              </a:rPr>
              <a:t>XMFS keeps one image in the pool. Both nodes open the same file and LD/ST the layers — no second pull.</a:t>
            </a:r>
            <a:endParaRPr sz="1000" b="0">
              <a:solidFill>
                <a:srgbClr val="5A5A5A"/>
              </a:solidFill>
              <a:latin typeface="+mj-lt"/>
              <a:cs typeface="+mj-lt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166995" y="2234565"/>
            <a:ext cx="448056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b="1">
                <a:solidFill>
                  <a:srgbClr val="268C78"/>
                </a:solidFill>
                <a:latin typeface="+mj-lt"/>
                <a:cs typeface="+mj-lt"/>
              </a:rPr>
              <a:t>3.25 s  -&gt;  1.99 s  vs local disk</a:t>
            </a:r>
            <a:endParaRPr b="1">
              <a:solidFill>
                <a:srgbClr val="268C78"/>
              </a:solidFill>
              <a:latin typeface="+mj-lt"/>
              <a:cs typeface="+mj-lt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5166995" y="2541270"/>
          <a:ext cx="3192780" cy="1985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3200">
                <a:solidFill>
                  <a:srgbClr val="202020"/>
                </a:solidFill>
                <a:cs typeface="+mj-lt"/>
                <a:sym typeface="+mn-ea"/>
              </a:rPr>
              <a:t>Prototype: shared pipelines</a:t>
            </a:r>
            <a:endParaRPr lang="zh-CN" altLang="en-US" sz="3200">
              <a:solidFill>
                <a:srgbClr val="202020"/>
              </a:solidFill>
              <a:cs typeface="+mj-lt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040" y="1028700"/>
            <a:ext cx="3217545" cy="1624330"/>
          </a:xfrm>
          <a:prstGeom prst="rect">
            <a:avLst/>
          </a:prstGeom>
        </p:spPr>
      </p:pic>
      <p:sp>
        <p:nvSpPr>
          <p:cNvPr id="7" name="TextBox 4"/>
          <p:cNvSpPr txBox="1"/>
          <p:nvPr>
            <p:custDataLst>
              <p:tags r:id="rId2"/>
            </p:custDataLst>
          </p:nvPr>
        </p:nvSpPr>
        <p:spPr>
          <a:xfrm>
            <a:off x="900430" y="2671445"/>
            <a:ext cx="36506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A5A5A"/>
                </a:solidFill>
                <a:latin typeface="+mj-lt"/>
                <a:cs typeface="+mj-lt"/>
              </a:rPr>
              <a:t>Workers decode slices; other workers encode. Baseline: each node decodes and encodes its own copy. XMFS: one decode, either node encodes the same slice.</a:t>
            </a:r>
            <a:endParaRPr sz="1200" b="0">
              <a:solidFill>
                <a:srgbClr val="5A5A5A"/>
              </a:solidFill>
              <a:latin typeface="+mj-lt"/>
              <a:cs typeface="+mj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40" y="3465195"/>
            <a:ext cx="3221355" cy="1114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440" y="1028065"/>
            <a:ext cx="3555365" cy="1624965"/>
          </a:xfrm>
          <a:prstGeom prst="rect">
            <a:avLst/>
          </a:prstGeom>
        </p:spPr>
      </p:pic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4790440" y="2733040"/>
            <a:ext cx="386397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A5A5A"/>
                </a:solidFill>
                <a:latin typeface="+mj-lt"/>
                <a:cs typeface="+mj-lt"/>
              </a:rPr>
              <a:t>Predecessor writes results; another node reads them. Baseline: NAS, or JuiceFS</a:t>
            </a:r>
            <a:r>
              <a:rPr lang="en-US" sz="1200" b="0">
                <a:solidFill>
                  <a:srgbClr val="5A5A5A"/>
                </a:solidFill>
                <a:latin typeface="+mj-lt"/>
                <a:cs typeface="+mj-lt"/>
              </a:rPr>
              <a:t>(also uses UB/URMA)</a:t>
            </a:r>
            <a:r>
              <a:rPr sz="1200" b="0">
                <a:solidFill>
                  <a:srgbClr val="5A5A5A"/>
                </a:solidFill>
                <a:latin typeface="+mj-lt"/>
                <a:cs typeface="+mj-lt"/>
              </a:rPr>
              <a:t>. </a:t>
            </a:r>
            <a:r>
              <a:rPr lang="en-US" sz="1200" b="0">
                <a:solidFill>
                  <a:srgbClr val="5A5A5A"/>
                </a:solidFill>
                <a:latin typeface="+mj-lt"/>
                <a:cs typeface="+mj-lt"/>
              </a:rPr>
              <a:t>Juicefs: writeback; </a:t>
            </a:r>
            <a:r>
              <a:rPr sz="1200" b="0">
                <a:solidFill>
                  <a:srgbClr val="5A5A5A"/>
                </a:solidFill>
                <a:latin typeface="+mj-lt"/>
                <a:cs typeface="+mj-lt"/>
              </a:rPr>
              <a:t>XMFS: </a:t>
            </a:r>
            <a:r>
              <a:rPr lang="en-US" sz="1200" b="0">
                <a:solidFill>
                  <a:srgbClr val="5A5A5A"/>
                </a:solidFill>
                <a:latin typeface="+mj-lt"/>
                <a:cs typeface="+mj-lt"/>
              </a:rPr>
              <a:t>server load balance</a:t>
            </a:r>
            <a:r>
              <a:rPr sz="1200" b="0">
                <a:solidFill>
                  <a:srgbClr val="5A5A5A"/>
                </a:solidFill>
                <a:latin typeface="+mj-lt"/>
                <a:cs typeface="+mj-lt"/>
              </a:rPr>
              <a:t>.</a:t>
            </a:r>
            <a:endParaRPr sz="1200" b="0">
              <a:solidFill>
                <a:srgbClr val="5A5A5A"/>
              </a:solidFill>
              <a:latin typeface="+mj-lt"/>
              <a:cs typeface="+mj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8070" y="3439795"/>
            <a:ext cx="3776345" cy="11398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Future</a:t>
            </a:r>
            <a:endParaRPr lang="en-US" altLang="zh-CN" sz="3200">
              <a:sym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49825" y="1203575"/>
            <a:ext cx="8238600" cy="3144900"/>
          </a:xfrm>
        </p:spPr>
        <p:txBody>
          <a:bodyPr/>
          <a:p>
            <a:r>
              <a:rPr lang="en-US" altLang="zh-CN" sz="1600">
                <a:solidFill>
                  <a:schemeClr val="tx1"/>
                </a:solidFill>
              </a:rPr>
              <a:t>1. Let XMFS handle the page swap between host and NPU/GPU -- offloading and sharing weights/MoE</a:t>
            </a:r>
            <a:endParaRPr lang="en-US" altLang="zh-CN" sz="1600">
              <a:solidFill>
                <a:schemeClr val="tx1"/>
              </a:solidFill>
            </a:endParaRPr>
          </a:p>
          <a:p>
            <a:r>
              <a:rPr lang="en-US" altLang="zh-CN" sz="1600">
                <a:solidFill>
                  <a:schemeClr val="tx1"/>
                </a:solidFill>
              </a:rPr>
              <a:t>2. Reliability: backup, fault tolerance, and failover so a Host or peer failure does not take the service down</a:t>
            </a:r>
            <a:endParaRPr lang="en-US" altLang="zh-CN" sz="1600">
              <a:solidFill>
                <a:schemeClr val="tx1"/>
              </a:solidFill>
            </a:endParaRPr>
          </a:p>
          <a:p>
            <a:endParaRPr lang="en-US" altLang="zh-CN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UB Community Ecosystem Partnership</a:t>
            </a:r>
            <a:endParaRPr lang="en-US" altLang="zh-CN" sz="3200">
              <a:sym typeface="+mn-ea"/>
            </a:endParaRPr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14375" y="1442720"/>
            <a:ext cx="7891780" cy="19805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DIAGRAM_VIRTUALLY_FRAME" val="{&quot;height&quot;:383.04,&quot;left&quot;:25.2,&quot;top&quot;:128.16,&quot;width&quot;:907.2}"/>
</p:tagLst>
</file>

<file path=ppt/tags/tag6.xml><?xml version="1.0" encoding="utf-8"?>
<p:tagLst xmlns:p="http://schemas.openxmlformats.org/presentationml/2006/main">
  <p:tag name="KSO_WM_DIAGRAM_VIRTUALLY_FRAME" val="{&quot;height&quot;:383.04,&quot;left&quot;:25.2,&quot;top&quot;:128.16,&quot;width&quot;:907.2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P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874CB"/>
    </a:accent1>
    <a:accent2>
      <a:srgbClr val="EE822F"/>
    </a:accent2>
    <a:accent3>
      <a:srgbClr val="F2BA02"/>
    </a:accent3>
    <a:accent4>
      <a:srgbClr val="75BD42"/>
    </a:accent4>
    <a:accent5>
      <a:srgbClr val="30C0B4"/>
    </a:accent5>
    <a:accent6>
      <a:srgbClr val="E54C5E"/>
    </a:accent6>
    <a:hlink>
      <a:srgbClr val="0026E5"/>
    </a:hlink>
    <a:folHlink>
      <a:srgbClr val="7E1FAD"/>
    </a:folHlink>
  </a:clrScheme>
  <a:fontScheme name="WPS">
    <a:majorFont>
      <a:latin typeface="Arial"/>
      <a:ea typeface="微软雅黑"/>
      <a:cs typeface=""/>
    </a:majorFont>
    <a:minorFont>
      <a:latin typeface="Arial"/>
      <a:ea typeface="微软雅黑"/>
      <a:cs typeface="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3448</Words>
  <Application>WPS 演示</Application>
  <PresentationFormat>On-screen Show (16:9)</PresentationFormat>
  <Paragraphs>123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Arial</vt:lpstr>
      <vt:lpstr>宋体</vt:lpstr>
      <vt:lpstr>Wingdings</vt:lpstr>
      <vt:lpstr>Arial</vt:lpstr>
      <vt:lpstr>Helvetica Neue</vt:lpstr>
      <vt:lpstr>Times New Roman</vt:lpstr>
      <vt:lpstr>Noto Sans CJK SC</vt:lpstr>
      <vt:lpstr>Segoe Print</vt:lpstr>
      <vt:lpstr>微软雅黑</vt:lpstr>
      <vt:lpstr>Arial Unicode MS</vt:lpstr>
      <vt:lpstr>KSOFF8957A5C</vt:lpstr>
      <vt:lpstr>Helvetica Neue</vt:lpstr>
      <vt:lpstr>Noto Sans CJK SC</vt:lpstr>
      <vt:lpstr>Times New Roman</vt:lpstr>
      <vt:lpstr>Wingdings</vt:lpstr>
      <vt:lpstr>Office Theme</vt:lpstr>
      <vt:lpstr>Cross-node Memory as a Linux Storage Tier：Exploring POSIX-based Shared Memory</vt:lpstr>
      <vt:lpstr>Motivation Design Prototype Future</vt:lpstr>
      <vt:lpstr>CXL 3.0 pooling &amp; sharing</vt:lpstr>
      <vt:lpstr>UB mesh</vt:lpstr>
      <vt:lpstr>Memory pooling and sharing today</vt:lpstr>
      <vt:lpstr>XMFS(eXpress Memory FS): Core insight</vt:lpstr>
      <vt:lpstr>XMFS Architecture: A DFS-like kernel filesystem</vt:lpstr>
      <vt:lpstr>XMFS Spec </vt:lpstr>
      <vt:lpstr>Basic performance</vt:lpstr>
      <vt:lpstr>Prototype: container cold start</vt:lpstr>
      <vt:lpstr>Prototype: shared pipelines</vt:lpstr>
      <vt:lpstr>Future</vt:lpstr>
      <vt:lpstr>PowerPoint 演示文稿</vt:lpstr>
      <vt:lpstr>UB Community Ecosystem Partnership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castiel</cp:lastModifiedBy>
  <cp:revision>17</cp:revision>
  <dcterms:created xsi:type="dcterms:W3CDTF">2026-10-05T07:15:00Z</dcterms:created>
  <dcterms:modified xsi:type="dcterms:W3CDTF">2026-10-09T02:32:44Z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91A8BE6611904A05A0428B4C441F1F51_13</vt:lpwstr>
  </property>
</Properties>
</file>