
<file path=[Content_Types].xml><?xml version="1.0" encoding="utf-8"?>
<Types xmlns="http://schemas.openxmlformats.org/package/2006/content-types">
  <Default Extension="xlsx" ContentType="application/vnd.openxmlformats-officedocument.spreadsheetml.sheet"/>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2.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257" r:id="rId5"/>
    <p:sldId id="259" r:id="rId6"/>
    <p:sldId id="261" r:id="rId7"/>
    <p:sldId id="262" r:id="rId8"/>
    <p:sldId id="263" r:id="rId9"/>
    <p:sldId id="264" r:id="rId10"/>
    <p:sldId id="265" r:id="rId11"/>
    <p:sldId id="266" r:id="rId12"/>
    <p:sldId id="267" r:id="rId13"/>
    <p:sldId id="268" r:id="rId14"/>
    <p:sldId id="269" r:id="rId15"/>
    <p:sldId id="270" r:id="rId16"/>
    <p:sldId id="258" r:id="rId17"/>
  </p:sldIdLst>
  <p:sldSz cx="9144000" cy="5143500" type="screen16x9"/>
  <p:notesSz cx="6858000" cy="9144000"/>
  <p:embeddedFontLst>
    <p:embeddedFont>
      <p:font typeface="微软雅黑" panose="020B0503020204020204" charset="-122"/>
      <p:regular r:id="rId21"/>
      <p:bold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60" d="100"/>
          <a:sy n="160" d="100"/>
        </p:scale>
        <p:origin x="78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2" Type="http://schemas.openxmlformats.org/officeDocument/2006/relationships/font" Target="fonts/font2.fntdata"/><Relationship Id="rId21" Type="http://schemas.openxmlformats.org/officeDocument/2006/relationships/font" Target="fonts/font1.fntdata"/><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0" vertOverflow="ellipsis" vert="horz" wrap="square" anchor="ctr" anchorCtr="1"/>
          <a:lstStyle/>
          <a:p>
            <a:pPr defTabSz="914400">
              <a:defRPr lang="zh-CN" sz="1400" b="1" i="0" u="none" strike="noStrike" kern="1200" baseline="0">
                <a:solidFill>
                  <a:sysClr val="windowText" lastClr="000000">
                    <a:lumMod val="75000"/>
                    <a:lumOff val="25000"/>
                  </a:sysClr>
                </a:solidFill>
                <a:latin typeface="Arial" panose="020B0604020202020204" pitchFamily="34" charset="0"/>
                <a:ea typeface="微软雅黑" panose="020B0503020204020204" charset="-122"/>
                <a:cs typeface="+mn-ea"/>
              </a:defRPr>
            </a:pPr>
            <a:r>
              <a:rPr lang="en-US" altLang="zh-CN"/>
              <a:t>Container cold start</a:t>
            </a:r>
            <a:endParaRPr lang="en-US" altLang="zh-CN"/>
          </a:p>
        </c:rich>
      </c:tx>
      <c:layout/>
      <c:overlay val="0"/>
      <c:spPr>
        <a:noFill/>
        <a:ln>
          <a:noFill/>
        </a:ln>
        <a:effectLst/>
      </c:spPr>
    </c:title>
    <c:autoTitleDeleted val="0"/>
    <c:plotArea>
      <c:layout/>
      <c:barChart>
        <c:barDir val="col"/>
        <c:grouping val="stacked"/>
        <c:varyColors val="0"/>
        <c:ser>
          <c:idx val="0"/>
          <c:order val="0"/>
          <c:tx>
            <c:strRef>
              <c:f>Sheet1!$B$1</c:f>
              <c:strCache>
                <c:ptCount val="1"/>
                <c:pt idx="0">
                  <c:v>k8s start and schedule time</c:v>
                </c:pt>
              </c:strCache>
            </c:strRef>
          </c:tx>
          <c:spPr>
            <a:solidFill>
              <a:srgbClr val="4874CB"/>
            </a:solidFill>
            <a:ln>
              <a:solidFill>
                <a:sysClr val="window" lastClr="FFFFFF"/>
              </a:solidFill>
            </a:ln>
            <a:effectLst/>
          </c:spPr>
          <c:invertIfNegative val="0"/>
          <c:dLbls>
            <c:delete val="1"/>
          </c:dLbls>
          <c:cat>
            <c:strRef>
              <c:f>Sheet1!$A$2:$A$3</c:f>
              <c:strCache>
                <c:ptCount val="2"/>
                <c:pt idx="0">
                  <c:v>disk-based</c:v>
                </c:pt>
                <c:pt idx="1">
                  <c:v>XMFS-based</c:v>
                </c:pt>
              </c:strCache>
            </c:strRef>
          </c:cat>
          <c:val>
            <c:numRef>
              <c:f>Sheet1!$B$2:$B$3</c:f>
              <c:numCache>
                <c:formatCode>General</c:formatCode>
                <c:ptCount val="2"/>
                <c:pt idx="0">
                  <c:v>1.375</c:v>
                </c:pt>
                <c:pt idx="1">
                  <c:v>1.41</c:v>
                </c:pt>
              </c:numCache>
            </c:numRef>
          </c:val>
        </c:ser>
        <c:ser>
          <c:idx val="1"/>
          <c:order val="1"/>
          <c:tx>
            <c:strRef>
              <c:f>Sheet1!$C$1</c:f>
              <c:strCache>
                <c:ptCount val="1"/>
                <c:pt idx="0">
                  <c:v>container start time</c:v>
                </c:pt>
              </c:strCache>
            </c:strRef>
          </c:tx>
          <c:spPr>
            <a:solidFill>
              <a:srgbClr val="EE822F"/>
            </a:solidFill>
            <a:ln>
              <a:solidFill>
                <a:sysClr val="window" lastClr="FFFFFF"/>
              </a:solidFill>
            </a:ln>
            <a:effectLst/>
          </c:spPr>
          <c:invertIfNegative val="0"/>
          <c:dLbls>
            <c:delete val="1"/>
          </c:dLbls>
          <c:cat>
            <c:strRef>
              <c:f>Sheet1!$A$2:$A$3</c:f>
              <c:strCache>
                <c:ptCount val="2"/>
                <c:pt idx="0">
                  <c:v>disk-based</c:v>
                </c:pt>
                <c:pt idx="1">
                  <c:v>XMFS-based</c:v>
                </c:pt>
              </c:strCache>
            </c:strRef>
          </c:cat>
          <c:val>
            <c:numRef>
              <c:f>Sheet1!$C$2:$C$3</c:f>
              <c:numCache>
                <c:formatCode>General</c:formatCode>
                <c:ptCount val="2"/>
                <c:pt idx="0">
                  <c:v>1.845</c:v>
                </c:pt>
                <c:pt idx="1">
                  <c:v>0.545</c:v>
                </c:pt>
              </c:numCache>
            </c:numRef>
          </c:val>
        </c:ser>
        <c:ser>
          <c:idx val="2"/>
          <c:order val="2"/>
          <c:tx>
            <c:strRef>
              <c:f>Sheet1!$D$1</c:f>
              <c:strCache>
                <c:ptCount val="1"/>
                <c:pt idx="0">
                  <c:v>request processing time</c:v>
                </c:pt>
              </c:strCache>
            </c:strRef>
          </c:tx>
          <c:spPr>
            <a:solidFill>
              <a:srgbClr val="F2BA02"/>
            </a:solidFill>
            <a:ln>
              <a:solidFill>
                <a:sysClr val="window" lastClr="FFFFFF"/>
              </a:solidFill>
            </a:ln>
            <a:effectLst/>
          </c:spPr>
          <c:invertIfNegative val="0"/>
          <c:dLbls>
            <c:delete val="1"/>
          </c:dLbls>
          <c:cat>
            <c:strRef>
              <c:f>Sheet1!$A$2:$A$3</c:f>
              <c:strCache>
                <c:ptCount val="2"/>
                <c:pt idx="0">
                  <c:v>disk-based</c:v>
                </c:pt>
                <c:pt idx="1">
                  <c:v>XMFS-based</c:v>
                </c:pt>
              </c:strCache>
            </c:strRef>
          </c:cat>
          <c:val>
            <c:numRef>
              <c:f>Sheet1!$D$2:$D$3</c:f>
              <c:numCache>
                <c:formatCode>General</c:formatCode>
                <c:ptCount val="2"/>
                <c:pt idx="0">
                  <c:v>0.08</c:v>
                </c:pt>
                <c:pt idx="1">
                  <c:v>0.08</c:v>
                </c:pt>
              </c:numCache>
            </c:numRef>
          </c:val>
        </c:ser>
        <c:dLbls>
          <c:showLegendKey val="0"/>
          <c:showVal val="0"/>
          <c:showCatName val="0"/>
          <c:showSerName val="0"/>
          <c:showPercent val="0"/>
          <c:showBubbleSize val="0"/>
        </c:dLbls>
        <c:gapWidth val="246"/>
        <c:overlap val="100"/>
        <c:axId val="186165074"/>
        <c:axId val="638599549"/>
      </c:barChart>
      <c:catAx>
        <c:axId val="186165074"/>
        <c:scaling>
          <c:orientation val="minMax"/>
        </c:scaling>
        <c:delete val="0"/>
        <c:axPos val="b"/>
        <c:majorTickMark val="none"/>
        <c:minorTickMark val="none"/>
        <c:tickLblPos val="nextTo"/>
        <c:spPr>
          <a:noFill/>
          <a:ln w="9525" cap="flat" cmpd="sng" algn="ctr">
            <a:solidFill>
              <a:sysClr val="windowText" lastClr="000000">
                <a:lumMod val="15000"/>
                <a:lumOff val="85000"/>
              </a:sysClr>
            </a:solidFill>
            <a:round/>
          </a:ln>
          <a:effectLst/>
        </c:spPr>
        <c:txPr>
          <a:bodyPr rot="-60000000" spcFirstLastPara="0" vertOverflow="ellipsis" vert="horz" wrap="square" anchor="ctr" anchorCtr="1"/>
          <a:lstStyle/>
          <a:p>
            <a:pPr>
              <a:defRPr lang="zh-CN" sz="900" b="0" i="0" u="none" strike="noStrike" kern="1200" baseline="0">
                <a:solidFill>
                  <a:sysClr val="windowText" lastClr="000000">
                    <a:lumMod val="65000"/>
                    <a:lumOff val="35000"/>
                  </a:sysClr>
                </a:solidFill>
                <a:latin typeface="Arial" panose="020B0604020202020204" pitchFamily="34" charset="0"/>
                <a:ea typeface="微软雅黑" panose="020B0503020204020204" charset="-122"/>
                <a:cs typeface="+mn-ea"/>
              </a:defRPr>
            </a:pPr>
          </a:p>
        </c:txPr>
        <c:crossAx val="638599549"/>
        <c:crosses val="autoZero"/>
        <c:auto val="1"/>
        <c:lblAlgn val="ctr"/>
        <c:lblOffset val="100"/>
        <c:noMultiLvlLbl val="0"/>
      </c:catAx>
      <c:valAx>
        <c:axId val="638599549"/>
        <c:scaling>
          <c:orientation val="minMax"/>
        </c:scaling>
        <c:delete val="0"/>
        <c:axPos val="l"/>
        <c:majorGridlines>
          <c:spPr>
            <a:ln w="9525" cap="flat" cmpd="sng" algn="ctr">
              <a:solidFill>
                <a:sysClr val="window" lastClr="FFFFFF">
                  <a:lumMod val="90200"/>
                </a:sys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ysClr val="windowText" lastClr="000000">
                    <a:lumMod val="65000"/>
                    <a:lumOff val="35000"/>
                  </a:sysClr>
                </a:solidFill>
                <a:latin typeface="Arial" panose="020B0604020202020204" pitchFamily="34" charset="0"/>
                <a:ea typeface="微软雅黑" panose="020B0503020204020204" charset="-122"/>
                <a:cs typeface="+mn-ea"/>
              </a:defRPr>
            </a:pPr>
          </a:p>
        </c:txPr>
        <c:crossAx val="186165074"/>
        <c:crosses val="autoZero"/>
        <c:crossBetween val="between"/>
      </c:valAx>
      <c:spPr>
        <a:noFill/>
        <a:ln>
          <a:noFill/>
        </a:ln>
        <a:effectLst/>
      </c:spPr>
    </c:plotArea>
    <c:legend>
      <c:legendPos val="b"/>
      <c:layout/>
      <c:overlay val="0"/>
      <c:spPr>
        <a:noFill/>
        <a:ln>
          <a:noFill/>
        </a:ln>
        <a:effectLst/>
      </c:spPr>
      <c:txPr>
        <a:bodyPr rot="0" spcFirstLastPara="0" vertOverflow="ellipsis" vert="horz" wrap="square" anchor="ctr" anchorCtr="1"/>
        <a:lstStyle/>
        <a:p>
          <a:pPr>
            <a:defRPr lang="zh-CN" sz="900" b="0" i="0" u="none" strike="noStrike" kern="1200" baseline="0">
              <a:solidFill>
                <a:sysClr val="windowText" lastClr="000000">
                  <a:lumMod val="65000"/>
                  <a:lumOff val="35000"/>
                </a:sysClr>
              </a:solidFill>
              <a:latin typeface="Arial" panose="020B0604020202020204" pitchFamily="34" charset="0"/>
              <a:ea typeface="微软雅黑" panose="020B0503020204020204" charset="-122"/>
              <a:cs typeface="+mn-ea"/>
            </a:defRPr>
          </a:pPr>
        </a:p>
      </c:txPr>
    </c:legend>
    <c:plotVisOnly val="1"/>
    <c:dispBlanksAs val="gap"/>
    <c:showDLblsOverMax val="0"/>
    <c:extLst>
      <c:ext uri="{0b15fc19-7d7d-44ad-8c2d-2c3a37ce22c3}">
        <chartProps xmlns="https://web.wps.cn/et/2018/main" chartId="{528e5cd2-e4f5-4caa-8dbf-36934bd6efc9}"/>
      </c:ext>
    </c:extLst>
  </c:chart>
  <c:spPr>
    <a:no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010">
  <cs:axisTitle>
    <cs:lnRef idx="0"/>
    <cs:fillRef idx="0"/>
    <cs:effectRef idx="0"/>
    <cs:fontRef idx="minor">
      <a:sysClr val="windowText" lastClr="000000">
        <a:lumMod val="65000"/>
        <a:lumOff val="35000"/>
      </a:sysClr>
    </cs:fontRef>
    <cs:defRPr sz="1000" kern="1200"/>
  </cs:axisTitle>
  <cs:categoryAxis>
    <cs:lnRef idx="0"/>
    <cs:fillRef idx="0"/>
    <cs:effectRef idx="0"/>
    <cs:fontRef idx="minor">
      <a:sysClr val="windowText" lastClr="000000">
        <a:lumMod val="65000"/>
        <a:lumOff val="35000"/>
      </a:sysClr>
    </cs:fontRef>
    <cs:spPr>
      <a:ln w="9525" cap="flat" cmpd="sng" algn="ctr">
        <a:solidFill>
          <a:sysClr val="windowText" lastClr="000000">
            <a:lumMod val="15000"/>
            <a:lumOff val="85000"/>
          </a:sysClr>
        </a:solidFill>
        <a:round/>
      </a:ln>
    </cs:spPr>
    <cs:defRPr sz="900" kern="1200"/>
  </cs:categoryAxis>
  <cs:chartArea mods="allowNoFillOverride allowNoLineOverride">
    <cs:lnRef idx="0"/>
    <cs:fillRef idx="0"/>
    <cs:effectRef idx="0"/>
    <cs:fontRef idx="minor">
      <a:sysClr val="windowText" lastClr="000000"/>
    </cs:fontRef>
    <cs:spPr>
      <a:solidFill>
        <a:sysClr val="window" lastClr="FFFFFF"/>
      </a:solidFill>
      <a:ln w="9525" cap="flat" cmpd="sng" algn="ctr">
        <a:solidFill>
          <a:sysClr val="windowText" lastClr="000000">
            <a:lumMod val="15000"/>
            <a:lumOff val="85000"/>
          </a:sysClr>
        </a:solidFill>
        <a:round/>
      </a:ln>
    </cs:spPr>
    <cs:defRPr sz="1000" kern="1200"/>
  </cs:chartArea>
  <cs:dataLabel>
    <cs:lnRef idx="0"/>
    <cs:fillRef idx="0"/>
    <cs:effectRef idx="0"/>
    <cs:fontRef idx="minor">
      <a:sysClr val="windowText" lastClr="000000">
        <a:lumMod val="75000"/>
        <a:lumOff val="25000"/>
      </a:sysClr>
    </cs:fontRef>
    <cs:defRPr sz="1000" kern="1200"/>
  </cs:dataLabel>
  <cs:dataLabelCallout>
    <cs:lnRef idx="0"/>
    <cs:fillRef idx="0"/>
    <cs:effectRef idx="0"/>
    <cs:fontRef idx="minor">
      <a:sysClr val="windowText" lastClr="000000">
        <a:lumMod val="65000"/>
        <a:lumOff val="35000"/>
      </a:sysClr>
    </cs:fontRef>
    <cs:spPr>
      <a:solidFill>
        <a:sysClr val="window" lastClr="FFFFFF"/>
      </a:solidFill>
      <a:ln>
        <a:solidFill>
          <a:sysClr val="windowText" lastClr="000000">
            <a:lumMod val="25000"/>
            <a:lumOff val="75000"/>
          </a:sys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ysClr val="windowText" lastClr="000000"/>
    </cs:fontRef>
    <cs:spPr>
      <a:ln>
        <a:solidFill>
          <a:sysClr val="window" lastClr="FFFFFF"/>
        </a:solidFill>
      </a:ln>
      <a:effectLst/>
    </cs:spPr>
  </cs:dataPoint>
  <cs:dataPoint3D>
    <cs:lnRef idx="0"/>
    <cs:fillRef idx="1">
      <cs:styleClr val="auto"/>
    </cs:fillRef>
    <cs:effectRef idx="0"/>
    <cs:fontRef idx="minor">
      <a:sysClr val="windowText" lastClr="000000"/>
    </cs:fontRef>
  </cs:dataPoint3D>
  <cs:dataPointLine>
    <cs:lnRef idx="0">
      <cs:styleClr val="auto"/>
    </cs:lnRef>
    <cs:fillRef idx="1"/>
    <cs:effectRef idx="0"/>
    <cs:fontRef idx="minor">
      <a:sysClr val="windowText" lastClr="000000"/>
    </cs:fontRef>
    <cs:spPr>
      <a:ln w="28575" cap="rnd">
        <a:solidFill>
          <a:srgbClr val="FFFFFF"/>
        </a:solidFill>
        <a:round/>
      </a:ln>
    </cs:spPr>
  </cs:dataPointLine>
  <cs:dataPointMarker>
    <cs:lnRef idx="0">
      <cs:styleClr val="auto"/>
    </cs:lnRef>
    <cs:fillRef idx="1">
      <cs:styleClr val="auto"/>
    </cs:fillRef>
    <cs:effectRef idx="0"/>
    <cs:fontRef idx="minor">
      <a:sysClr val="windowText" lastClr="000000"/>
    </cs:fontRef>
    <cs:spPr>
      <a:ln w="9525">
        <a:solidFill>
          <a:srgbClr val="FFFFFF"/>
        </a:solidFill>
      </a:ln>
    </cs:spPr>
  </cs:dataPointMarker>
  <cs:dataPointMarkerLayout symbol="circle" size="5"/>
  <cs:dataPointWireframe>
    <cs:lnRef idx="0">
      <cs:styleClr val="auto"/>
    </cs:lnRef>
    <cs:fillRef idx="1"/>
    <cs:effectRef idx="0"/>
    <cs:fontRef idx="minor">
      <a:sysClr val="windowText" lastClr="000000"/>
    </cs:fontRef>
    <cs:spPr>
      <a:ln w="9525" cap="rnd">
        <a:solidFill>
          <a:srgbClr val="FFFFFF"/>
        </a:solidFill>
        <a:round/>
      </a:ln>
    </cs:spPr>
  </cs:dataPointWireframe>
  <cs:dataTable>
    <cs:lnRef idx="0"/>
    <cs:fillRef idx="0"/>
    <cs:effectRef idx="0"/>
    <cs:fontRef idx="minor">
      <a:sysClr val="windowText" lastClr="000000">
        <a:lumMod val="65000"/>
        <a:lumOff val="35000"/>
      </a:sysClr>
    </cs:fontRef>
    <cs:spPr>
      <a:noFill/>
      <a:ln w="9525" cap="flat" cmpd="sng" algn="ctr">
        <a:solidFill>
          <a:sysClr val="windowText" lastClr="000000">
            <a:lumMod val="15000"/>
            <a:lumOff val="85000"/>
          </a:sysClr>
        </a:solidFill>
        <a:round/>
      </a:ln>
    </cs:spPr>
    <cs:defRPr sz="900" kern="1200"/>
  </cs:dataTable>
  <cs:downBar>
    <cs:lnRef idx="0"/>
    <cs:fillRef idx="0"/>
    <cs:effectRef idx="0"/>
    <cs:fontRef idx="minor">
      <a:sysClr val="windowText" lastClr="000000"/>
    </cs:fontRef>
    <cs:spPr>
      <a:solidFill>
        <a:sysClr val="windowText" lastClr="000000">
          <a:lumMod val="75000"/>
          <a:lumOff val="25000"/>
        </a:sysClr>
      </a:solidFill>
      <a:ln w="9525" cap="flat" cmpd="sng" algn="ctr">
        <a:solidFill>
          <a:sysClr val="windowText" lastClr="000000">
            <a:lumMod val="65000"/>
            <a:lumOff val="35000"/>
          </a:sysClr>
        </a:solidFill>
        <a:round/>
      </a:ln>
    </cs:spPr>
  </cs:downBar>
  <cs:dropLine>
    <cs:lnRef idx="0"/>
    <cs:fillRef idx="0"/>
    <cs:effectRef idx="0"/>
    <cs:fontRef idx="minor">
      <a:sysClr val="windowText" lastClr="000000"/>
    </cs:fontRef>
    <cs:spPr>
      <a:ln w="9525" cap="flat" cmpd="sng" algn="ctr">
        <a:solidFill>
          <a:sysClr val="windowText" lastClr="000000">
            <a:lumMod val="35000"/>
            <a:lumOff val="65000"/>
          </a:sysClr>
        </a:solidFill>
        <a:round/>
      </a:ln>
    </cs:spPr>
  </cs:dropLine>
  <cs:errorBar>
    <cs:lnRef idx="0"/>
    <cs:fillRef idx="0"/>
    <cs:effectRef idx="0"/>
    <cs:fontRef idx="minor">
      <a:sysClr val="windowText" lastClr="000000"/>
    </cs:fontRef>
    <cs:spPr>
      <a:ln w="9525" cap="flat" cmpd="sng" algn="ctr">
        <a:solidFill>
          <a:sysClr val="windowText" lastClr="000000">
            <a:lumMod val="65000"/>
            <a:lumOff val="35000"/>
          </a:sysClr>
        </a:solidFill>
        <a:round/>
      </a:ln>
    </cs:spPr>
  </cs:errorBar>
  <cs:floor>
    <cs:lnRef idx="0"/>
    <cs:fillRef idx="0"/>
    <cs:effectRef idx="0"/>
    <cs:fontRef idx="minor">
      <a:sysClr val="windowText" lastClr="000000"/>
    </cs:fontRef>
    <cs:spPr>
      <a:noFill/>
      <a:ln>
        <a:noFill/>
      </a:ln>
    </cs:spPr>
  </cs:floor>
  <cs:gridlineMajor>
    <cs:lnRef idx="0"/>
    <cs:fillRef idx="0"/>
    <cs:effectRef idx="0"/>
    <cs:fontRef idx="minor">
      <a:sysClr val="windowText" lastClr="000000"/>
    </cs:fontRef>
    <cs:spPr>
      <a:ln w="9525" cap="flat" cmpd="sng" algn="ctr">
        <a:solidFill>
          <a:sysClr val="window" lastClr="FFFFFF">
            <a:lumMod val="90200"/>
          </a:sysClr>
        </a:solidFill>
        <a:round/>
      </a:ln>
    </cs:spPr>
  </cs:gridlineMajor>
  <cs:gridlineMinor>
    <cs:lnRef idx="0"/>
    <cs:fillRef idx="0"/>
    <cs:effectRef idx="0"/>
    <cs:fontRef idx="minor">
      <a:sysClr val="windowText" lastClr="000000"/>
    </cs:fontRef>
    <cs:spPr>
      <a:ln w="9525" cap="flat" cmpd="sng" algn="ctr">
        <a:solidFill>
          <a:sysClr val="windowText" lastClr="000000">
            <a:lumMod val="5000"/>
            <a:lumOff val="95000"/>
          </a:sysClr>
        </a:solidFill>
        <a:round/>
      </a:ln>
    </cs:spPr>
  </cs:gridlineMinor>
  <cs:hiLoLine>
    <cs:lnRef idx="0"/>
    <cs:fillRef idx="0"/>
    <cs:effectRef idx="0"/>
    <cs:fontRef idx="minor">
      <a:sysClr val="windowText" lastClr="000000"/>
    </cs:fontRef>
    <cs:spPr>
      <a:ln w="9525" cap="flat" cmpd="sng" algn="ctr">
        <a:solidFill>
          <a:sysClr val="windowText" lastClr="000000">
            <a:lumMod val="50000"/>
            <a:lumOff val="50000"/>
          </a:sysClr>
        </a:solidFill>
        <a:round/>
      </a:ln>
    </cs:spPr>
  </cs:hiLoLine>
  <cs:leaderLine>
    <cs:lnRef idx="0"/>
    <cs:fillRef idx="0"/>
    <cs:effectRef idx="0"/>
    <cs:fontRef idx="minor">
      <a:sysClr val="windowText" lastClr="000000"/>
    </cs:fontRef>
    <cs:spPr>
      <a:ln w="9525" cap="flat" cmpd="sng" algn="ctr">
        <a:solidFill>
          <a:sysClr val="windowText" lastClr="000000">
            <a:lumMod val="35000"/>
            <a:lumOff val="65000"/>
          </a:sysClr>
        </a:solidFill>
        <a:round/>
      </a:ln>
    </cs:spPr>
  </cs:leaderLine>
  <cs:legend>
    <cs:lnRef idx="0"/>
    <cs:fillRef idx="0"/>
    <cs:effectRef idx="0"/>
    <cs:fontRef idx="minor">
      <a:sysClr val="windowText" lastClr="000000">
        <a:lumMod val="65000"/>
        <a:lumOff val="35000"/>
      </a:sysClr>
    </cs:fontRef>
    <cs:defRPr sz="900" kern="1200"/>
  </cs:legend>
  <cs:plotArea mods="allowNoFillOverride allowNoLineOverride">
    <cs:lnRef idx="0"/>
    <cs:fillRef idx="0"/>
    <cs:effectRef idx="0"/>
    <cs:fontRef idx="minor">
      <a:sysClr val="windowText" lastClr="000000"/>
    </cs:fontRef>
  </cs:plotArea>
  <cs:plotArea3D mods="allowNoFillOverride allowNoLineOverride">
    <cs:lnRef idx="0"/>
    <cs:fillRef idx="0"/>
    <cs:effectRef idx="0"/>
    <cs:fontRef idx="minor">
      <a:sysClr val="windowText" lastClr="000000"/>
    </cs:fontRef>
  </cs:plotArea3D>
  <cs:seriesAxis>
    <cs:lnRef idx="0"/>
    <cs:fillRef idx="0"/>
    <cs:effectRef idx="0"/>
    <cs:fontRef idx="minor">
      <a:sysClr val="windowText" lastClr="000000">
        <a:lumMod val="65000"/>
        <a:lumOff val="35000"/>
      </a:sysClr>
    </cs:fontRef>
    <cs:defRPr sz="900" kern="1200"/>
  </cs:seriesAxis>
  <cs:seriesLine>
    <cs:lnRef idx="0"/>
    <cs:fillRef idx="0"/>
    <cs:effectRef idx="0"/>
    <cs:fontRef idx="minor">
      <a:sysClr val="windowText" lastClr="000000"/>
    </cs:fontRef>
    <cs:spPr>
      <a:ln w="9525" cap="flat" cmpd="sng" algn="ctr">
        <a:solidFill>
          <a:sysClr val="windowText" lastClr="000000">
            <a:lumMod val="35000"/>
            <a:lumOff val="65000"/>
          </a:sysClr>
        </a:solidFill>
        <a:round/>
      </a:ln>
    </cs:spPr>
  </cs:seriesLine>
  <cs:title>
    <cs:lnRef idx="0"/>
    <cs:fillRef idx="0"/>
    <cs:effectRef idx="0"/>
    <cs:fontRef idx="minor">
      <a:sysClr val="windowText" lastClr="000000">
        <a:lumMod val="75000"/>
        <a:lumOff val="25000"/>
      </a:sysClr>
    </cs:fontRef>
    <cs:defRPr sz="1400" b="1" kern="1200" baseline="0"/>
  </cs:title>
  <cs:trendline>
    <cs:lnRef idx="0">
      <cs:styleClr val="auto"/>
    </cs:lnRef>
    <cs:fillRef idx="0"/>
    <cs:effectRef idx="0"/>
    <cs:fontRef idx="minor">
      <a:sysClr val="windowText" lastClr="000000"/>
    </cs:fontRef>
    <cs:spPr>
      <a:ln w="19050" cap="rnd">
        <a:solidFill>
          <a:srgbClr val="FFFFFF"/>
        </a:solidFill>
        <a:prstDash val="sysDot"/>
      </a:ln>
    </cs:spPr>
  </cs:trendline>
  <cs:trendlineLabel>
    <cs:lnRef idx="0"/>
    <cs:fillRef idx="0"/>
    <cs:effectRef idx="0"/>
    <cs:fontRef idx="minor">
      <a:sysClr val="windowText" lastClr="000000">
        <a:lumMod val="65000"/>
        <a:lumOff val="35000"/>
      </a:sysClr>
    </cs:fontRef>
    <cs:defRPr sz="900" kern="1200"/>
  </cs:trendlineLabel>
  <cs:upBar>
    <cs:lnRef idx="0"/>
    <cs:fillRef idx="0"/>
    <cs:effectRef idx="0"/>
    <cs:fontRef idx="minor">
      <a:sysClr val="windowText" lastClr="000000"/>
    </cs:fontRef>
    <cs:spPr>
      <a:solidFill>
        <a:sysClr val="window" lastClr="FFFFFF"/>
      </a:solidFill>
      <a:ln w="9525" cap="flat" cmpd="sng" algn="ctr">
        <a:solidFill>
          <a:sysClr val="windowText" lastClr="000000">
            <a:lumMod val="65000"/>
            <a:lumOff val="35000"/>
          </a:sysClr>
        </a:solidFill>
        <a:round/>
      </a:ln>
    </cs:spPr>
  </cs:upBar>
  <cs:valueAxis>
    <cs:lnRef idx="0"/>
    <cs:fillRef idx="0"/>
    <cs:effectRef idx="0"/>
    <cs:fontRef idx="minor">
      <a:sysClr val="windowText" lastClr="000000">
        <a:lumMod val="65000"/>
        <a:lumOff val="35000"/>
      </a:sysClr>
    </cs:fontRef>
    <cs:defRPr sz="900" kern="1200"/>
  </cs:valueAxis>
  <cs:wall>
    <cs:lnRef idx="0"/>
    <cs:fillRef idx="0"/>
    <cs:effectRef idx="0"/>
    <cs:fontRef idx="minor">
      <a:sysClr val="windowText" lastClr="000000"/>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0"/>
        <p:cNvGrpSpPr/>
        <p:nvPr/>
      </p:nvGrpSpPr>
      <p:grpSpPr>
        <a:xfrm>
          <a:off x="0" y="0"/>
          <a:ext cx="0" cy="0"/>
          <a:chOff x="0" y="0"/>
          <a:chExt cx="0" cy="0"/>
        </a:xfrm>
      </p:grpSpPr>
      <p:sp>
        <p:nvSpPr>
          <p:cNvPr id="21" name="Google Shape;21;g3a4a153c33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 name="Google Shape;22;g3a4a153c33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ltLang="zh-CN">
                <a:sym typeface="+mn-ea"/>
              </a:rPr>
              <a:t>Good afternoon, thanks for coming for this session. My topic is cross-node memory as a Linux storage tier. We expose pooled DRAM through a POSIX filesystem. The rest of the talk is how that pool is assembled, and what Linux can do with it.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5"/>
        <p:cNvGrpSpPr/>
        <p:nvPr/>
      </p:nvGrpSpPr>
      <p:grpSpPr>
        <a:xfrm>
          <a:off x="0" y="0"/>
          <a:ext cx="0" cy="0"/>
          <a:chOff x="0" y="0"/>
          <a:chExt cx="0" cy="0"/>
        </a:xfrm>
      </p:grpSpPr>
      <p:sp>
        <p:nvSpPr>
          <p:cNvPr id="26" name="Google Shape;26;g3a4a153c333_0_4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 name="Google Shape;27;g3a4a153c333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ltLang="zh-CN">
                <a:sym typeface="+mn-ea"/>
              </a:rPr>
              <a:t>The topic has Four parts. what we saw, how XMFS is built, what we measured, and what is next.</a:t>
            </a:r>
            <a:endParaRPr lang="en-US" altLang="zh-CN"/>
          </a:p>
          <a:p>
            <a:pPr marL="0" lvl="0" indent="0" algn="l" rtl="0">
              <a:spcBef>
                <a:spcPts val="0"/>
              </a:spcBef>
              <a:spcAft>
                <a:spcPts val="0"/>
              </a:spcAft>
              <a:buNone/>
            </a:pPr>
            <a:endParaRPr lang="en-US" altLang="zh-CN"/>
          </a:p>
          <a:p>
            <a:pPr marL="0" lvl="0" indent="0" algn="l" rtl="0">
              <a:spcBef>
                <a:spcPts val="0"/>
              </a:spcBef>
              <a:spcAft>
                <a:spcPts val="0"/>
              </a:spcAft>
              <a:buNone/>
            </a:pPr>
            <a:r>
              <a:rPr lang="en-US" altLang="zh-CN">
                <a:sym typeface="+mn-ea"/>
              </a:rPr>
              <a:t>For a long time, extra memory on a server was local, or it was a network filesystem. The interconnects like CXL, and Unified Bus make a third thing possible: memory that more than one machine can actually touch.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sym typeface="+mn-ea"/>
              </a:rPr>
              <a:t>First is CXL</a:t>
            </a:r>
            <a:endParaRPr lang="en-US" altLang="zh-CN"/>
          </a:p>
          <a:p>
            <a:r>
              <a:rPr lang="en-US" altLang="zh-CN">
                <a:sym typeface="+mn-ea"/>
              </a:rPr>
              <a:t>So CXL 1 already puts .io, .cache, and .mem on the same PCIe link. It doesn’t support switching or pooling — It just sticks an accelerator or some extra memory next to the CPU.</a:t>
            </a:r>
            <a:endParaRPr lang="en-US" altLang="zh-CN"/>
          </a:p>
          <a:p>
            <a:r>
              <a:rPr lang="en-US" altLang="zh-CN">
                <a:sym typeface="+mn-ea"/>
              </a:rPr>
              <a:t>Then CXL 2 adds a single-level switch, and support pooling. the memory still comes from the CXL device, not from each server’s own DRAM. You can cut that device into pieces and give piece A to host A, piece B to host B. Each piece is exclusive. Two hosts are not looking at the same bytes.</a:t>
            </a:r>
            <a:endParaRPr lang="en-US" altLang="zh-CN"/>
          </a:p>
          <a:p>
            <a:r>
              <a:rPr lang="en-US" altLang="zh-CN">
                <a:sym typeface="+mn-ea"/>
              </a:rPr>
              <a:t>CXL 3 is where it becomes a fabric that can actually share memory. And That is the opportunity.</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sym typeface="+mn-ea"/>
              </a:rPr>
              <a:t>If CXL is “a link that grew into a fabric,” UB is more like “we built the whole stack around that fabric.”</a:t>
            </a:r>
            <a:endParaRPr lang="en-US" altLang="zh-CN"/>
          </a:p>
          <a:p>
            <a:endParaRPr lang="en-US" altLang="zh-CN"/>
          </a:p>
          <a:p>
            <a:r>
              <a:rPr lang="en-US" altLang="zh-CN">
                <a:sym typeface="+mn-ea"/>
              </a:rPr>
              <a:t>Start on the left, the protocol stack. At the bottom it looks familiar: physical, link, network, transcations, transport. </a:t>
            </a:r>
            <a:endParaRPr lang="en-US" altLang="zh-CN"/>
          </a:p>
          <a:p>
            <a:r>
              <a:rPr lang="en-US" altLang="zh-CN">
                <a:sym typeface="+mn-ea"/>
              </a:rPr>
              <a:t>On top of that is the programming model. Synchronous is load/store. Asynchronous is URMA, Unified Remote Memory Access. You can consider it as the RDMA-shaped: you register a region, import a remote one, and read or write without the other CPU sitting in the middle. </a:t>
            </a:r>
            <a:endParaRPr lang="en-US" altLang="zh-CN"/>
          </a:p>
          <a:p>
            <a:r>
              <a:rPr lang="en-US" altLang="zh-CN">
                <a:sym typeface="+mn-ea"/>
              </a:rPr>
              <a:t>The middle picture is a UB domain. CPU, NPU, GPU, memory, storage, DPU — each is a UBPU on the same fabric. Each has a controller, an UMMU, and a switch into the bus. This is the single-node story: it is not one extra DIMM beside a CPU. The box is already a pool of compute and memory.</a:t>
            </a:r>
            <a:endParaRPr lang="en-US" altLang="zh-CN"/>
          </a:p>
          <a:p>
            <a:endParaRPr lang="en-US" altLang="zh-CN"/>
          </a:p>
          <a:p>
            <a:r>
              <a:rPr lang="en-US" altLang="zh-CN">
                <a:sym typeface="+mn-ea"/>
              </a:rPr>
              <a:t>The right picture is the cross-node story. Between domains, it is UBoE, or Ethernet and TCP/IP. </a:t>
            </a:r>
            <a:endParaRPr lang="en-US" altLang="zh-CN"/>
          </a:p>
          <a:p>
            <a:endParaRPr lang="en-US" altLang="zh-CN"/>
          </a:p>
          <a:p>
            <a:r>
              <a:rPr lang="en-US" altLang="zh-CN">
                <a:sym typeface="+mn-ea"/>
              </a:rPr>
              <a:t>Two links are on the slide if you want the documents later. The Unified Bus spec, and UBRT — the root table. </a:t>
            </a:r>
            <a:endParaRPr lang="en-US" altLang="zh-CN"/>
          </a:p>
          <a:p>
            <a:r>
              <a:rPr lang="en-US" altLang="zh-CN">
                <a:sym typeface="+mn-ea"/>
              </a:rPr>
              <a:t>The software is not only a diagram. Firmware, drivers, pooled-memory management exist. The source is already released. It is not in mainline yet. We want to take it upstream.</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r>
              <a:rPr lang="en-US" altLang="zh-CN">
                <a:sym typeface="+mn-ea"/>
              </a:rPr>
              <a:t>So the fabric supports pooling and sharing. Remote DRAM is byte-addressable. Sharing a cache-line usually assumes hardware cache coherency.</a:t>
            </a:r>
            <a:endParaRPr lang="en-US" altLang="zh-CN"/>
          </a:p>
          <a:p>
            <a:r>
              <a:rPr lang="en-US" altLang="zh-CN">
                <a:sym typeface="+mn-ea"/>
              </a:rPr>
              <a:t>Linux today uses that in three ways.</a:t>
            </a:r>
            <a:endParaRPr lang="en-US" altLang="zh-CN"/>
          </a:p>
          <a:p>
            <a:r>
              <a:rPr lang="en-US" altLang="zh-CN">
                <a:sym typeface="+mn-ea"/>
              </a:rPr>
              <a:t>First: treat it as a slower RAM. Like NUMA, memory tiering, CXL-as-RAM. You need hardware cache coherency, and you still do not have one file tree across kernels.</a:t>
            </a:r>
            <a:endParaRPr lang="en-US" altLang="zh-CN"/>
          </a:p>
          <a:p>
            <a:r>
              <a:rPr lang="en-US" altLang="zh-CN">
                <a:sym typeface="+mn-ea"/>
              </a:rPr>
              <a:t>Second: treat it as network storage. Like NFS family. DRAM is only a cache. Still needs copy on the IO path, and it’s slower than the memory-semantic path.</a:t>
            </a:r>
            <a:endParaRPr lang="en-US" altLang="zh-CN"/>
          </a:p>
          <a:p>
            <a:r>
              <a:rPr lang="en-US" altLang="zh-CN">
                <a:sym typeface="+mn-ea"/>
              </a:rPr>
              <a:t>Third: treat it as DAX. There are some works on it. Those designs typically still sit on one shared device, or they need one coherence domain.</a:t>
            </a:r>
            <a:endParaRPr lang="en-US" altLang="zh-CN"/>
          </a:p>
          <a:p>
            <a:endParaRPr lang="en-US" altLang="zh-CN"/>
          </a:p>
          <a:p>
            <a:r>
              <a:rPr lang="en-US" altLang="zh-CN">
                <a:sym typeface="+mn-ea"/>
              </a:rPr>
              <a:t>What we want is the missing combination: the pool is the POSIX medium, and we do not assume the machines share a coherent cache.</a:t>
            </a:r>
            <a:endParaRPr lang="en-US" altLang="zh-CN"/>
          </a:p>
          <a:p>
            <a:endParaRPr lang="en-US" altLang="zh-CN"/>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pPr marL="158750" indent="0">
              <a:buNone/>
            </a:pPr>
            <a:r>
              <a:rPr lang="en-US" altLang="zh-CN">
                <a:sym typeface="+mn-ea"/>
              </a:rPr>
              <a:t>XMFS stands for eXpress Memory File System.</a:t>
            </a:r>
            <a:endParaRPr lang="en-US" altLang="zh-CN">
              <a:sym typeface="+mn-ea"/>
            </a:endParaRPr>
          </a:p>
          <a:p>
            <a:pPr marL="158750" indent="0">
              <a:buNone/>
            </a:pPr>
            <a:r>
              <a:rPr lang="en-US" altLang="zh-CN">
                <a:sym typeface="+mn-ea"/>
              </a:rPr>
              <a:t>The pool can be disaggregated Or assembled. for the later one, each node contributes its own DRAM. XMFS support both.</a:t>
            </a:r>
            <a:endParaRPr lang="en-US" altLang="zh-CN">
              <a:sym typeface="+mn-ea"/>
            </a:endParaRPr>
          </a:p>
          <a:p>
            <a:pPr marL="158750" indent="0">
              <a:buNone/>
            </a:pPr>
            <a:r>
              <a:rPr lang="en-US" altLang="zh-CN">
                <a:sym typeface="+mn-ea"/>
              </a:rPr>
              <a:t>We do not assume those nodes are in one cache-coherent domain. </a:t>
            </a:r>
            <a:endParaRPr lang="en-US" altLang="zh-CN">
              <a:sym typeface="+mn-ea"/>
            </a:endParaRPr>
          </a:p>
          <a:p>
            <a:pPr marL="158750" indent="0">
              <a:buNone/>
            </a:pPr>
            <a:r>
              <a:rPr lang="en-US" altLang="zh-CN">
                <a:sym typeface="+mn-ea"/>
              </a:rPr>
              <a:t>If they are, we use the ld/st path: after mmap you are touching the pool directly, and it’s zero-copy. We designed the control plane using a MPMC message ring in shared memory</a:t>
            </a:r>
            <a:endParaRPr lang="en-US" altLang="zh-CN">
              <a:sym typeface="+mn-ea"/>
            </a:endParaRPr>
          </a:p>
          <a:p>
            <a:pPr marL="158750" indent="0">
              <a:buNone/>
            </a:pPr>
            <a:r>
              <a:rPr lang="en-US" altLang="zh-CN">
                <a:sym typeface="+mn-ea"/>
              </a:rPr>
              <a:t>If they are not — or CC is too expensive — we do not pretend atomics still work or work efficiently across the fabric. We designed to use network mode, in UB it’s Unified Remote Memory Access. Like traditional network mode, XMFS also needs extra copies through a bounce buffer between two cache-coherence domains.</a:t>
            </a:r>
            <a:endParaRPr lang="en-US" altLang="zh-CN">
              <a:sym typeface="+mn-ea"/>
            </a:endParaRPr>
          </a:p>
          <a:p>
            <a:pPr marL="158750" indent="0">
              <a:buNone/>
            </a:pPr>
            <a:endParaRPr lang="zh-CN" altLang="en-US"/>
          </a:p>
          <a:p>
            <a:pPr marL="158750" indent="0">
              <a:buNone/>
            </a:pP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pPr marL="158750" indent="0">
              <a:buNone/>
            </a:pPr>
            <a:r>
              <a:rPr lang="en-US" altLang="zh-CN">
                <a:sym typeface="+mn-ea"/>
              </a:rPr>
              <a:t>This is the architecture. It looks a bit like a distributed FS, but the medium is the memory pool.</a:t>
            </a:r>
            <a:endParaRPr lang="en-US" altLang="zh-CN"/>
          </a:p>
          <a:p>
            <a:pPr marL="158750" indent="0">
              <a:buNone/>
            </a:pPr>
            <a:r>
              <a:rPr lang="en-US" altLang="zh-CN">
                <a:sym typeface="+mn-ea"/>
              </a:rPr>
              <a:t>The Server handles metadata and space placement. including, Superblock, the inode table, log-slot allocation and load balance. </a:t>
            </a:r>
            <a:endParaRPr lang="en-US" altLang="zh-CN"/>
          </a:p>
          <a:p>
            <a:pPr marL="158750" indent="0">
              <a:buNone/>
            </a:pPr>
            <a:r>
              <a:rPr lang="en-US" altLang="zh-CN">
                <a:sym typeface="+mn-ea"/>
              </a:rPr>
              <a:t>The Client handles POSIX requests. It catches up by replaying the log, rebuilds its inode view, and appends UPDATE logs.</a:t>
            </a:r>
            <a:endParaRPr lang="en-US" altLang="zh-CN"/>
          </a:p>
          <a:p>
            <a:pPr marL="158750" indent="0">
              <a:buNone/>
            </a:pPr>
            <a:r>
              <a:rPr lang="en-US" altLang="zh-CN">
                <a:sym typeface="+mn-ea"/>
              </a:rPr>
              <a:t>The Memory Pool holds the data, allocates data slots, and does GC. Usually that memory is on the clients themselves. It can also be a disaggregated device.</a:t>
            </a:r>
            <a:endParaRPr lang="en-US" altLang="zh-CN"/>
          </a:p>
          <a:p>
            <a:pPr marL="158750" indent="0">
              <a:buNone/>
            </a:pPr>
            <a:endParaRPr lang="en-US" altLang="zh-CN"/>
          </a:p>
          <a:p>
            <a:pPr marL="158750" indent="0">
              <a:buNone/>
            </a:pPr>
            <a:r>
              <a:rPr lang="en-US" altLang="zh-CN">
                <a:sym typeface="+mn-ea"/>
              </a:rPr>
              <a:t>When a node mounts, the Server records how to reach that node’s memory —  recording address and a remote key if using network mode, same idea as RDMA. Other nodes read that from the superblock and can import the pool. </a:t>
            </a:r>
            <a:endParaRPr lang="en-US" altLang="zh-CN"/>
          </a:p>
          <a:p>
            <a:pPr marL="158750" indent="0">
              <a:buNone/>
            </a:pPr>
            <a:endParaRPr lang="en-US" altLang="zh-CN"/>
          </a:p>
          <a:p>
            <a:pPr marL="158750" indent="0">
              <a:buNone/>
            </a:pPr>
            <a:r>
              <a:rPr lang="en-US" altLang="zh-CN">
                <a:sym typeface="+mn-ea"/>
              </a:rPr>
              <a:t>Here is an example of write and read.</a:t>
            </a:r>
            <a:endParaRPr lang="en-US" altLang="zh-CN"/>
          </a:p>
          <a:p>
            <a:pPr marL="158750" indent="0">
              <a:buNone/>
            </a:pPr>
            <a:r>
              <a:rPr lang="en-US" altLang="zh-CN">
                <a:sym typeface="+mn-ea"/>
              </a:rPr>
              <a:t>Process on A writes /a/c. The client first catches up. Then it posts a request: for ld/st mode, posts into a multi-producer message ring the Server is polling; for the network mode, it’s a send request the Server receives. The Server reserves a log slot and names a memory node. The Server has load-balances, it checks the usage of each memory node and choose the memory node with the most free space. After that the client talks to that memory node directly and writes the bytes. Then it fills the log slot: with file, page, node, offset information. The Server never moves the file data.</a:t>
            </a:r>
            <a:endParaRPr lang="en-US" altLang="zh-CN"/>
          </a:p>
          <a:p>
            <a:pPr marL="158750" indent="0">
              <a:buNone/>
            </a:pPr>
            <a:endParaRPr lang="en-US" altLang="zh-CN"/>
          </a:p>
          <a:p>
            <a:pPr marL="158750" indent="0">
              <a:buNone/>
            </a:pPr>
            <a:r>
              <a:rPr lang="en-US" altLang="zh-CN">
                <a:sym typeface="+mn-ea"/>
              </a:rPr>
              <a:t>for a read on B. The client looks at the superblock version and the inode-table version. If it is behind, it syncs inodes and replays new log records. Now it knows the bytes sit on a memory node, and it reads the current version from that node. </a:t>
            </a:r>
            <a:endParaRPr lang="en-US" altLang="zh-CN"/>
          </a:p>
          <a:p>
            <a:pPr marL="158750" indent="0">
              <a:buNone/>
            </a:pPr>
            <a:endParaRPr lang="en-US" altLang="zh-CN"/>
          </a:p>
          <a:p>
            <a:pPr marL="158750" indent="0">
              <a:buNone/>
            </a:pPr>
            <a:r>
              <a:rPr lang="en-US" altLang="zh-CN">
                <a:sym typeface="+mn-ea"/>
              </a:rPr>
              <a:t>On top we could stack another overlay-like filesystem. so hot data stays in the pool and cold data goes to local disk. And persistence is guaranteed.</a:t>
            </a:r>
            <a:endParaRPr lang="en-US" altLang="zh-CN"/>
          </a:p>
          <a:p>
            <a:pPr marL="158750" indent="0">
              <a:buNone/>
            </a:pP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pPr marL="158750" indent="0">
              <a:buNone/>
            </a:pPr>
            <a:r>
              <a:rPr lang="en-US" altLang="zh-CN">
                <a:sym typeface="+mn-ea"/>
              </a:rPr>
              <a:t>Here is the constraint</a:t>
            </a:r>
            <a:endParaRPr lang="en-US" altLang="zh-CN"/>
          </a:p>
          <a:p>
            <a:pPr marL="158750" indent="0">
              <a:buNone/>
            </a:pPr>
            <a:endParaRPr lang="en-US" altLang="zh-CN"/>
          </a:p>
          <a:p>
            <a:pPr marL="158750" indent="0">
              <a:buNone/>
            </a:pPr>
            <a:r>
              <a:rPr lang="en-US" altLang="zh-CN">
                <a:sym typeface="+mn-ea"/>
              </a:rPr>
              <a:t>This prototype has maximum 16 clients, along with memory nodes.</a:t>
            </a:r>
            <a:endParaRPr lang="en-US" altLang="zh-CN"/>
          </a:p>
          <a:p>
            <a:pPr marL="158750" indent="0">
              <a:buNone/>
            </a:pPr>
            <a:endParaRPr lang="en-US" altLang="zh-CN"/>
          </a:p>
          <a:p>
            <a:pPr marL="158750" indent="0">
              <a:buNone/>
            </a:pPr>
            <a:r>
              <a:rPr lang="en-US" altLang="zh-CN">
                <a:sym typeface="+mn-ea"/>
              </a:rPr>
              <a:t>Metadata lives on one Server. Data pages are allocated by the pool owner. Reclaim is local. The node that owns the pages runs GC on its own memory. There is no fabric-wide free map.</a:t>
            </a:r>
            <a:endParaRPr lang="en-US" altLang="zh-CN"/>
          </a:p>
          <a:p>
            <a:pPr marL="158750" indent="0">
              <a:buNone/>
            </a:pPr>
            <a:endParaRPr lang="en-US" altLang="zh-CN"/>
          </a:p>
          <a:p>
            <a:pPr marL="158750" indent="0">
              <a:buNone/>
            </a:pPr>
            <a:r>
              <a:rPr lang="en-US" altLang="zh-CN">
                <a:sym typeface="+mn-ea"/>
              </a:rPr>
              <a:t>Writes are out-of-place — XMFS is log-structured and uses COW. A write allocates new pool pages. Readers keep the old mapping until they catch up. That is how we tolerate a stale reader when concurrent operations happen.</a:t>
            </a:r>
            <a:endParaRPr lang="en-US" altLang="zh-CN"/>
          </a:p>
          <a:p>
            <a:pPr marL="158750" indent="0">
              <a:buNone/>
            </a:pPr>
            <a:endParaRPr lang="en-US" altLang="zh-CN"/>
          </a:p>
          <a:p>
            <a:pPr marL="158750" indent="0">
              <a:buNone/>
            </a:pPr>
            <a:r>
              <a:rPr lang="en-US" altLang="zh-CN">
                <a:sym typeface="+mn-ea"/>
              </a:rPr>
              <a:t>And Ordinary filesystem operations are supported.</a:t>
            </a:r>
            <a:endParaRPr lang="en-US" altLang="zh-CN"/>
          </a:p>
          <a:p>
            <a:pPr marL="158750" indent="0">
              <a:buNone/>
            </a:pP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pPr marL="158750" indent="0">
              <a:buNone/>
            </a:pPr>
            <a:r>
              <a:rPr lang="en-US" altLang="zh-CN">
                <a:sym typeface="+mn-ea"/>
              </a:rPr>
              <a:t>Here are the microbenchmarks</a:t>
            </a:r>
            <a:endParaRPr lang="en-US" altLang="zh-CN"/>
          </a:p>
          <a:p>
            <a:pPr marL="158750" indent="0">
              <a:buNone/>
            </a:pPr>
            <a:r>
              <a:rPr lang="en-US" altLang="zh-CN">
                <a:sym typeface="+mn-ea"/>
              </a:rPr>
              <a:t>Left are the local ones. Blue is XMFS on one node. Green is tmpfs with the usual 4Kilobyte pages. Orange is tmpfs with 2 megabyte huge pages.</a:t>
            </a:r>
            <a:endParaRPr lang="en-US" altLang="zh-CN"/>
          </a:p>
          <a:p>
            <a:pPr marL="158750" indent="0">
              <a:buNone/>
            </a:pPr>
            <a:r>
              <a:rPr lang="en-US" altLang="zh-CN">
                <a:sym typeface="+mn-ea"/>
              </a:rPr>
              <a:t>Against default tmpfs, we are clearly faster when the I/O gets past 4</a:t>
            </a:r>
            <a:r>
              <a:rPr lang="en-US" altLang="zh-CN">
                <a:sym typeface="+mn-ea"/>
              </a:rPr>
              <a:t>Kilobyte</a:t>
            </a:r>
            <a:r>
              <a:rPr lang="en-US" altLang="zh-CN">
                <a:sym typeface="+mn-ea"/>
              </a:rPr>
              <a:t>. no matter sequential or random. </a:t>
            </a:r>
            <a:r>
              <a:rPr lang="en-US" altLang="zh-CN">
                <a:sym typeface="+mn-ea"/>
              </a:rPr>
              <a:t>The reason is the 4Kilobyte tmpfs path has more faults, more page-cache work. XMFS puts the bytes into the pool directly.</a:t>
            </a:r>
            <a:endParaRPr lang="en-US" altLang="zh-CN"/>
          </a:p>
          <a:p>
            <a:pPr marL="158750" indent="0">
              <a:buNone/>
            </a:pPr>
            <a:r>
              <a:rPr lang="en-US" altLang="zh-CN">
                <a:sym typeface="+mn-ea"/>
              </a:rPr>
              <a:t>creating ten thousand files is also faster than tmpfs. </a:t>
            </a:r>
            <a:endParaRPr lang="en-US" altLang="zh-CN"/>
          </a:p>
          <a:p>
            <a:pPr marL="158750" indent="0">
              <a:buNone/>
            </a:pPr>
            <a:endParaRPr lang="en-US" altLang="zh-CN"/>
          </a:p>
          <a:p>
            <a:pPr marL="158750" indent="0">
              <a:buNone/>
            </a:pPr>
            <a:r>
              <a:rPr lang="en-US" altLang="zh-CN">
                <a:sym typeface="+mn-ea"/>
              </a:rPr>
              <a:t>Against 2 megabyte tmpfs, only 1 megabyte sequential read and write have the same performance. Huge pages cut TLB misses, XMFS uses io size to read/write.</a:t>
            </a:r>
            <a:endParaRPr lang="en-US" altLang="zh-CN"/>
          </a:p>
          <a:p>
            <a:pPr marL="158750" indent="0">
              <a:buNone/>
            </a:pPr>
            <a:endParaRPr lang="en-US" altLang="zh-CN"/>
          </a:p>
          <a:p>
            <a:pPr marL="158750" indent="0">
              <a:buNone/>
            </a:pPr>
            <a:r>
              <a:rPr lang="en-US" altLang="zh-CN">
                <a:sym typeface="+mn-ea"/>
              </a:rPr>
              <a:t>right are across nodes. Throughput goes up as you add threads.  </a:t>
            </a:r>
            <a:r>
              <a:rPr lang="en-US" altLang="zh-CN">
                <a:sym typeface="+mn-ea"/>
              </a:rPr>
              <a:t>If the iosize is same, </a:t>
            </a:r>
            <a:r>
              <a:rPr lang="en-US" altLang="zh-CN">
                <a:sym typeface="+mn-ea"/>
              </a:rPr>
              <a:t>Sequential and random are close to each other, .</a:t>
            </a:r>
            <a:endParaRPr lang="en-US" altLang="zh-CN"/>
          </a:p>
          <a:p>
            <a:pPr marL="158750" indent="0">
              <a:buNone/>
            </a:pPr>
            <a:r>
              <a:rPr lang="en-US" altLang="zh-CN">
                <a:sym typeface="+mn-ea"/>
              </a:rPr>
              <a:t>In the latency chart, memory semantic is in the same microsecond range as tmpfs. The other path is a few microseconds more.</a:t>
            </a:r>
            <a:endParaRPr lang="en-US" altLang="zh-CN"/>
          </a:p>
          <a:p>
            <a:pPr marL="158750" indent="0">
              <a:buNone/>
            </a:pP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pPr marL="158750" indent="0">
              <a:buNone/>
            </a:pPr>
            <a:r>
              <a:rPr lang="en-US">
                <a:sym typeface="+mn-ea"/>
              </a:rPr>
              <a:t>And XMFS was already used in some actuall jobs.</a:t>
            </a:r>
            <a:endParaRPr lang="en-US"/>
          </a:p>
          <a:p>
            <a:pPr marL="158750" indent="0">
              <a:buNone/>
            </a:pPr>
            <a:r>
              <a:rPr lang="en-US">
                <a:sym typeface="+mn-ea"/>
              </a:rPr>
              <a:t>The first is container cold start.</a:t>
            </a:r>
            <a:endParaRPr lang="en-US"/>
          </a:p>
          <a:p>
            <a:pPr marL="158750" indent="0">
              <a:buNone/>
            </a:pPr>
            <a:r>
              <a:rPr lang="en-US" altLang="zh-CN">
                <a:sym typeface="+mn-ea"/>
              </a:rPr>
              <a:t>There are a bunch of machines. They all need to start some containers. Today each machine reads that image from its own disk. for example, if using five nodes, there are five copies, and each nodes’cold start needs to access the disk again.</a:t>
            </a:r>
            <a:endParaRPr lang="en-US" altLang="zh-CN"/>
          </a:p>
          <a:p>
            <a:pPr marL="158750" indent="0">
              <a:buNone/>
            </a:pPr>
            <a:r>
              <a:rPr lang="en-US" altLang="zh-CN">
                <a:sym typeface="+mn-ea"/>
              </a:rPr>
              <a:t>We put the image in the pool once. Each node opens the same file and reads it from share memory. Nobody pulls a second copy. </a:t>
            </a:r>
            <a:endParaRPr lang="en-US" altLang="zh-CN"/>
          </a:p>
          <a:p>
            <a:pPr marL="158750" indent="0">
              <a:buNone/>
            </a:pPr>
            <a:r>
              <a:rPr lang="en-US" altLang="zh-CN">
                <a:sym typeface="+mn-ea"/>
              </a:rPr>
              <a:t>XMFS is 40% faster than the normal path. mainly from the start time.</a:t>
            </a:r>
            <a:endParaRPr lang="en-US" altLang="zh-CN"/>
          </a:p>
          <a:p>
            <a:pPr marL="158750" indent="0">
              <a:buNone/>
            </a:pP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pPr marL="158750" indent="0">
              <a:buNone/>
            </a:pPr>
            <a:r>
              <a:rPr lang="en-US">
                <a:sym typeface="+mn-ea"/>
              </a:rPr>
              <a:t>The second job is a pipeline. </a:t>
            </a:r>
            <a:r>
              <a:rPr lang="en-US" altLang="zh-CN">
                <a:sym typeface="+mn-ea"/>
              </a:rPr>
              <a:t>Someone produces bytes, someone else consumes them. </a:t>
            </a:r>
            <a:endParaRPr lang="en-US" altLang="zh-CN"/>
          </a:p>
          <a:p>
            <a:pPr marL="158750" indent="0">
              <a:buNone/>
            </a:pPr>
            <a:r>
              <a:rPr lang="en-US" altLang="zh-CN">
                <a:sym typeface="+mn-ea"/>
              </a:rPr>
              <a:t>In the video encoding and decoding scenario, usually each machine decodes the slice and then encode worker reading it’s from disk or memory.  2 nodes may decode the same slice twice. And needs more workers to decode.</a:t>
            </a:r>
            <a:endParaRPr lang="en-US" altLang="zh-CN"/>
          </a:p>
          <a:p>
            <a:pPr marL="158750" indent="0">
              <a:buNone/>
            </a:pPr>
            <a:r>
              <a:rPr lang="en-US" altLang="zh-CN">
                <a:sym typeface="+mn-ea"/>
              </a:rPr>
              <a:t>So with XMFS, each nodes has less decode workers and each slice we decode once into the pool; other machine can encode reading it from XMFS. The result is About thirty percent faster.</a:t>
            </a:r>
            <a:endParaRPr lang="en-US" altLang="zh-CN"/>
          </a:p>
          <a:p>
            <a:pPr marL="158750" indent="0">
              <a:buNone/>
            </a:pPr>
            <a:endParaRPr lang="en-US" altLang="zh-CN"/>
          </a:p>
          <a:p>
            <a:pPr marL="158750" indent="0">
              <a:buNone/>
            </a:pPr>
            <a:r>
              <a:rPr lang="en-US" altLang="zh-CN">
                <a:sym typeface="+mn-ea"/>
              </a:rPr>
              <a:t>In the bank trading </a:t>
            </a:r>
            <a:r>
              <a:rPr lang="en-US" altLang="zh-CN">
                <a:sym typeface="+mn-ea"/>
              </a:rPr>
              <a:t>scenario, each node could writes a result to a file and other nodes need to read it and handlle. The bank was using NAS, or JuiceFS. JuiceFS is adapted to use URMA upon UB now. With XMFS we are 10 to 30 percent faster than JuiceFS on the same jobs.</a:t>
            </a:r>
            <a:endParaRPr lang="en-US" altLang="zh-CN">
              <a:sym typeface="+mn-ea"/>
            </a:endParaRPr>
          </a:p>
          <a:p>
            <a:pPr marL="158750" indent="0">
              <a:buNone/>
            </a:pP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pPr marL="158750" indent="0">
              <a:buNone/>
            </a:pPr>
            <a:r>
              <a:rPr lang="en-US" altLang="zh-CN">
                <a:sym typeface="+mn-ea"/>
              </a:rPr>
              <a:t>That is what we have today. And here are two things we want next </a:t>
            </a:r>
            <a:endParaRPr lang="en-US" altLang="zh-CN"/>
          </a:p>
          <a:p>
            <a:pPr marL="158750" indent="0">
              <a:buNone/>
            </a:pPr>
            <a:endParaRPr lang="en-US" altLang="zh-CN"/>
          </a:p>
          <a:p>
            <a:pPr marL="158750" indent="0">
              <a:buNone/>
            </a:pPr>
            <a:r>
              <a:rPr lang="en-US" altLang="zh-CN">
                <a:sym typeface="+mn-ea"/>
              </a:rPr>
              <a:t>Right now a page in XMFS always lives on a host. We already have NPUs and GPUs on the same fabric. we want those pages to be considered. Today there is basically no sharing of weights and MoEs among multi instances — or the sharing is through storage. What we want is offloading and sharing inside the memory pool. Pages move between the host and the NPU or GPU when they need to offload. </a:t>
            </a:r>
            <a:endParaRPr lang="en-US" altLang="zh-CN"/>
          </a:p>
          <a:p>
            <a:pPr marL="158750" indent="0">
              <a:buNone/>
            </a:pPr>
            <a:endParaRPr lang="en-US" altLang="zh-CN"/>
          </a:p>
          <a:p>
            <a:pPr marL="158750" indent="0">
              <a:buNone/>
            </a:pPr>
            <a:r>
              <a:rPr lang="en-US" altLang="zh-CN">
                <a:sym typeface="+mn-ea"/>
              </a:rPr>
              <a:t>And another one is It’s one node owns the namespace and the log slots now. If that node dies today, the filesystem dies with it. That is not acceptable. So the next step is boring on purpose — maybe build a standby Server to keep serving when failover. </a:t>
            </a:r>
            <a:endParaRPr lang="en-US" altLang="zh-CN"/>
          </a:p>
          <a:p>
            <a:pPr marL="158750" indent="0">
              <a:buNone/>
            </a:pP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1"/>
          </p:nvPr>
        </p:nvSpPr>
        <p:spPr/>
        <p:txBody>
          <a:bodyPr/>
          <a:p>
            <a:pPr marL="158750" indent="0">
              <a:buNone/>
            </a:pPr>
            <a:r>
              <a:rPr lang="en-US" altLang="zh-CN">
                <a:sym typeface="+mn-ea"/>
              </a:rPr>
              <a:t>Finally, I want to put up the </a:t>
            </a:r>
            <a:r>
              <a:rPr lang="en-US" altLang="zh-CN">
                <a:sym typeface="+mn-ea"/>
              </a:rPr>
              <a:t>partnership of UB community </a:t>
            </a:r>
            <a:r>
              <a:rPr lang="en-US" altLang="zh-CN">
                <a:sym typeface="+mn-ea"/>
              </a:rPr>
              <a:t>here.</a:t>
            </a:r>
            <a:endParaRPr lang="en-US" altLang="zh-CN"/>
          </a:p>
          <a:p>
            <a:pPr marL="158750" indent="0">
              <a:buNone/>
            </a:pPr>
            <a:r>
              <a:rPr lang="en-US" altLang="zh-CN">
                <a:sym typeface="+mn-ea"/>
              </a:rPr>
              <a:t>So I will stop there. Happy to take questions.</a:t>
            </a:r>
            <a:endParaRPr lang="en-US" altLang="zh-CN"/>
          </a:p>
          <a:p>
            <a:pPr marL="158750" indent="0">
              <a:buNone/>
            </a:pP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2"/>
        <p:cNvGrpSpPr/>
        <p:nvPr/>
      </p:nvGrpSpPr>
      <p:grpSpPr>
        <a:xfrm>
          <a:off x="0" y="0"/>
          <a:ext cx="0" cy="0"/>
          <a:chOff x="0" y="0"/>
          <a:chExt cx="0" cy="0"/>
        </a:xfrm>
      </p:grpSpPr>
      <p:sp>
        <p:nvSpPr>
          <p:cNvPr id="33" name="Google Shape;33;g3faed470ec5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 name="Google Shape;34;g3faed470ec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matchingName="Graphic Page">
  <p:cSld name="OBJECT">
    <p:spTree>
      <p:nvGrpSpPr>
        <p:cNvPr id="1" name="Shape 9"/>
        <p:cNvGrpSpPr/>
        <p:nvPr/>
      </p:nvGrpSpPr>
      <p:grpSpPr>
        <a:xfrm>
          <a:off x="0" y="0"/>
          <a:ext cx="0" cy="0"/>
          <a:chOff x="0" y="0"/>
          <a:chExt cx="0" cy="0"/>
        </a:xfrm>
      </p:grpSpPr>
      <p:pic>
        <p:nvPicPr>
          <p:cNvPr id="10" name="Google Shape;10;p2" title="LPC26_slide_bg1a_blank.jpg"/>
          <p:cNvPicPr preferRelativeResize="0"/>
          <p:nvPr/>
        </p:nvPicPr>
        <p:blipFill>
          <a:blip r:embed="rId2"/>
          <a:stretch>
            <a:fillRect/>
          </a:stretch>
        </p:blipFill>
        <p:spPr>
          <a:xfrm>
            <a:off x="-9051" y="5626"/>
            <a:ext cx="9143990" cy="5143500"/>
          </a:xfrm>
          <a:prstGeom prst="rect">
            <a:avLst/>
          </a:prstGeom>
          <a:noFill/>
          <a:ln>
            <a:noFill/>
          </a:ln>
        </p:spPr>
      </p:pic>
      <p:pic>
        <p:nvPicPr>
          <p:cNvPr id="11" name="Google Shape;11;p2" title="LPC26_slide_bg1_blank.jpg"/>
          <p:cNvPicPr preferRelativeResize="0"/>
          <p:nvPr/>
        </p:nvPicPr>
        <p:blipFill>
          <a:blip r:embed="rId3"/>
          <a:stretch>
            <a:fillRect/>
          </a:stretch>
        </p:blipFill>
        <p:spPr>
          <a:xfrm>
            <a:off x="0" y="0"/>
            <a:ext cx="9144000" cy="51435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lk Title Page 1">
  <p:cSld name="OBJECT_1">
    <p:spTree>
      <p:nvGrpSpPr>
        <p:cNvPr id="1" name="Shape 12"/>
        <p:cNvGrpSpPr/>
        <p:nvPr/>
      </p:nvGrpSpPr>
      <p:grpSpPr>
        <a:xfrm>
          <a:off x="0" y="0"/>
          <a:ext cx="0" cy="0"/>
          <a:chOff x="0" y="0"/>
          <a:chExt cx="0" cy="0"/>
        </a:xfrm>
      </p:grpSpPr>
      <p:pic>
        <p:nvPicPr>
          <p:cNvPr id="13" name="Google Shape;13;p3" title="LPC26_slide_bg3_blank.jpg"/>
          <p:cNvPicPr preferRelativeResize="0"/>
          <p:nvPr/>
        </p:nvPicPr>
        <p:blipFill>
          <a:blip r:embed="rId2"/>
          <a:stretch>
            <a:fillRect/>
          </a:stretch>
        </p:blipFill>
        <p:spPr>
          <a:xfrm>
            <a:off x="-38406" y="-44031"/>
            <a:ext cx="9421027" cy="5299325"/>
          </a:xfrm>
          <a:prstGeom prst="rect">
            <a:avLst/>
          </a:prstGeom>
          <a:noFill/>
          <a:ln>
            <a:noFill/>
          </a:ln>
        </p:spPr>
      </p:pic>
      <p:sp>
        <p:nvSpPr>
          <p:cNvPr id="14" name="Google Shape;14;p3"/>
          <p:cNvSpPr txBox="1">
            <a:spLocks noGrp="1"/>
          </p:cNvSpPr>
          <p:nvPr>
            <p:ph type="title"/>
          </p:nvPr>
        </p:nvSpPr>
        <p:spPr>
          <a:xfrm>
            <a:off x="295475" y="1897768"/>
            <a:ext cx="8238600" cy="720300"/>
          </a:xfrm>
          <a:prstGeom prst="rect">
            <a:avLst/>
          </a:prstGeom>
          <a:noFill/>
          <a:ln>
            <a:noFill/>
          </a:ln>
        </p:spPr>
        <p:txBody>
          <a:bodyPr spcFirstLastPara="1" wrap="square" lIns="0" tIns="0" rIns="0" bIns="0" anchor="ctr" anchorCtr="0">
            <a:noAutofit/>
          </a:bodyPr>
          <a:lstStyle>
            <a:lvl1pPr lvl="0" algn="ctr">
              <a:spcBef>
                <a:spcPts val="0"/>
              </a:spcBef>
              <a:spcAft>
                <a:spcPts val="0"/>
              </a:spcAft>
              <a:buClr>
                <a:schemeClr val="dk1"/>
              </a:buClr>
              <a:buSzPts val="3800"/>
              <a:buNone/>
              <a:defRPr sz="38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 Column Text slide 1">
  <p:cSld name="BLANK_1">
    <p:spTree>
      <p:nvGrpSpPr>
        <p:cNvPr id="1" name="Shape 15"/>
        <p:cNvGrpSpPr/>
        <p:nvPr/>
      </p:nvGrpSpPr>
      <p:grpSpPr>
        <a:xfrm>
          <a:off x="0" y="0"/>
          <a:ext cx="0" cy="0"/>
          <a:chOff x="0" y="0"/>
          <a:chExt cx="0" cy="0"/>
        </a:xfrm>
      </p:grpSpPr>
      <p:pic>
        <p:nvPicPr>
          <p:cNvPr id="16" name="Google Shape;16;p4" title="LPC26_slide_bg1a_blank.jpg"/>
          <p:cNvPicPr preferRelativeResize="0"/>
          <p:nvPr/>
        </p:nvPicPr>
        <p:blipFill>
          <a:blip r:embed="rId2"/>
          <a:stretch>
            <a:fillRect/>
          </a:stretch>
        </p:blipFill>
        <p:spPr>
          <a:xfrm>
            <a:off x="0" y="0"/>
            <a:ext cx="9144000" cy="5143500"/>
          </a:xfrm>
          <a:prstGeom prst="rect">
            <a:avLst/>
          </a:prstGeom>
          <a:noFill/>
          <a:ln>
            <a:noFill/>
          </a:ln>
        </p:spPr>
      </p:pic>
      <p:sp>
        <p:nvSpPr>
          <p:cNvPr id="17" name="Google Shape;17;p4"/>
          <p:cNvSpPr txBox="1">
            <a:spLocks noGrp="1"/>
          </p:cNvSpPr>
          <p:nvPr>
            <p:ph type="title"/>
          </p:nvPr>
        </p:nvSpPr>
        <p:spPr>
          <a:xfrm>
            <a:off x="974700" y="370425"/>
            <a:ext cx="7559400" cy="720300"/>
          </a:xfrm>
          <a:prstGeom prst="rect">
            <a:avLst/>
          </a:prstGeom>
          <a:noFill/>
          <a:ln>
            <a:noFill/>
          </a:ln>
        </p:spPr>
        <p:txBody>
          <a:bodyPr spcFirstLastPara="1" wrap="square" lIns="0" tIns="0" rIns="0" bIns="0" anchor="ctr" anchorCtr="0">
            <a:noAutofit/>
          </a:bodyPr>
          <a:lstStyle>
            <a:lvl1pPr lvl="0">
              <a:spcBef>
                <a:spcPts val="0"/>
              </a:spcBef>
              <a:spcAft>
                <a:spcPts val="0"/>
              </a:spcAft>
              <a:buClr>
                <a:schemeClr val="dk1"/>
              </a:buClr>
              <a:buSzPts val="3800"/>
              <a:buNone/>
              <a:defRPr sz="38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4"/>
          <p:cNvSpPr txBox="1">
            <a:spLocks noGrp="1"/>
          </p:cNvSpPr>
          <p:nvPr>
            <p:ph type="title" idx="2"/>
          </p:nvPr>
        </p:nvSpPr>
        <p:spPr>
          <a:xfrm>
            <a:off x="975234" y="1326675"/>
            <a:ext cx="3707400" cy="2843400"/>
          </a:xfrm>
          <a:prstGeom prst="rect">
            <a:avLst/>
          </a:prstGeom>
          <a:noFill/>
          <a:ln>
            <a:noFill/>
          </a:ln>
        </p:spPr>
        <p:txBody>
          <a:bodyPr spcFirstLastPara="1" wrap="square" lIns="0" tIns="0" rIns="0" bIns="0" anchor="t" anchorCtr="0">
            <a:noAutofit/>
          </a:bodyPr>
          <a:lstStyle>
            <a:lvl1pPr lvl="0">
              <a:spcBef>
                <a:spcPts val="0"/>
              </a:spcBef>
              <a:spcAft>
                <a:spcPts val="0"/>
              </a:spcAft>
              <a:buClr>
                <a:schemeClr val="dk1"/>
              </a:buClr>
              <a:buSzPts val="1800"/>
              <a:buNone/>
              <a:defRPr sz="18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
          <p:cNvSpPr txBox="1">
            <a:spLocks noGrp="1"/>
          </p:cNvSpPr>
          <p:nvPr>
            <p:ph type="title" idx="3"/>
          </p:nvPr>
        </p:nvSpPr>
        <p:spPr>
          <a:xfrm>
            <a:off x="5076650" y="1276425"/>
            <a:ext cx="3585000" cy="2843400"/>
          </a:xfrm>
          <a:prstGeom prst="rect">
            <a:avLst/>
          </a:prstGeom>
          <a:noFill/>
          <a:ln>
            <a:noFill/>
          </a:ln>
        </p:spPr>
        <p:txBody>
          <a:bodyPr spcFirstLastPara="1" wrap="square" lIns="0" tIns="0" rIns="0" bIns="0" anchor="t" anchorCtr="0">
            <a:noAutofit/>
          </a:bodyPr>
          <a:lstStyle>
            <a:lvl1pPr lvl="0">
              <a:spcBef>
                <a:spcPts val="0"/>
              </a:spcBef>
              <a:spcAft>
                <a:spcPts val="0"/>
              </a:spcAft>
              <a:buClr>
                <a:schemeClr val="dk1"/>
              </a:buClr>
              <a:buSzPts val="1800"/>
              <a:buNone/>
              <a:defRPr sz="18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39375" y="371893"/>
            <a:ext cx="8238600" cy="7203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Clr>
                <a:schemeClr val="dk2"/>
              </a:buClr>
              <a:buSzPts val="3000"/>
              <a:buNone/>
              <a:defRPr sz="3000" i="0" u="none" strike="noStrike" cap="none">
                <a:solidFill>
                  <a:schemeClr val="dk2"/>
                </a:solidFill>
              </a:defRPr>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p:txBody>
      </p:sp>
      <p:sp>
        <p:nvSpPr>
          <p:cNvPr id="7" name="Google Shape;7;p1"/>
          <p:cNvSpPr txBox="1">
            <a:spLocks noGrp="1"/>
          </p:cNvSpPr>
          <p:nvPr>
            <p:ph type="body" idx="1"/>
          </p:nvPr>
        </p:nvSpPr>
        <p:spPr>
          <a:xfrm>
            <a:off x="160850" y="1515360"/>
            <a:ext cx="8238600" cy="314490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600"/>
              <a:buNone/>
              <a:defRPr sz="2000" i="0" u="none" strike="noStrike" cap="none"/>
            </a:lvl1pPr>
            <a:lvl2pPr marL="914400" marR="0" lvl="1" indent="-228600" algn="l" rtl="0">
              <a:spcBef>
                <a:spcPts val="0"/>
              </a:spcBef>
              <a:spcAft>
                <a:spcPts val="0"/>
              </a:spcAft>
              <a:buSzPts val="1400"/>
              <a:buNone/>
              <a:defRPr sz="1800" i="0" u="none" strike="noStrike" cap="none"/>
            </a:lvl2pPr>
            <a:lvl3pPr marL="1371600" marR="0" lvl="2" indent="-228600" algn="l" rtl="0">
              <a:spcBef>
                <a:spcPts val="0"/>
              </a:spcBef>
              <a:spcAft>
                <a:spcPts val="0"/>
              </a:spcAft>
              <a:buSzPts val="1200"/>
              <a:buNone/>
              <a:defRPr sz="1600" i="0" u="none" strike="noStrike" cap="none"/>
            </a:lvl3pPr>
            <a:lvl4pPr marL="1828800" marR="0" lvl="3" indent="-228600" algn="l" rtl="0">
              <a:spcBef>
                <a:spcPts val="0"/>
              </a:spcBef>
              <a:spcAft>
                <a:spcPts val="0"/>
              </a:spcAft>
              <a:buSzPts val="1200"/>
              <a:buNone/>
              <a:defRPr sz="1600" i="0" u="none" strike="noStrike" cap="none"/>
            </a:lvl4pPr>
            <a:lvl5pPr marL="2286000" marR="0" lvl="4" indent="-228600" algn="l" rtl="0">
              <a:spcBef>
                <a:spcPts val="0"/>
              </a:spcBef>
              <a:spcAft>
                <a:spcPts val="0"/>
              </a:spcAft>
              <a:buSzPts val="1200"/>
              <a:buNone/>
              <a:defRPr sz="1600" i="0" u="none" strike="noStrike" cap="none"/>
            </a:lvl5pPr>
            <a:lvl6pPr marL="2743200" marR="0" lvl="5" indent="-228600" algn="l" rtl="0">
              <a:spcBef>
                <a:spcPts val="0"/>
              </a:spcBef>
              <a:spcAft>
                <a:spcPts val="0"/>
              </a:spcAft>
              <a:buSzPts val="1200"/>
              <a:buNone/>
              <a:defRPr sz="1600" i="0" u="none" strike="noStrike" cap="none"/>
            </a:lvl6pPr>
            <a:lvl7pPr marL="3200400" marR="0" lvl="6" indent="-228600" algn="l" rtl="0">
              <a:spcBef>
                <a:spcPts val="0"/>
              </a:spcBef>
              <a:spcAft>
                <a:spcPts val="0"/>
              </a:spcAft>
              <a:buSzPts val="1200"/>
              <a:buNone/>
              <a:defRPr sz="1600" i="0" u="none" strike="noStrike" cap="none"/>
            </a:lvl7pPr>
            <a:lvl8pPr marL="3657600" marR="0" lvl="7" indent="-228600" algn="l" rtl="0">
              <a:spcBef>
                <a:spcPts val="0"/>
              </a:spcBef>
              <a:spcAft>
                <a:spcPts val="0"/>
              </a:spcAft>
              <a:buSzPts val="1200"/>
              <a:buNone/>
              <a:defRPr sz="1600" i="0" u="none" strike="noStrike" cap="none"/>
            </a:lvl8pPr>
            <a:lvl9pPr marL="4114800" marR="0" lvl="8" indent="-228600" algn="l" rtl="0">
              <a:spcBef>
                <a:spcPts val="0"/>
              </a:spcBef>
              <a:spcAft>
                <a:spcPts val="0"/>
              </a:spcAft>
              <a:buSzPts val="1200"/>
              <a:buNone/>
              <a:defRPr sz="1600" i="0" u="none" strike="noStrike" cap="none"/>
            </a:lvl9pPr>
          </a:lstStyle>
          <a:p/>
        </p:txBody>
      </p:sp>
      <p:sp>
        <p:nvSpPr>
          <p:cNvPr id="8" name="Google Shape;8;p1"/>
          <p:cNvSpPr txBox="1">
            <a:spLocks noGrp="1"/>
          </p:cNvSpPr>
          <p:nvPr>
            <p:ph type="sldNum" idx="12"/>
          </p:nvPr>
        </p:nvSpPr>
        <p:spPr>
          <a:xfrm>
            <a:off x="4500720" y="2023920"/>
            <a:ext cx="137880" cy="3021480"/>
          </a:xfrm>
          <a:prstGeom prst="rect">
            <a:avLst/>
          </a:prstGeom>
          <a:noFill/>
          <a:ln>
            <a:noFill/>
          </a:ln>
        </p:spPr>
        <p:txBody>
          <a:bodyPr spcFirstLastPara="1" wrap="square" lIns="19075" tIns="19075" rIns="19075" bIns="19075" anchor="b" anchorCtr="0">
            <a:noAutofit/>
          </a:bodyPr>
          <a:lstStyle>
            <a:lvl1pPr marL="0" marR="0" lvl="0"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buNone/>
              <a:defRPr sz="7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fld>
            <a:endParaRPr>
              <a:latin typeface="Times New Roman" panose="02020603050405020304"/>
              <a:ea typeface="Times New Roman" panose="02020603050405020304"/>
              <a:cs typeface="Times New Roman" panose="02020603050405020304"/>
              <a:sym typeface="Times New Roman" panose="02020603050405020304"/>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4.png"/><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3.xml"/><Relationship Id="rId2" Type="http://schemas.openxmlformats.org/officeDocument/2006/relationships/hyperlink" Target="https://www.unifiedbus.com/static/UB-Root-Table-Spec-1.0-en.pdf" TargetMode="External"/><Relationship Id="rId1" Type="http://schemas.openxmlformats.org/officeDocument/2006/relationships/hyperlink" Target="https://www.unifiedbus.com/en"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3.xml"/><Relationship Id="rId2" Type="http://schemas.openxmlformats.org/officeDocument/2006/relationships/image" Target="../media/image13.png"/><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tags" Target="../tags/tag6.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tags" Target="../tags/tag5.xml"/><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3.xml"/><Relationship Id="rId2" Type="http://schemas.openxmlformats.org/officeDocument/2006/relationships/image" Target="../media/image18.png"/><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295475" y="1897768"/>
            <a:ext cx="8238600" cy="7203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altLang="zh-CN">
                <a:sym typeface="+mn-ea"/>
              </a:rPr>
              <a:t>Cross-node Memory as a Linux Storage Tier：Exploring POSIX-based Shared Memory</a:t>
            </a:r>
            <a:endParaRPr dirty="0"/>
          </a:p>
        </p:txBody>
      </p:sp>
      <p:sp>
        <p:nvSpPr>
          <p:cNvPr id="3" name="副标题 2"/>
          <p:cNvSpPr>
            <a:spLocks noGrp="1"/>
          </p:cNvSpPr>
          <p:nvPr>
            <p:ph type="subTitle" idx="1"/>
            <p:custDataLst>
              <p:tags r:id="rId1"/>
            </p:custDataLst>
          </p:nvPr>
        </p:nvSpPr>
        <p:spPr>
          <a:xfrm>
            <a:off x="3252030" y="3257165"/>
            <a:ext cx="8238600" cy="3144900"/>
          </a:xfrm>
        </p:spPr>
        <p:txBody>
          <a:bodyPr/>
          <a:p>
            <a:r>
              <a:rPr lang="en-US" altLang="zh-CN">
                <a:solidFill>
                  <a:schemeClr val="tx1"/>
                </a:solidFill>
              </a:rPr>
              <a:t>Yifan Qiao</a:t>
            </a:r>
            <a:endParaRPr lang="en-US" altLang="zh-CN">
              <a:solidFill>
                <a:schemeClr val="tx1"/>
              </a:solidFill>
            </a:endParaRPr>
          </a:p>
          <a:p>
            <a:r>
              <a:rPr lang="en-US" altLang="zh-CN">
                <a:solidFill>
                  <a:schemeClr val="tx1"/>
                </a:solidFill>
              </a:rPr>
              <a:t>qiaoyifan4@huawei.com</a:t>
            </a:r>
            <a:endParaRPr lang="en-US" altLang="zh-CN">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974700" y="370425"/>
            <a:ext cx="7559400" cy="720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3200"/>
              <a:t>Content</a:t>
            </a:r>
            <a:endParaRPr lang="en-US" sz="3200"/>
          </a:p>
        </p:txBody>
      </p:sp>
      <p:sp>
        <p:nvSpPr>
          <p:cNvPr id="30" name="Google Shape;30;p6"/>
          <p:cNvSpPr txBox="1">
            <a:spLocks noGrp="1"/>
          </p:cNvSpPr>
          <p:nvPr>
            <p:ph type="title" idx="2"/>
          </p:nvPr>
        </p:nvSpPr>
        <p:spPr>
          <a:xfrm>
            <a:off x="975360" y="1326515"/>
            <a:ext cx="7644130" cy="284353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ltLang="zh-CN" sz="2400">
                <a:sym typeface="+mn-ea"/>
              </a:rPr>
              <a:t>Motivation</a:t>
            </a:r>
            <a:br>
              <a:rPr lang="en-US" altLang="zh-CN" sz="2400"/>
            </a:br>
            <a:r>
              <a:rPr lang="en-US" altLang="zh-CN" sz="2400">
                <a:sym typeface="+mn-ea"/>
              </a:rPr>
              <a:t>Design</a:t>
            </a:r>
            <a:br>
              <a:rPr lang="en-US" altLang="zh-CN" sz="2400"/>
            </a:br>
            <a:r>
              <a:rPr lang="en-US" altLang="zh-CN" sz="2400">
                <a:sym typeface="+mn-ea"/>
              </a:rPr>
              <a:t>Prototype</a:t>
            </a:r>
            <a:br>
              <a:rPr lang="en-US" altLang="zh-CN" sz="2400"/>
            </a:br>
            <a:r>
              <a:rPr lang="en-US" altLang="zh-CN" sz="2400">
                <a:sym typeface="+mn-ea"/>
              </a:rPr>
              <a:t>Future</a:t>
            </a:r>
            <a:endParaRPr lang="en-US" altLang="zh-CN" sz="2400">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sz="3200">
                <a:solidFill>
                  <a:srgbClr val="162436"/>
                </a:solidFill>
                <a:latin typeface="Arial" panose="020B0604020202020204" pitchFamily="34" charset="0"/>
                <a:ea typeface="Noto Sans CJK SC"/>
                <a:cs typeface="Arial" panose="020B0604020202020204" pitchFamily="34" charset="0"/>
                <a:sym typeface="+mn-ea"/>
              </a:rPr>
              <a:t>CXL 3.0 pooling &amp; sharing</a:t>
            </a:r>
            <a:endParaRPr lang="zh-CN" altLang="en-US" sz="3200">
              <a:solidFill>
                <a:srgbClr val="162436"/>
              </a:solidFill>
              <a:latin typeface="Arial" panose="020B0604020202020204" pitchFamily="34" charset="0"/>
              <a:ea typeface="Noto Sans CJK SC"/>
              <a:cs typeface="Arial" panose="020B0604020202020204" pitchFamily="34" charset="0"/>
              <a:sym typeface="+mn-ea"/>
            </a:endParaRPr>
          </a:p>
        </p:txBody>
      </p:sp>
      <p:pic>
        <p:nvPicPr>
          <p:cNvPr id="8" name="内容占位符 7"/>
          <p:cNvPicPr>
            <a:picLocks noChangeAspect="1"/>
          </p:cNvPicPr>
          <p:nvPr>
            <p:ph idx="1"/>
            <p:custDataLst>
              <p:tags r:id="rId1"/>
            </p:custDataLst>
          </p:nvPr>
        </p:nvPicPr>
        <p:blipFill>
          <a:blip r:embed="rId2"/>
          <a:stretch>
            <a:fillRect/>
          </a:stretch>
        </p:blipFill>
        <p:spPr>
          <a:xfrm>
            <a:off x="1678940" y="1020445"/>
            <a:ext cx="5333365" cy="2963545"/>
          </a:xfrm>
          <a:prstGeom prst="rect">
            <a:avLst/>
          </a:prstGeom>
        </p:spPr>
      </p:pic>
      <p:sp>
        <p:nvSpPr>
          <p:cNvPr id="7" name="文本框 6"/>
          <p:cNvSpPr txBox="1"/>
          <p:nvPr/>
        </p:nvSpPr>
        <p:spPr>
          <a:xfrm>
            <a:off x="1439545" y="4038600"/>
            <a:ext cx="10457180" cy="368300"/>
          </a:xfrm>
          <a:prstGeom prst="rect">
            <a:avLst/>
          </a:prstGeom>
          <a:noFill/>
        </p:spPr>
        <p:txBody>
          <a:bodyPr wrap="square" rtlCol="0" anchor="t">
            <a:spAutoFit/>
          </a:bodyPr>
          <a:p>
            <a:r>
              <a:rPr lang="en-US" altLang="zh-CN">
                <a:sym typeface="+mn-ea"/>
              </a:rPr>
              <a:t>CXL went from point-to-point, to switched pooling, to a fabric that can share memory.</a:t>
            </a:r>
            <a:endParaRPr lang="en-US" altLang="zh-CN">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sz="3200">
                <a:solidFill>
                  <a:srgbClr val="162436"/>
                </a:solidFill>
                <a:latin typeface="Arial" panose="020B0604020202020204" pitchFamily="34" charset="0"/>
                <a:ea typeface="Noto Sans CJK SC"/>
                <a:cs typeface="Arial" panose="020B0604020202020204" pitchFamily="34" charset="0"/>
                <a:sym typeface="+mn-ea"/>
              </a:rPr>
              <a:t>UB mesh</a:t>
            </a:r>
            <a:endParaRPr lang="zh-CN" altLang="en-US" sz="3200">
              <a:solidFill>
                <a:srgbClr val="162436"/>
              </a:solidFill>
              <a:latin typeface="Arial" panose="020B0604020202020204" pitchFamily="34" charset="0"/>
              <a:ea typeface="Noto Sans CJK SC"/>
              <a:cs typeface="Arial" panose="020B0604020202020204" pitchFamily="34" charset="0"/>
              <a:sym typeface="+mn-ea"/>
            </a:endParaRPr>
          </a:p>
        </p:txBody>
      </p:sp>
      <p:sp>
        <p:nvSpPr>
          <p:cNvPr id="7" name="文本框 6"/>
          <p:cNvSpPr txBox="1"/>
          <p:nvPr/>
        </p:nvSpPr>
        <p:spPr>
          <a:xfrm>
            <a:off x="795655" y="3612515"/>
            <a:ext cx="4053840" cy="575945"/>
          </a:xfrm>
          <a:prstGeom prst="rect">
            <a:avLst/>
          </a:prstGeom>
          <a:noFill/>
        </p:spPr>
        <p:txBody>
          <a:bodyPr wrap="square" rtlCol="0" anchor="t">
            <a:spAutoFit/>
          </a:bodyPr>
          <a:p>
            <a:r>
              <a:rPr lang="en-US" altLang="zh-CN" sz="1050"/>
              <a:t>Unified Bus Sepc: </a:t>
            </a:r>
            <a:r>
              <a:rPr lang="en-US" altLang="zh-CN" sz="1050">
                <a:sym typeface="+mn-ea"/>
              </a:rPr>
              <a:t> </a:t>
            </a:r>
            <a:r>
              <a:rPr lang="en-US" altLang="zh-CN" sz="1050">
                <a:sym typeface="+mn-ea"/>
                <a:hlinkClick r:id="rId1" action="ppaction://hlinkfile"/>
              </a:rPr>
              <a:t>https://www.unifiedbus.com/en</a:t>
            </a:r>
            <a:endParaRPr lang="en-US" altLang="zh-CN" sz="1050">
              <a:sym typeface="+mn-ea"/>
              <a:hlinkClick r:id="rId1" action="ppaction://hlinkfile"/>
            </a:endParaRPr>
          </a:p>
          <a:p>
            <a:r>
              <a:rPr lang="en-US" altLang="zh-CN" sz="1050"/>
              <a:t>UBRT: </a:t>
            </a:r>
            <a:r>
              <a:rPr lang="en-US" altLang="zh-CN" sz="1050">
                <a:hlinkClick r:id="rId2" action="ppaction://hlinkfile"/>
              </a:rPr>
              <a:t>https://www.unifiedbus.com/static/UB-Root-Table-Spec-1.0-en.pdf</a:t>
            </a:r>
            <a:endParaRPr lang="en-US" altLang="zh-CN" sz="1050">
              <a:hlinkClick r:id="rId2" action="ppaction://hlinkfile"/>
            </a:endParaRPr>
          </a:p>
        </p:txBody>
      </p:sp>
      <p:pic>
        <p:nvPicPr>
          <p:cNvPr id="8" name="内容占位符 7"/>
          <p:cNvPicPr>
            <a:picLocks noChangeAspect="1"/>
          </p:cNvPicPr>
          <p:nvPr>
            <p:ph idx="1"/>
            <p:custDataLst>
              <p:tags r:id="rId3"/>
            </p:custDataLst>
          </p:nvPr>
        </p:nvPicPr>
        <p:blipFill>
          <a:blip r:embed="rId4"/>
          <a:stretch>
            <a:fillRect/>
          </a:stretch>
        </p:blipFill>
        <p:spPr>
          <a:xfrm>
            <a:off x="504825" y="1322070"/>
            <a:ext cx="4128611" cy="2001203"/>
          </a:xfrm>
          <a:prstGeom prst="rect">
            <a:avLst/>
          </a:prstGeom>
        </p:spPr>
      </p:pic>
      <p:pic>
        <p:nvPicPr>
          <p:cNvPr id="9" name="图片 8"/>
          <p:cNvPicPr>
            <a:picLocks noChangeAspect="1"/>
          </p:cNvPicPr>
          <p:nvPr/>
        </p:nvPicPr>
        <p:blipFill>
          <a:blip r:embed="rId5"/>
          <a:stretch>
            <a:fillRect/>
          </a:stretch>
        </p:blipFill>
        <p:spPr>
          <a:xfrm>
            <a:off x="4953000" y="854234"/>
            <a:ext cx="4110990" cy="2017871"/>
          </a:xfrm>
          <a:prstGeom prst="rect">
            <a:avLst/>
          </a:prstGeom>
        </p:spPr>
      </p:pic>
      <p:pic>
        <p:nvPicPr>
          <p:cNvPr id="10" name="图片 9"/>
          <p:cNvPicPr>
            <a:picLocks noChangeAspect="1"/>
          </p:cNvPicPr>
          <p:nvPr/>
        </p:nvPicPr>
        <p:blipFill>
          <a:blip r:embed="rId6"/>
          <a:stretch>
            <a:fillRect/>
          </a:stretch>
        </p:blipFill>
        <p:spPr>
          <a:xfrm>
            <a:off x="4768691" y="2872105"/>
            <a:ext cx="4295299" cy="1541621"/>
          </a:xfrm>
          <a:prstGeom prst="rect">
            <a:avLst/>
          </a:prstGeom>
        </p:spPr>
      </p:pic>
      <p:sp>
        <p:nvSpPr>
          <p:cNvPr id="11" name="文本框 10"/>
          <p:cNvSpPr txBox="1"/>
          <p:nvPr/>
        </p:nvSpPr>
        <p:spPr>
          <a:xfrm>
            <a:off x="1585436" y="1045845"/>
            <a:ext cx="3048000" cy="252730"/>
          </a:xfrm>
          <a:prstGeom prst="rect">
            <a:avLst/>
          </a:prstGeom>
          <a:noFill/>
        </p:spPr>
        <p:txBody>
          <a:bodyPr wrap="square" rtlCol="0">
            <a:spAutoFit/>
          </a:bodyPr>
          <a:p>
            <a:r>
              <a:rPr lang="en-US" altLang="zh-CN" sz="1050"/>
              <a:t>UB protocol stack</a:t>
            </a:r>
            <a:endParaRPr lang="en-US" altLang="zh-CN" sz="1050"/>
          </a:p>
        </p:txBody>
      </p:sp>
      <p:sp>
        <p:nvSpPr>
          <p:cNvPr id="12" name="文本框 11"/>
          <p:cNvSpPr txBox="1"/>
          <p:nvPr/>
        </p:nvSpPr>
        <p:spPr>
          <a:xfrm>
            <a:off x="6370161" y="601504"/>
            <a:ext cx="3048000" cy="252730"/>
          </a:xfrm>
          <a:prstGeom prst="rect">
            <a:avLst/>
          </a:prstGeom>
          <a:noFill/>
        </p:spPr>
        <p:txBody>
          <a:bodyPr wrap="square" rtlCol="0">
            <a:spAutoFit/>
          </a:bodyPr>
          <a:p>
            <a:r>
              <a:rPr lang="en-US" altLang="zh-CN" sz="1050"/>
              <a:t>UB domain</a:t>
            </a:r>
            <a:endParaRPr lang="en-US" altLang="zh-CN" sz="1050"/>
          </a:p>
        </p:txBody>
      </p:sp>
      <p:sp>
        <p:nvSpPr>
          <p:cNvPr id="13" name="文本框 12"/>
          <p:cNvSpPr txBox="1"/>
          <p:nvPr/>
        </p:nvSpPr>
        <p:spPr>
          <a:xfrm>
            <a:off x="6186646" y="4335780"/>
            <a:ext cx="3048000" cy="252730"/>
          </a:xfrm>
          <a:prstGeom prst="rect">
            <a:avLst/>
          </a:prstGeom>
          <a:noFill/>
        </p:spPr>
        <p:txBody>
          <a:bodyPr wrap="square" rtlCol="0">
            <a:spAutoFit/>
          </a:bodyPr>
          <a:p>
            <a:r>
              <a:rPr lang="en-US" altLang="zh-CN" sz="1050"/>
              <a:t>Cross-UB domain</a:t>
            </a:r>
            <a:endParaRPr lang="en-US" altLang="zh-CN" sz="105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sz="3200">
                <a:sym typeface="+mn-ea"/>
              </a:rPr>
              <a:t>Memory pooling and sharing today</a:t>
            </a:r>
            <a:endParaRPr lang="en-US" altLang="zh-CN" sz="3200">
              <a:sym typeface="+mn-ea"/>
            </a:endParaRPr>
          </a:p>
        </p:txBody>
      </p:sp>
      <p:sp>
        <p:nvSpPr>
          <p:cNvPr id="12" name="文本框 11"/>
          <p:cNvSpPr txBox="1"/>
          <p:nvPr/>
        </p:nvSpPr>
        <p:spPr>
          <a:xfrm>
            <a:off x="808990" y="1140460"/>
            <a:ext cx="1287780" cy="368300"/>
          </a:xfrm>
          <a:prstGeom prst="rect">
            <a:avLst/>
          </a:prstGeom>
          <a:noFill/>
        </p:spPr>
        <p:txBody>
          <a:bodyPr wrap="square" rtlCol="0">
            <a:spAutoFit/>
          </a:bodyPr>
          <a:p>
            <a:r>
              <a:rPr lang="en-US" altLang="zh-CN"/>
              <a:t>CXL</a:t>
            </a:r>
            <a:endParaRPr lang="en-US" altLang="zh-CN"/>
          </a:p>
        </p:txBody>
      </p:sp>
      <p:sp>
        <p:nvSpPr>
          <p:cNvPr id="14" name="文本框 13"/>
          <p:cNvSpPr txBox="1"/>
          <p:nvPr/>
        </p:nvSpPr>
        <p:spPr>
          <a:xfrm>
            <a:off x="808990" y="1848485"/>
            <a:ext cx="1287780" cy="368300"/>
          </a:xfrm>
          <a:prstGeom prst="rect">
            <a:avLst/>
          </a:prstGeom>
          <a:noFill/>
        </p:spPr>
        <p:txBody>
          <a:bodyPr wrap="square" rtlCol="0">
            <a:spAutoFit/>
          </a:bodyPr>
          <a:p>
            <a:r>
              <a:rPr lang="en-US" altLang="zh-CN"/>
              <a:t>UB</a:t>
            </a:r>
            <a:endParaRPr lang="en-US" altLang="zh-CN"/>
          </a:p>
        </p:txBody>
      </p:sp>
      <p:sp>
        <p:nvSpPr>
          <p:cNvPr id="15" name="右箭头 14"/>
          <p:cNvSpPr/>
          <p:nvPr/>
        </p:nvSpPr>
        <p:spPr>
          <a:xfrm rot="1560000">
            <a:off x="1430655" y="1374140"/>
            <a:ext cx="838835" cy="21717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右箭头 15"/>
          <p:cNvSpPr/>
          <p:nvPr/>
        </p:nvSpPr>
        <p:spPr>
          <a:xfrm rot="20580000">
            <a:off x="1422400" y="1797685"/>
            <a:ext cx="838835" cy="21717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nvSpPr>
        <p:spPr>
          <a:xfrm>
            <a:off x="2522220" y="1201420"/>
            <a:ext cx="6830695" cy="922020"/>
          </a:xfrm>
          <a:prstGeom prst="rect">
            <a:avLst/>
          </a:prstGeom>
          <a:noFill/>
        </p:spPr>
        <p:txBody>
          <a:bodyPr wrap="square" rtlCol="0">
            <a:spAutoFit/>
          </a:bodyPr>
          <a:p>
            <a:r>
              <a:rPr lang="en-US" altLang="zh-CN"/>
              <a:t>remote DRAM becomes byte-addressable</a:t>
            </a:r>
            <a:endParaRPr lang="en-US" altLang="zh-CN"/>
          </a:p>
          <a:p>
            <a:pPr marL="285750" indent="-285750">
              <a:buFont typeface="Arial" panose="020B0604020202020204" pitchFamily="34" charset="0"/>
              <a:buChar char="•"/>
            </a:pPr>
            <a:r>
              <a:rPr lang="en-US" altLang="zh-CN"/>
              <a:t>memory semantic ld/st   +   optional network semantic</a:t>
            </a:r>
            <a:endParaRPr lang="en-US" altLang="zh-CN"/>
          </a:p>
          <a:p>
            <a:pPr marL="285750" indent="-285750">
              <a:buFont typeface="Arial" panose="020B0604020202020204" pitchFamily="34" charset="0"/>
              <a:buChar char="•"/>
            </a:pPr>
            <a:r>
              <a:rPr lang="en-US" altLang="zh-CN"/>
              <a:t>memory sharing usually assuming hardware CC</a:t>
            </a:r>
            <a:endParaRPr lang="en-US" altLang="zh-CN"/>
          </a:p>
        </p:txBody>
      </p:sp>
      <p:sp>
        <p:nvSpPr>
          <p:cNvPr id="18" name="文本框 17"/>
          <p:cNvSpPr txBox="1"/>
          <p:nvPr/>
        </p:nvSpPr>
        <p:spPr>
          <a:xfrm>
            <a:off x="895985" y="2721610"/>
            <a:ext cx="1287780" cy="368300"/>
          </a:xfrm>
          <a:prstGeom prst="rect">
            <a:avLst/>
          </a:prstGeom>
          <a:noFill/>
        </p:spPr>
        <p:txBody>
          <a:bodyPr wrap="square" rtlCol="0">
            <a:spAutoFit/>
          </a:bodyPr>
          <a:p>
            <a:r>
              <a:rPr lang="en-US" altLang="zh-CN"/>
              <a:t>Linux </a:t>
            </a:r>
            <a:endParaRPr lang="en-US" altLang="zh-CN"/>
          </a:p>
        </p:txBody>
      </p:sp>
      <p:sp>
        <p:nvSpPr>
          <p:cNvPr id="19" name="左大括号 18"/>
          <p:cNvSpPr/>
          <p:nvPr/>
        </p:nvSpPr>
        <p:spPr>
          <a:xfrm>
            <a:off x="1664970" y="2216785"/>
            <a:ext cx="247650" cy="1466215"/>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20" name="文本框 19"/>
          <p:cNvSpPr txBox="1"/>
          <p:nvPr/>
        </p:nvSpPr>
        <p:spPr>
          <a:xfrm>
            <a:off x="2023745" y="2071370"/>
            <a:ext cx="9692005" cy="922020"/>
          </a:xfrm>
          <a:prstGeom prst="rect">
            <a:avLst/>
          </a:prstGeom>
          <a:noFill/>
        </p:spPr>
        <p:txBody>
          <a:bodyPr wrap="square" rtlCol="0">
            <a:spAutoFit/>
          </a:bodyPr>
          <a:p>
            <a:r>
              <a:rPr lang="en-US" altLang="zh-CN"/>
              <a:t>1. treat it as slow RAM: NUMA, memory tiering, CXL-as-RAM</a:t>
            </a:r>
            <a:endParaRPr lang="en-US" altLang="zh-CN"/>
          </a:p>
          <a:p>
            <a:pPr marL="285750" indent="-285750">
              <a:buFont typeface="Arial" panose="020B0604020202020204" pitchFamily="34" charset="0"/>
              <a:buChar char="•"/>
            </a:pPr>
            <a:r>
              <a:rPr lang="en-US" altLang="zh-CN"/>
              <a:t>need hardware CC</a:t>
            </a:r>
            <a:endParaRPr lang="en-US" altLang="zh-CN"/>
          </a:p>
          <a:p>
            <a:pPr marL="285750" indent="-285750">
              <a:buFont typeface="Arial" panose="020B0604020202020204" pitchFamily="34" charset="0"/>
              <a:buChar char="•"/>
            </a:pPr>
            <a:r>
              <a:rPr lang="en-US" altLang="zh-CN"/>
              <a:t>no POSIX namespace acorss kernels</a:t>
            </a:r>
            <a:endParaRPr lang="en-US" altLang="zh-CN"/>
          </a:p>
        </p:txBody>
      </p:sp>
      <p:sp>
        <p:nvSpPr>
          <p:cNvPr id="21" name="文本框 20"/>
          <p:cNvSpPr txBox="1"/>
          <p:nvPr/>
        </p:nvSpPr>
        <p:spPr>
          <a:xfrm>
            <a:off x="2023745" y="2760980"/>
            <a:ext cx="9692005" cy="922020"/>
          </a:xfrm>
          <a:prstGeom prst="rect">
            <a:avLst/>
          </a:prstGeom>
          <a:noFill/>
        </p:spPr>
        <p:txBody>
          <a:bodyPr wrap="square" rtlCol="0">
            <a:spAutoFit/>
          </a:bodyPr>
          <a:p>
            <a:r>
              <a:rPr lang="en-US" altLang="zh-CN"/>
              <a:t>2. treat it as network storage: NFS...</a:t>
            </a:r>
            <a:endParaRPr lang="en-US" altLang="zh-CN"/>
          </a:p>
          <a:p>
            <a:pPr marL="285750" indent="-285750">
              <a:buFont typeface="Arial" panose="020B0604020202020204" pitchFamily="34" charset="0"/>
              <a:buChar char="•"/>
            </a:pPr>
            <a:r>
              <a:rPr lang="en-US" altLang="zh-CN"/>
              <a:t>DRAM is only a buffer/cache</a:t>
            </a:r>
            <a:endParaRPr lang="en-US" altLang="zh-CN"/>
          </a:p>
          <a:p>
            <a:pPr marL="285750" indent="-285750">
              <a:buFont typeface="Arial" panose="020B0604020202020204" pitchFamily="34" charset="0"/>
              <a:buChar char="•"/>
            </a:pPr>
            <a:r>
              <a:rPr lang="en-US" altLang="zh-CN"/>
              <a:t>multiple copies on the path</a:t>
            </a:r>
            <a:endParaRPr lang="en-US" altLang="zh-CN"/>
          </a:p>
        </p:txBody>
      </p:sp>
      <p:sp>
        <p:nvSpPr>
          <p:cNvPr id="22" name="文本框 21"/>
          <p:cNvSpPr txBox="1"/>
          <p:nvPr/>
        </p:nvSpPr>
        <p:spPr>
          <a:xfrm>
            <a:off x="2065020" y="3446145"/>
            <a:ext cx="9692005" cy="368300"/>
          </a:xfrm>
          <a:prstGeom prst="rect">
            <a:avLst/>
          </a:prstGeom>
          <a:noFill/>
        </p:spPr>
        <p:txBody>
          <a:bodyPr wrap="square" rtlCol="0">
            <a:spAutoFit/>
          </a:bodyPr>
          <a:p>
            <a:r>
              <a:rPr lang="en-US" altLang="zh-CN"/>
              <a:t>3. treat it as </a:t>
            </a:r>
            <a:r>
              <a:rPr lang="en-US" altLang="zh-CN"/>
              <a:t>DAX: FAMFS, DAXFS...</a:t>
            </a:r>
            <a:endParaRPr lang="en-US" altLang="zh-CN"/>
          </a:p>
        </p:txBody>
      </p:sp>
      <p:sp>
        <p:nvSpPr>
          <p:cNvPr id="25" name="文本框 24"/>
          <p:cNvSpPr txBox="1"/>
          <p:nvPr/>
        </p:nvSpPr>
        <p:spPr>
          <a:xfrm>
            <a:off x="900430" y="5930265"/>
            <a:ext cx="9618980" cy="368300"/>
          </a:xfrm>
          <a:prstGeom prst="rect">
            <a:avLst/>
          </a:prstGeom>
          <a:noFill/>
        </p:spPr>
        <p:txBody>
          <a:bodyPr wrap="square" rtlCol="0">
            <a:spAutoFit/>
          </a:bodyPr>
          <a:p>
            <a:r>
              <a:rPr lang="en-US" altLang="zh-CN"/>
              <a:t>what we want: pooled DRAM as a POSIX medium, without assuming hardware CC  </a:t>
            </a:r>
            <a:endParaRPr lang="en-US" altLang="zh-CN"/>
          </a:p>
        </p:txBody>
      </p:sp>
      <p:sp>
        <p:nvSpPr>
          <p:cNvPr id="27" name="文本框 26"/>
          <p:cNvSpPr txBox="1"/>
          <p:nvPr/>
        </p:nvSpPr>
        <p:spPr>
          <a:xfrm>
            <a:off x="900430" y="3889375"/>
            <a:ext cx="9692005" cy="306705"/>
          </a:xfrm>
          <a:prstGeom prst="rect">
            <a:avLst/>
          </a:prstGeom>
          <a:noFill/>
        </p:spPr>
        <p:txBody>
          <a:bodyPr wrap="square" rtlCol="0">
            <a:spAutoFit/>
          </a:bodyPr>
          <a:p>
            <a:r>
              <a:rPr lang="en-US" altLang="zh-CN">
                <a:sym typeface="+mn-ea"/>
              </a:rPr>
              <a:t>what we want: pooled DRAM as a POSIX medium, without assuming hardware CC  </a:t>
            </a:r>
            <a:endParaRPr lang="en-US" alt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sz="3200">
                <a:sym typeface="+mn-ea"/>
              </a:rPr>
              <a:t>XMFS(eXpress Memory FS): Core insight</a:t>
            </a:r>
            <a:endParaRPr lang="en-US" altLang="zh-CN" sz="3200">
              <a:sym typeface="+mn-ea"/>
            </a:endParaRPr>
          </a:p>
        </p:txBody>
      </p:sp>
      <p:sp>
        <p:nvSpPr>
          <p:cNvPr id="5" name="内容占位符 4"/>
          <p:cNvSpPr>
            <a:spLocks noGrp="1"/>
          </p:cNvSpPr>
          <p:nvPr>
            <p:ph idx="1"/>
            <p:custDataLst>
              <p:tags r:id="rId1"/>
            </p:custDataLst>
          </p:nvPr>
        </p:nvSpPr>
        <p:spPr>
          <a:xfrm>
            <a:off x="452950" y="1144520"/>
            <a:ext cx="8238600" cy="3144900"/>
          </a:xfrm>
        </p:spPr>
        <p:txBody>
          <a:bodyPr>
            <a:normAutofit/>
          </a:bodyPr>
          <a:p>
            <a:r>
              <a:rPr lang="en-US" altLang="zh-CN" sz="1800">
                <a:solidFill>
                  <a:schemeClr val="tx1"/>
                </a:solidFill>
              </a:rPr>
              <a:t>CXL and UB make memory sharing possible. XMFS can sit on a </a:t>
            </a:r>
            <a:r>
              <a:rPr lang="en-US" altLang="zh-CN" sz="1800" b="1">
                <a:solidFill>
                  <a:schemeClr val="tx1"/>
                </a:solidFill>
              </a:rPr>
              <a:t>concentrated pool</a:t>
            </a:r>
            <a:r>
              <a:rPr lang="en-US" altLang="zh-CN" sz="1800">
                <a:solidFill>
                  <a:schemeClr val="tx1"/>
                </a:solidFill>
              </a:rPr>
              <a:t> (one disaggregated device) or on an </a:t>
            </a:r>
            <a:r>
              <a:rPr lang="en-US" altLang="zh-CN" sz="1800" b="1">
                <a:solidFill>
                  <a:schemeClr val="tx1"/>
                </a:solidFill>
              </a:rPr>
              <a:t>aggregated pool</a:t>
            </a:r>
            <a:r>
              <a:rPr lang="en-US" altLang="zh-CN" sz="1800">
                <a:solidFill>
                  <a:schemeClr val="tx1"/>
                </a:solidFill>
              </a:rPr>
              <a:t> (each node contributes local DRAM).</a:t>
            </a:r>
            <a:endParaRPr lang="en-US" altLang="zh-CN" sz="1800">
              <a:solidFill>
                <a:schemeClr val="tx1"/>
              </a:solidFill>
            </a:endParaRPr>
          </a:p>
          <a:p>
            <a:endParaRPr lang="en-US" altLang="zh-CN" sz="1800">
              <a:solidFill>
                <a:schemeClr val="tx1"/>
              </a:solidFill>
            </a:endParaRPr>
          </a:p>
          <a:p>
            <a:r>
              <a:rPr lang="en-US" altLang="zh-CN" sz="1800">
                <a:solidFill>
                  <a:schemeClr val="tx1"/>
                </a:solidFill>
              </a:rPr>
              <a:t>Two data modes:</a:t>
            </a:r>
            <a:endParaRPr lang="en-US" altLang="zh-CN" sz="1800">
              <a:solidFill>
                <a:schemeClr val="tx1"/>
              </a:solidFill>
            </a:endParaRPr>
          </a:p>
          <a:p>
            <a:pPr lvl="1"/>
            <a:r>
              <a:rPr lang="en-US" altLang="zh-CN" sz="1600" b="1">
                <a:solidFill>
                  <a:schemeClr val="tx1"/>
                </a:solidFill>
              </a:rPr>
              <a:t>In one hardware CC domain:</a:t>
            </a:r>
            <a:r>
              <a:rPr lang="en-US" altLang="zh-CN" sz="1600">
                <a:solidFill>
                  <a:schemeClr val="tx1"/>
                </a:solidFill>
              </a:rPr>
              <a:t> LD/ST. mmap is cache-line access to the pool (zero-copy after map). Nodes communicate through a MPMC message ring in shared memory. </a:t>
            </a:r>
            <a:endParaRPr lang="en-US" altLang="zh-CN" sz="1600">
              <a:solidFill>
                <a:schemeClr val="tx1"/>
              </a:solidFill>
            </a:endParaRPr>
          </a:p>
          <a:p>
            <a:pPr lvl="1"/>
            <a:r>
              <a:rPr lang="en-US" altLang="zh-CN" sz="1600" b="1">
                <a:solidFill>
                  <a:schemeClr val="tx1"/>
                </a:solidFill>
              </a:rPr>
              <a:t>Without hardware CC, or when CC is too expensive:</a:t>
            </a:r>
            <a:r>
              <a:rPr lang="en-US" altLang="zh-CN" sz="1600">
                <a:solidFill>
                  <a:schemeClr val="tx1"/>
                </a:solidFill>
              </a:rPr>
              <a:t>Network mode. Remote read/write does not depend on cache-line flush; the cost is extra copies versus LD/ST. This path does not need a coherent address space.</a:t>
            </a:r>
            <a:endParaRPr lang="en-US" altLang="zh-CN" sz="1600">
              <a:solidFill>
                <a:schemeClr val="tx1"/>
              </a:solidFill>
            </a:endParaRPr>
          </a:p>
          <a:p>
            <a:endParaRPr lang="en-US" altLang="zh-CN" sz="160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sz="2400">
                <a:solidFill>
                  <a:srgbClr val="202020"/>
                </a:solidFill>
                <a:cs typeface="+mj-lt"/>
                <a:sym typeface="+mn-ea"/>
              </a:rPr>
              <a:t>XMFS Architecture</a:t>
            </a:r>
            <a:r>
              <a:rPr lang="en-US" sz="2400">
                <a:solidFill>
                  <a:srgbClr val="202020"/>
                </a:solidFill>
                <a:cs typeface="+mj-lt"/>
                <a:sym typeface="+mn-ea"/>
              </a:rPr>
              <a:t>: A DFS-like kernel filesystem</a:t>
            </a:r>
            <a:endParaRPr lang="en-US" altLang="en-US" sz="2400">
              <a:solidFill>
                <a:srgbClr val="202020"/>
              </a:solidFill>
              <a:cs typeface="+mj-lt"/>
              <a:sym typeface="+mn-ea"/>
            </a:endParaRPr>
          </a:p>
        </p:txBody>
      </p:sp>
      <p:pic>
        <p:nvPicPr>
          <p:cNvPr id="38" name="图片 37"/>
          <p:cNvPicPr>
            <a:picLocks noChangeAspect="1"/>
          </p:cNvPicPr>
          <p:nvPr/>
        </p:nvPicPr>
        <p:blipFill>
          <a:blip r:embed="rId1"/>
          <a:stretch>
            <a:fillRect/>
          </a:stretch>
        </p:blipFill>
        <p:spPr>
          <a:xfrm>
            <a:off x="1003935" y="1090930"/>
            <a:ext cx="4584700" cy="2929255"/>
          </a:xfrm>
          <a:prstGeom prst="rect">
            <a:avLst/>
          </a:prstGeom>
        </p:spPr>
      </p:pic>
      <p:sp>
        <p:nvSpPr>
          <p:cNvPr id="39" name="文本框 38"/>
          <p:cNvSpPr txBox="1"/>
          <p:nvPr/>
        </p:nvSpPr>
        <p:spPr>
          <a:xfrm>
            <a:off x="5685790" y="993140"/>
            <a:ext cx="3458210" cy="5022215"/>
          </a:xfrm>
          <a:prstGeom prst="rect">
            <a:avLst/>
          </a:prstGeom>
          <a:noFill/>
        </p:spPr>
        <p:txBody>
          <a:bodyPr wrap="square" rtlCol="0">
            <a:noAutofit/>
          </a:bodyPr>
          <a:p>
            <a:r>
              <a:rPr lang="en-US" altLang="zh-CN" sz="1200"/>
              <a:t>Server handles metadata and space allocation</a:t>
            </a:r>
            <a:endParaRPr lang="en-US" altLang="zh-CN" sz="1200"/>
          </a:p>
          <a:p>
            <a:pPr marL="285750" indent="-285750">
              <a:buFont typeface="Arial" panose="020B0604020202020204" pitchFamily="34" charset="0"/>
              <a:buChar char="•"/>
            </a:pPr>
            <a:r>
              <a:rPr lang="en-US" altLang="zh-CN" sz="1200"/>
              <a:t>superblock(version control)</a:t>
            </a:r>
            <a:endParaRPr lang="en-US" altLang="zh-CN" sz="1200"/>
          </a:p>
          <a:p>
            <a:pPr marL="285750" indent="-285750">
              <a:buFont typeface="Arial" panose="020B0604020202020204" pitchFamily="34" charset="0"/>
              <a:buChar char="•"/>
            </a:pPr>
            <a:r>
              <a:rPr lang="en-US" altLang="zh-CN" sz="1200"/>
              <a:t>inode table</a:t>
            </a:r>
            <a:endParaRPr lang="en-US" altLang="zh-CN" sz="1200"/>
          </a:p>
          <a:p>
            <a:pPr marL="285750" indent="-285750">
              <a:buFont typeface="Arial" panose="020B0604020202020204" pitchFamily="34" charset="0"/>
              <a:buChar char="•"/>
            </a:pPr>
            <a:r>
              <a:rPr lang="en-US" altLang="zh-CN" sz="1200"/>
              <a:t>append-only log slot allocation</a:t>
            </a:r>
            <a:endParaRPr lang="en-US" altLang="zh-CN" sz="1200"/>
          </a:p>
          <a:p>
            <a:pPr marL="285750" indent="-285750">
              <a:buFont typeface="Arial" panose="020B0604020202020204" pitchFamily="34" charset="0"/>
              <a:buChar char="•"/>
            </a:pPr>
            <a:r>
              <a:rPr lang="en-US" altLang="zh-CN" sz="1200"/>
              <a:t>load balance</a:t>
            </a:r>
            <a:endParaRPr lang="en-US" altLang="zh-CN" sz="1200"/>
          </a:p>
          <a:p>
            <a:pPr indent="0">
              <a:buFont typeface="Arial" panose="020B0604020202020204" pitchFamily="34" charset="0"/>
              <a:buNone/>
            </a:pPr>
            <a:endParaRPr lang="en-US" altLang="zh-CN" sz="1200"/>
          </a:p>
          <a:p>
            <a:pPr indent="0">
              <a:buFont typeface="Arial" panose="020B0604020202020204" pitchFamily="34" charset="0"/>
              <a:buNone/>
            </a:pPr>
            <a:r>
              <a:rPr lang="en-US" altLang="zh-CN" sz="1200"/>
              <a:t>Client handles POSIX request and communicates to server and memory pool</a:t>
            </a:r>
            <a:endParaRPr lang="en-US" altLang="zh-CN" sz="1200"/>
          </a:p>
          <a:p>
            <a:pPr marL="285750" indent="-285750">
              <a:buFont typeface="Arial" panose="020B0604020202020204" pitchFamily="34" charset="0"/>
              <a:buChar char="•"/>
            </a:pPr>
            <a:r>
              <a:rPr lang="en-US" altLang="zh-CN" sz="1200"/>
              <a:t>replay to catchup</a:t>
            </a:r>
            <a:endParaRPr lang="en-US" altLang="zh-CN" sz="1200"/>
          </a:p>
          <a:p>
            <a:pPr marL="285750" indent="-285750">
              <a:buFont typeface="Arial" panose="020B0604020202020204" pitchFamily="34" charset="0"/>
              <a:buChar char="•"/>
            </a:pPr>
            <a:r>
              <a:rPr lang="en-US" altLang="zh-CN" sz="1200"/>
              <a:t>build inode table</a:t>
            </a:r>
            <a:endParaRPr lang="en-US" altLang="zh-CN" sz="1200"/>
          </a:p>
          <a:p>
            <a:pPr marL="285750" indent="-285750">
              <a:buFont typeface="Arial" panose="020B0604020202020204" pitchFamily="34" charset="0"/>
              <a:buChar char="•"/>
            </a:pPr>
            <a:r>
              <a:rPr lang="en-US" altLang="zh-CN" sz="1200"/>
              <a:t>write logs</a:t>
            </a:r>
            <a:endParaRPr lang="en-US" altLang="zh-CN" sz="1200"/>
          </a:p>
          <a:p>
            <a:pPr indent="0">
              <a:buFont typeface="Arial" panose="020B0604020202020204" pitchFamily="34" charset="0"/>
              <a:buNone/>
            </a:pPr>
            <a:endParaRPr lang="en-US" altLang="zh-CN" sz="1200"/>
          </a:p>
          <a:p>
            <a:pPr indent="0">
              <a:buFont typeface="Arial" panose="020B0604020202020204" pitchFamily="34" charset="0"/>
              <a:buNone/>
            </a:pPr>
            <a:r>
              <a:rPr lang="en-US" altLang="zh-CN" sz="1200"/>
              <a:t>Memory Pool, usually the clients’ memory, also a disaggregated device </a:t>
            </a:r>
            <a:endParaRPr lang="en-US" altLang="zh-CN" sz="1200"/>
          </a:p>
          <a:p>
            <a:pPr marL="285750" indent="-285750">
              <a:buFont typeface="Arial" panose="020B0604020202020204" pitchFamily="34" charset="0"/>
              <a:buChar char="•"/>
            </a:pPr>
            <a:r>
              <a:rPr lang="en-US" altLang="zh-CN" sz="1200"/>
              <a:t>hold data</a:t>
            </a:r>
            <a:endParaRPr lang="en-US" altLang="zh-CN" sz="1200"/>
          </a:p>
          <a:p>
            <a:pPr marL="285750" indent="-285750">
              <a:buFont typeface="Arial" panose="020B0604020202020204" pitchFamily="34" charset="0"/>
              <a:buChar char="•"/>
            </a:pPr>
            <a:r>
              <a:rPr lang="en-US" altLang="zh-CN" sz="1200"/>
              <a:t>allocate data slots</a:t>
            </a:r>
            <a:endParaRPr lang="en-US" altLang="zh-CN" sz="1200"/>
          </a:p>
          <a:p>
            <a:pPr marL="285750" indent="-285750">
              <a:buFont typeface="Arial" panose="020B0604020202020204" pitchFamily="34" charset="0"/>
              <a:buChar char="•"/>
            </a:pPr>
            <a:r>
              <a:rPr lang="en-US" altLang="zh-CN" sz="1200"/>
              <a:t>GC</a:t>
            </a:r>
            <a:endParaRPr lang="en-US" altLang="zh-CN" sz="12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sz="3200">
                <a:sym typeface="+mn-ea"/>
              </a:rPr>
              <a:t>XMFS Spec </a:t>
            </a:r>
            <a:endParaRPr lang="en-US" altLang="zh-CN" sz="3200">
              <a:sym typeface="+mn-ea"/>
            </a:endParaRPr>
          </a:p>
        </p:txBody>
      </p:sp>
      <p:sp>
        <p:nvSpPr>
          <p:cNvPr id="5" name="文本框 4"/>
          <p:cNvSpPr txBox="1"/>
          <p:nvPr/>
        </p:nvSpPr>
        <p:spPr>
          <a:xfrm>
            <a:off x="716280" y="1090930"/>
            <a:ext cx="7817485" cy="1814830"/>
          </a:xfrm>
          <a:prstGeom prst="rect">
            <a:avLst/>
          </a:prstGeom>
          <a:noFill/>
        </p:spPr>
        <p:txBody>
          <a:bodyPr wrap="square" rtlCol="0">
            <a:spAutoFit/>
          </a:bodyPr>
          <a:p>
            <a:pPr marL="285750" indent="-285750">
              <a:buFont typeface="Arial" panose="020B0604020202020204" pitchFamily="34" charset="0"/>
              <a:buChar char="•"/>
            </a:pPr>
            <a:r>
              <a:rPr lang="en-US" altLang="zh-CN" sz="1600"/>
              <a:t>Scale: 16 clients (and memory nodes) in this prototype.</a:t>
            </a:r>
            <a:endParaRPr lang="en-US" altLang="zh-CN" sz="1600"/>
          </a:p>
          <a:p>
            <a:pPr marL="285750" indent="-285750">
              <a:buFont typeface="Arial" panose="020B0604020202020204" pitchFamily="34" charset="0"/>
              <a:buChar char="•"/>
            </a:pPr>
            <a:r>
              <a:rPr lang="en-US" altLang="zh-CN" sz="1600"/>
              <a:t>Metadata lives on one Server (namespace + log slots). Data pages are allocated by the pool owner.</a:t>
            </a:r>
            <a:endParaRPr lang="en-US" altLang="zh-CN" sz="1600"/>
          </a:p>
          <a:p>
            <a:pPr marL="285750" indent="-285750">
              <a:buFont typeface="Arial" panose="020B0604020202020204" pitchFamily="34" charset="0"/>
              <a:buChar char="•"/>
            </a:pPr>
            <a:r>
              <a:rPr lang="en-US" altLang="zh-CN" sz="1600"/>
              <a:t>Network mode only supports URMA now. RDMA is not in this tree.</a:t>
            </a:r>
            <a:endParaRPr lang="en-US" altLang="zh-CN" sz="1600"/>
          </a:p>
          <a:p>
            <a:pPr marL="285750" indent="-285750">
              <a:buFont typeface="Arial" panose="020B0604020202020204" pitchFamily="34" charset="0"/>
              <a:buChar char="•"/>
            </a:pPr>
            <a:r>
              <a:rPr lang="en-US" altLang="zh-CN" sz="1600"/>
              <a:t>Writes are out-of-place (log-structured / COW): a write allocates new pool pages; readers keep the old mapping until they catch up. Per-owner GC reclaims. </a:t>
            </a:r>
            <a:endParaRPr lang="en-US" altLang="zh-CN" sz="1600"/>
          </a:p>
          <a:p>
            <a:pPr marL="285750" indent="-285750">
              <a:buFont typeface="Arial" panose="020B0604020202020204" pitchFamily="34" charset="0"/>
              <a:buChar char="•"/>
            </a:pPr>
            <a:r>
              <a:rPr lang="en-US" altLang="zh-CN" sz="1600">
                <a:sym typeface="+mn-ea"/>
              </a:rPr>
              <a:t>Ordinary filesystem POSIX operations are supported.</a:t>
            </a:r>
            <a:endParaRPr lang="en-US" altLang="zh-CN" sz="1600">
              <a:sym typeface="+mn-ea"/>
            </a:endParaRPr>
          </a:p>
        </p:txBody>
      </p:sp>
      <p:graphicFrame>
        <p:nvGraphicFramePr>
          <p:cNvPr id="6" name="表格 5"/>
          <p:cNvGraphicFramePr/>
          <p:nvPr/>
        </p:nvGraphicFramePr>
        <p:xfrm>
          <a:off x="974725" y="2905760"/>
          <a:ext cx="7592695" cy="1348740"/>
        </p:xfrm>
        <a:graphic>
          <a:graphicData uri="http://schemas.openxmlformats.org/drawingml/2006/table">
            <a:tbl>
              <a:tblPr>
                <a:tableStyleId>{5940675A-B579-460E-94D1-54222C63F5DA}</a:tableStyleId>
              </a:tblPr>
              <a:tblGrid>
                <a:gridCol w="1520825"/>
                <a:gridCol w="6071870"/>
              </a:tblGrid>
              <a:tr h="252095">
                <a:tc>
                  <a:txBody>
                    <a:bodyPr/>
                    <a:p>
                      <a:pPr algn="l" fontAlgn="t"/>
                      <a:endParaRPr lang="en-US" altLang="zh-CN" sz="1200"/>
                    </a:p>
                  </a:txBody>
                  <a:tcPr marL="95567" marR="95567" marT="57467" marB="57467" anchor="t" anchorCtr="0"/>
                </a:tc>
                <a:tc>
                  <a:txBody>
                    <a:bodyPr/>
                    <a:p>
                      <a:pPr>
                        <a:buNone/>
                      </a:pPr>
                      <a:r>
                        <a:rPr lang="en-US" altLang="zh-CN" sz="1200">
                          <a:sym typeface="+mn-ea"/>
                        </a:rPr>
                        <a:t>Ops</a:t>
                      </a:r>
                      <a:endParaRPr lang="en-US" altLang="zh-CN" sz="1200">
                        <a:sym typeface="+mn-ea"/>
                      </a:endParaRPr>
                    </a:p>
                  </a:txBody>
                  <a:tcPr/>
                </a:tc>
              </a:tr>
              <a:tr h="0">
                <a:tc>
                  <a:txBody>
                    <a:bodyPr/>
                    <a:p>
                      <a:pPr algn="l" fontAlgn="t" latinLnBrk="0"/>
                      <a:r>
                        <a:rPr lang="en-US" altLang="zh-CN" sz="1200"/>
                        <a:t>File</a:t>
                      </a:r>
                      <a:endParaRPr lang="en-US" altLang="zh-CN" sz="1200"/>
                    </a:p>
                  </a:txBody>
                  <a:tcPr marL="95567" marR="95567" marT="57467" marB="57467" anchor="t" anchorCtr="0"/>
                </a:tc>
                <a:tc>
                  <a:txBody>
                    <a:bodyPr/>
                    <a:p>
                      <a:pPr algn="l" fontAlgn="t" latinLnBrk="0"/>
                      <a:r>
                        <a:rPr lang="en-US" altLang="zh-CN" sz="1200"/>
                        <a:t>open / read / write / lseek / mmap / fallocate / getattr</a:t>
                      </a:r>
                      <a:r>
                        <a:rPr lang="en-US" altLang="zh-CN" sz="1200"/>
                        <a:t> / setattr</a:t>
                      </a:r>
                      <a:endParaRPr lang="en-US" altLang="zh-CN" sz="1200"/>
                    </a:p>
                  </a:txBody>
                  <a:tcPr marL="95567" marR="95567" marT="57467" marB="57467" anchor="t" anchorCtr="0"/>
                </a:tc>
              </a:tr>
              <a:tr h="0">
                <a:tc>
                  <a:txBody>
                    <a:bodyPr/>
                    <a:p>
                      <a:pPr algn="l" fontAlgn="t" latinLnBrk="0"/>
                      <a:r>
                        <a:rPr lang="en-US" altLang="zh-CN" sz="1200"/>
                        <a:t>Directory</a:t>
                      </a:r>
                      <a:endParaRPr lang="en-US" altLang="zh-CN" sz="1200"/>
                    </a:p>
                  </a:txBody>
                  <a:tcPr marL="95567" marR="95567" marT="57467" marB="57467" anchor="t" anchorCtr="0"/>
                </a:tc>
                <a:tc>
                  <a:txBody>
                    <a:bodyPr/>
                    <a:p>
                      <a:pPr algn="l" fontAlgn="t" latinLnBrk="0"/>
                      <a:r>
                        <a:rPr lang="en-US" altLang="zh-CN" sz="1200"/>
                        <a:t>create / lookup / mkdir / rmdir / readdir / rename / link</a:t>
                      </a:r>
                      <a:r>
                        <a:rPr lang="en-US" altLang="zh-CN" sz="1200"/>
                        <a:t> / unlink</a:t>
                      </a:r>
                      <a:endParaRPr lang="en-US" altLang="zh-CN" sz="1200"/>
                    </a:p>
                  </a:txBody>
                  <a:tcPr marL="95567" marR="95567" marT="57467" marB="57467" anchor="t" anchorCtr="0"/>
                </a:tc>
              </a:tr>
              <a:tr h="0">
                <a:tc>
                  <a:txBody>
                    <a:bodyPr/>
                    <a:p>
                      <a:pPr algn="l" fontAlgn="t" latinLnBrk="0"/>
                      <a:r>
                        <a:rPr lang="en-US" altLang="zh-CN" sz="1200"/>
                        <a:t>Other</a:t>
                      </a:r>
                      <a:endParaRPr lang="en-US" altLang="zh-CN" sz="1200"/>
                    </a:p>
                  </a:txBody>
                  <a:tcPr marL="95567" marR="95567" marT="57467" marB="57467" anchor="t" anchorCtr="0"/>
                </a:tc>
                <a:tc>
                  <a:txBody>
                    <a:bodyPr/>
                    <a:p>
                      <a:pPr algn="l" fontAlgn="t" latinLnBrk="0"/>
                      <a:r>
                        <a:rPr lang="en-US" altLang="zh-CN" sz="1200"/>
                        <a:t>symlink / mknod / xattr (user / trusted / security</a:t>
                      </a:r>
                      <a:r>
                        <a:rPr lang="en-US" altLang="zh-CN" sz="1200"/>
                        <a:t>) / statfs</a:t>
                      </a:r>
                      <a:endParaRPr lang="en-US" altLang="zh-CN" sz="1200"/>
                    </a:p>
                  </a:txBody>
                  <a:tcPr marL="95567" marR="95567" marT="57467" marB="57467" anchor="t" anchorCtr="0"/>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sz="3200">
                <a:sym typeface="+mn-ea"/>
              </a:rPr>
              <a:t>Basic performance</a:t>
            </a:r>
            <a:endParaRPr lang="en-US" altLang="zh-CN" sz="3200">
              <a:sym typeface="+mn-ea"/>
            </a:endParaRPr>
          </a:p>
        </p:txBody>
      </p:sp>
      <p:pic>
        <p:nvPicPr>
          <p:cNvPr id="5" name="图片 4"/>
          <p:cNvPicPr>
            <a:picLocks noChangeAspect="1"/>
          </p:cNvPicPr>
          <p:nvPr/>
        </p:nvPicPr>
        <p:blipFill>
          <a:blip r:embed="rId1"/>
          <a:stretch>
            <a:fillRect/>
          </a:stretch>
        </p:blipFill>
        <p:spPr>
          <a:xfrm>
            <a:off x="4928870" y="2828925"/>
            <a:ext cx="3317240" cy="1663065"/>
          </a:xfrm>
          <a:prstGeom prst="rect">
            <a:avLst/>
          </a:prstGeom>
        </p:spPr>
      </p:pic>
      <p:pic>
        <p:nvPicPr>
          <p:cNvPr id="6" name="图片 5"/>
          <p:cNvPicPr>
            <a:picLocks noChangeAspect="1"/>
          </p:cNvPicPr>
          <p:nvPr/>
        </p:nvPicPr>
        <p:blipFill>
          <a:blip r:embed="rId2"/>
          <a:stretch>
            <a:fillRect/>
          </a:stretch>
        </p:blipFill>
        <p:spPr>
          <a:xfrm>
            <a:off x="1251585" y="996315"/>
            <a:ext cx="3272790" cy="1663700"/>
          </a:xfrm>
          <a:prstGeom prst="rect">
            <a:avLst/>
          </a:prstGeom>
        </p:spPr>
      </p:pic>
      <p:pic>
        <p:nvPicPr>
          <p:cNvPr id="7" name="图片 6"/>
          <p:cNvPicPr>
            <a:picLocks noChangeAspect="1"/>
          </p:cNvPicPr>
          <p:nvPr/>
        </p:nvPicPr>
        <p:blipFill>
          <a:blip r:embed="rId3"/>
          <a:stretch>
            <a:fillRect/>
          </a:stretch>
        </p:blipFill>
        <p:spPr>
          <a:xfrm>
            <a:off x="1219200" y="2756535"/>
            <a:ext cx="3305175" cy="1663700"/>
          </a:xfrm>
          <a:prstGeom prst="rect">
            <a:avLst/>
          </a:prstGeom>
        </p:spPr>
      </p:pic>
      <p:pic>
        <p:nvPicPr>
          <p:cNvPr id="9" name="图片 8"/>
          <p:cNvPicPr>
            <a:picLocks noChangeAspect="1"/>
          </p:cNvPicPr>
          <p:nvPr/>
        </p:nvPicPr>
        <p:blipFill>
          <a:blip r:embed="rId4"/>
          <a:stretch>
            <a:fillRect/>
          </a:stretch>
        </p:blipFill>
        <p:spPr>
          <a:xfrm>
            <a:off x="4928870" y="952500"/>
            <a:ext cx="3643630" cy="18288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sz="3200">
                <a:solidFill>
                  <a:srgbClr val="202020"/>
                </a:solidFill>
                <a:cs typeface="+mj-lt"/>
                <a:sym typeface="+mn-ea"/>
              </a:rPr>
              <a:t>Prototype: container cold start</a:t>
            </a:r>
            <a:endParaRPr lang="zh-CN" altLang="en-US" sz="3200">
              <a:solidFill>
                <a:srgbClr val="202020"/>
              </a:solidFill>
              <a:cs typeface="+mj-lt"/>
              <a:sym typeface="+mn-ea"/>
            </a:endParaRPr>
          </a:p>
        </p:txBody>
      </p:sp>
      <p:pic>
        <p:nvPicPr>
          <p:cNvPr id="5" name="图片 4"/>
          <p:cNvPicPr>
            <a:picLocks noChangeAspect="1"/>
          </p:cNvPicPr>
          <p:nvPr/>
        </p:nvPicPr>
        <p:blipFill>
          <a:blip r:embed="rId2"/>
          <a:stretch>
            <a:fillRect/>
          </a:stretch>
        </p:blipFill>
        <p:spPr>
          <a:xfrm>
            <a:off x="974725" y="1090930"/>
            <a:ext cx="4028440" cy="2922270"/>
          </a:xfrm>
          <a:prstGeom prst="rect">
            <a:avLst/>
          </a:prstGeom>
        </p:spPr>
      </p:pic>
      <p:sp>
        <p:nvSpPr>
          <p:cNvPr id="6" name="TextBox 3"/>
          <p:cNvSpPr txBox="1"/>
          <p:nvPr/>
        </p:nvSpPr>
        <p:spPr>
          <a:xfrm>
            <a:off x="5132705" y="1036955"/>
            <a:ext cx="3850640" cy="1076325"/>
          </a:xfrm>
          <a:prstGeom prst="rect">
            <a:avLst/>
          </a:prstGeom>
          <a:noFill/>
        </p:spPr>
        <p:txBody>
          <a:bodyPr wrap="square">
            <a:spAutoFit/>
          </a:bodyPr>
          <a:lstStyle/>
          <a:p>
            <a:pPr>
              <a:spcAft>
                <a:spcPts val="600"/>
              </a:spcAft>
            </a:pPr>
            <a:r>
              <a:rPr b="1">
                <a:solidFill>
                  <a:srgbClr val="202020"/>
                </a:solidFill>
                <a:latin typeface="+mj-lt"/>
                <a:cs typeface="+mj-lt"/>
              </a:rPr>
              <a:t>Read-only image share</a:t>
            </a:r>
            <a:endParaRPr b="1">
              <a:solidFill>
                <a:srgbClr val="202020"/>
              </a:solidFill>
              <a:latin typeface="+mj-lt"/>
              <a:cs typeface="+mj-lt"/>
            </a:endParaRPr>
          </a:p>
          <a:p>
            <a:pPr>
              <a:spcAft>
                <a:spcPts val="600"/>
              </a:spcAft>
            </a:pPr>
            <a:r>
              <a:rPr sz="1000" b="0">
                <a:solidFill>
                  <a:srgbClr val="5A5A5A"/>
                </a:solidFill>
                <a:latin typeface="+mj-lt"/>
                <a:cs typeface="+mj-lt"/>
              </a:rPr>
              <a:t>Nodes boot the same container image. Today each node reads a local copy from disk.</a:t>
            </a:r>
            <a:endParaRPr sz="1000" b="0">
              <a:solidFill>
                <a:srgbClr val="5A5A5A"/>
              </a:solidFill>
              <a:latin typeface="+mj-lt"/>
              <a:cs typeface="+mj-lt"/>
            </a:endParaRPr>
          </a:p>
          <a:p>
            <a:pPr>
              <a:spcAft>
                <a:spcPts val="600"/>
              </a:spcAft>
            </a:pPr>
            <a:r>
              <a:rPr sz="1000" b="0">
                <a:solidFill>
                  <a:srgbClr val="5A5A5A"/>
                </a:solidFill>
                <a:latin typeface="+mj-lt"/>
                <a:cs typeface="+mj-lt"/>
              </a:rPr>
              <a:t>XMFS keeps one image in the pool. Both nodes open the same file and LD/ST the layers — no second pull.</a:t>
            </a:r>
            <a:endParaRPr sz="1000" b="0">
              <a:solidFill>
                <a:srgbClr val="5A5A5A"/>
              </a:solidFill>
              <a:latin typeface="+mj-lt"/>
              <a:cs typeface="+mj-lt"/>
            </a:endParaRPr>
          </a:p>
        </p:txBody>
      </p:sp>
      <p:sp>
        <p:nvSpPr>
          <p:cNvPr id="7" name="TextBox 4"/>
          <p:cNvSpPr txBox="1"/>
          <p:nvPr/>
        </p:nvSpPr>
        <p:spPr>
          <a:xfrm>
            <a:off x="5166995" y="2234565"/>
            <a:ext cx="4480560" cy="306705"/>
          </a:xfrm>
          <a:prstGeom prst="rect">
            <a:avLst/>
          </a:prstGeom>
          <a:noFill/>
        </p:spPr>
        <p:txBody>
          <a:bodyPr wrap="square">
            <a:spAutoFit/>
          </a:bodyPr>
          <a:lstStyle/>
          <a:p>
            <a:pPr>
              <a:spcAft>
                <a:spcPts val="600"/>
              </a:spcAft>
            </a:pPr>
            <a:r>
              <a:rPr b="1">
                <a:solidFill>
                  <a:srgbClr val="268C78"/>
                </a:solidFill>
                <a:latin typeface="+mj-lt"/>
                <a:cs typeface="+mj-lt"/>
              </a:rPr>
              <a:t>3.25 s  -&gt;  1.99 s  vs local disk</a:t>
            </a:r>
            <a:endParaRPr b="1">
              <a:solidFill>
                <a:srgbClr val="268C78"/>
              </a:solidFill>
              <a:latin typeface="+mj-lt"/>
              <a:cs typeface="+mj-lt"/>
            </a:endParaRPr>
          </a:p>
        </p:txBody>
      </p:sp>
      <p:graphicFrame>
        <p:nvGraphicFramePr>
          <p:cNvPr id="8" name="图表 7"/>
          <p:cNvGraphicFramePr/>
          <p:nvPr/>
        </p:nvGraphicFramePr>
        <p:xfrm>
          <a:off x="5166995" y="2541270"/>
          <a:ext cx="3192780" cy="1985645"/>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sz="3200">
                <a:solidFill>
                  <a:srgbClr val="202020"/>
                </a:solidFill>
                <a:cs typeface="+mj-lt"/>
                <a:sym typeface="+mn-ea"/>
              </a:rPr>
              <a:t>Prototype: shared pipelines</a:t>
            </a:r>
            <a:endParaRPr lang="zh-CN" altLang="en-US" sz="3200">
              <a:solidFill>
                <a:srgbClr val="202020"/>
              </a:solidFill>
              <a:cs typeface="+mj-lt"/>
              <a:sym typeface="+mn-ea"/>
            </a:endParaRPr>
          </a:p>
        </p:txBody>
      </p:sp>
      <p:pic>
        <p:nvPicPr>
          <p:cNvPr id="5" name="图片 4"/>
          <p:cNvPicPr>
            <a:picLocks noChangeAspect="1"/>
          </p:cNvPicPr>
          <p:nvPr/>
        </p:nvPicPr>
        <p:blipFill>
          <a:blip r:embed="rId1"/>
          <a:stretch>
            <a:fillRect/>
          </a:stretch>
        </p:blipFill>
        <p:spPr>
          <a:xfrm>
            <a:off x="955040" y="1028700"/>
            <a:ext cx="3217545" cy="1624330"/>
          </a:xfrm>
          <a:prstGeom prst="rect">
            <a:avLst/>
          </a:prstGeom>
        </p:spPr>
      </p:pic>
      <p:sp>
        <p:nvSpPr>
          <p:cNvPr id="7" name="TextBox 4"/>
          <p:cNvSpPr txBox="1"/>
          <p:nvPr>
            <p:custDataLst>
              <p:tags r:id="rId2"/>
            </p:custDataLst>
          </p:nvPr>
        </p:nvSpPr>
        <p:spPr>
          <a:xfrm>
            <a:off x="900430" y="2671445"/>
            <a:ext cx="3650615" cy="829945"/>
          </a:xfrm>
          <a:prstGeom prst="rect">
            <a:avLst/>
          </a:prstGeom>
          <a:noFill/>
        </p:spPr>
        <p:txBody>
          <a:bodyPr wrap="square">
            <a:spAutoFit/>
          </a:bodyPr>
          <a:lstStyle/>
          <a:p>
            <a:pPr>
              <a:spcAft>
                <a:spcPts val="600"/>
              </a:spcAft>
            </a:pPr>
            <a:r>
              <a:rPr sz="1200" b="0">
                <a:solidFill>
                  <a:srgbClr val="5A5A5A"/>
                </a:solidFill>
                <a:latin typeface="+mj-lt"/>
                <a:cs typeface="+mj-lt"/>
              </a:rPr>
              <a:t>Workers decode slices; other workers encode. Baseline: each node decodes and encodes its own copy. XMFS: one decode, either node encodes the same slice.</a:t>
            </a:r>
            <a:endParaRPr sz="1200" b="0">
              <a:solidFill>
                <a:srgbClr val="5A5A5A"/>
              </a:solidFill>
              <a:latin typeface="+mj-lt"/>
              <a:cs typeface="+mj-lt"/>
            </a:endParaRPr>
          </a:p>
        </p:txBody>
      </p:sp>
      <p:pic>
        <p:nvPicPr>
          <p:cNvPr id="9" name="图片 8"/>
          <p:cNvPicPr>
            <a:picLocks noChangeAspect="1"/>
          </p:cNvPicPr>
          <p:nvPr/>
        </p:nvPicPr>
        <p:blipFill>
          <a:blip r:embed="rId3"/>
          <a:stretch>
            <a:fillRect/>
          </a:stretch>
        </p:blipFill>
        <p:spPr>
          <a:xfrm>
            <a:off x="955040" y="3465195"/>
            <a:ext cx="3221355" cy="1114425"/>
          </a:xfrm>
          <a:prstGeom prst="rect">
            <a:avLst/>
          </a:prstGeom>
        </p:spPr>
      </p:pic>
      <p:pic>
        <p:nvPicPr>
          <p:cNvPr id="8" name="图片 7"/>
          <p:cNvPicPr>
            <a:picLocks noChangeAspect="1"/>
          </p:cNvPicPr>
          <p:nvPr/>
        </p:nvPicPr>
        <p:blipFill>
          <a:blip r:embed="rId4"/>
          <a:stretch>
            <a:fillRect/>
          </a:stretch>
        </p:blipFill>
        <p:spPr>
          <a:xfrm>
            <a:off x="4790440" y="1028065"/>
            <a:ext cx="3555365" cy="1624965"/>
          </a:xfrm>
          <a:prstGeom prst="rect">
            <a:avLst/>
          </a:prstGeom>
        </p:spPr>
      </p:pic>
      <p:sp>
        <p:nvSpPr>
          <p:cNvPr id="10" name="TextBox 9"/>
          <p:cNvSpPr txBox="1"/>
          <p:nvPr>
            <p:custDataLst>
              <p:tags r:id="rId5"/>
            </p:custDataLst>
          </p:nvPr>
        </p:nvSpPr>
        <p:spPr>
          <a:xfrm>
            <a:off x="4790440" y="2733040"/>
            <a:ext cx="3863975" cy="645160"/>
          </a:xfrm>
          <a:prstGeom prst="rect">
            <a:avLst/>
          </a:prstGeom>
          <a:noFill/>
        </p:spPr>
        <p:txBody>
          <a:bodyPr wrap="square">
            <a:spAutoFit/>
          </a:bodyPr>
          <a:lstStyle/>
          <a:p>
            <a:pPr>
              <a:spcAft>
                <a:spcPts val="600"/>
              </a:spcAft>
            </a:pPr>
            <a:r>
              <a:rPr sz="1200" b="0">
                <a:solidFill>
                  <a:srgbClr val="5A5A5A"/>
                </a:solidFill>
                <a:latin typeface="+mj-lt"/>
                <a:cs typeface="+mj-lt"/>
              </a:rPr>
              <a:t>Predecessor writes results; another node reads them. Baseline: NAS, or JuiceFS</a:t>
            </a:r>
            <a:r>
              <a:rPr lang="en-US" sz="1200" b="0">
                <a:solidFill>
                  <a:srgbClr val="5A5A5A"/>
                </a:solidFill>
                <a:latin typeface="+mj-lt"/>
                <a:cs typeface="+mj-lt"/>
              </a:rPr>
              <a:t>(also uses UB/URMA)</a:t>
            </a:r>
            <a:r>
              <a:rPr sz="1200" b="0">
                <a:solidFill>
                  <a:srgbClr val="5A5A5A"/>
                </a:solidFill>
                <a:latin typeface="+mj-lt"/>
                <a:cs typeface="+mj-lt"/>
              </a:rPr>
              <a:t>. </a:t>
            </a:r>
            <a:r>
              <a:rPr lang="en-US" sz="1200" b="0">
                <a:solidFill>
                  <a:srgbClr val="5A5A5A"/>
                </a:solidFill>
                <a:latin typeface="+mj-lt"/>
                <a:cs typeface="+mj-lt"/>
              </a:rPr>
              <a:t>Juicefs: writeback; </a:t>
            </a:r>
            <a:r>
              <a:rPr sz="1200" b="0">
                <a:solidFill>
                  <a:srgbClr val="5A5A5A"/>
                </a:solidFill>
                <a:latin typeface="+mj-lt"/>
                <a:cs typeface="+mj-lt"/>
              </a:rPr>
              <a:t>XMFS: </a:t>
            </a:r>
            <a:r>
              <a:rPr lang="en-US" sz="1200" b="0">
                <a:solidFill>
                  <a:srgbClr val="5A5A5A"/>
                </a:solidFill>
                <a:latin typeface="+mj-lt"/>
                <a:cs typeface="+mj-lt"/>
              </a:rPr>
              <a:t>server load balance</a:t>
            </a:r>
            <a:r>
              <a:rPr sz="1200" b="0">
                <a:solidFill>
                  <a:srgbClr val="5A5A5A"/>
                </a:solidFill>
                <a:latin typeface="+mj-lt"/>
                <a:cs typeface="+mj-lt"/>
              </a:rPr>
              <a:t>.</a:t>
            </a:r>
            <a:endParaRPr sz="1200" b="0">
              <a:solidFill>
                <a:srgbClr val="5A5A5A"/>
              </a:solidFill>
              <a:latin typeface="+mj-lt"/>
              <a:cs typeface="+mj-lt"/>
            </a:endParaRPr>
          </a:p>
        </p:txBody>
      </p:sp>
      <p:pic>
        <p:nvPicPr>
          <p:cNvPr id="11" name="图片 10"/>
          <p:cNvPicPr>
            <a:picLocks noChangeAspect="1"/>
          </p:cNvPicPr>
          <p:nvPr/>
        </p:nvPicPr>
        <p:blipFill>
          <a:blip r:embed="rId6"/>
          <a:stretch>
            <a:fillRect/>
          </a:stretch>
        </p:blipFill>
        <p:spPr>
          <a:xfrm>
            <a:off x="4878070" y="3439795"/>
            <a:ext cx="3776345" cy="11398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sz="3200">
                <a:sym typeface="+mn-ea"/>
              </a:rPr>
              <a:t>Future</a:t>
            </a:r>
            <a:endParaRPr lang="en-US" altLang="zh-CN" sz="3200">
              <a:sym typeface="+mn-ea"/>
            </a:endParaRPr>
          </a:p>
        </p:txBody>
      </p:sp>
      <p:sp>
        <p:nvSpPr>
          <p:cNvPr id="5" name="内容占位符 4"/>
          <p:cNvSpPr>
            <a:spLocks noGrp="1"/>
          </p:cNvSpPr>
          <p:nvPr>
            <p:ph idx="1"/>
            <p:custDataLst>
              <p:tags r:id="rId1"/>
            </p:custDataLst>
          </p:nvPr>
        </p:nvSpPr>
        <p:spPr>
          <a:xfrm>
            <a:off x="849825" y="1203575"/>
            <a:ext cx="8238600" cy="3144900"/>
          </a:xfrm>
        </p:spPr>
        <p:txBody>
          <a:bodyPr/>
          <a:p>
            <a:r>
              <a:rPr lang="en-US" altLang="zh-CN" sz="1600">
                <a:solidFill>
                  <a:schemeClr val="tx1"/>
                </a:solidFill>
              </a:rPr>
              <a:t>1. Let XMFS handle the page swap between host and NPU/GPU -- offloading and sharing weights/MoE</a:t>
            </a:r>
            <a:endParaRPr lang="en-US" altLang="zh-CN" sz="1600">
              <a:solidFill>
                <a:schemeClr val="tx1"/>
              </a:solidFill>
            </a:endParaRPr>
          </a:p>
          <a:p>
            <a:r>
              <a:rPr lang="en-US" altLang="zh-CN" sz="1600">
                <a:solidFill>
                  <a:schemeClr val="tx1"/>
                </a:solidFill>
              </a:rPr>
              <a:t>2. Reliability: backup, fault tolerance, and failover so a Host or peer failure does not take the service down</a:t>
            </a:r>
            <a:endParaRPr lang="en-US" altLang="zh-CN" sz="1600">
              <a:solidFill>
                <a:schemeClr val="tx1"/>
              </a:solidFill>
            </a:endParaRPr>
          </a:p>
          <a:p>
            <a:endParaRPr lang="en-US" altLang="zh-CN" sz="1600">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sz="3200">
                <a:sym typeface="+mn-ea"/>
              </a:rPr>
              <a:t>UB Community Ecosystem Partnership</a:t>
            </a:r>
            <a:endParaRPr lang="en-US" altLang="zh-CN" sz="3200">
              <a:sym typeface="+mn-ea"/>
            </a:endParaRPr>
          </a:p>
        </p:txBody>
      </p:sp>
      <p:pic>
        <p:nvPicPr>
          <p:cNvPr id="6" name="内容占位符 5"/>
          <p:cNvPicPr>
            <a:picLocks noChangeAspect="1"/>
          </p:cNvPicPr>
          <p:nvPr>
            <p:ph idx="1"/>
            <p:custDataLst>
              <p:tags r:id="rId1"/>
            </p:custDataLst>
          </p:nvPr>
        </p:nvPicPr>
        <p:blipFill>
          <a:blip r:embed="rId2"/>
          <a:stretch>
            <a:fillRect/>
          </a:stretch>
        </p:blipFill>
        <p:spPr>
          <a:xfrm>
            <a:off x="714375" y="1442720"/>
            <a:ext cx="7891780" cy="198056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p="http://schemas.openxmlformats.org/presentationml/2006/main">
  <p:tag name="KSO_WM_DIAGRAM_VIRTUALLY_FRAME" val="{&quot;height&quot;:383.04,&quot;left&quot;:25.2,&quot;top&quot;:128.16,&quot;width&quot;:907.2}"/>
</p:tagLst>
</file>

<file path=ppt/tags/tag6.xml><?xml version="1.0" encoding="utf-8"?>
<p:tagLst xmlns:p="http://schemas.openxmlformats.org/presentationml/2006/main">
  <p:tag name="KSO_WM_DIAGRAM_VIRTUALLY_FRAME" val="{&quot;height&quot;:383.04,&quot;left&quot;:25.2,&quot;top&quot;:128.16,&quot;width&quot;:907.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3448</Words>
  <Application>WPS 演示</Application>
  <PresentationFormat>On-screen Show (16:9)</PresentationFormat>
  <Paragraphs>123</Paragraphs>
  <Slides>14</Slides>
  <Notes>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14</vt:i4>
      </vt:variant>
    </vt:vector>
  </HeadingPairs>
  <TitlesOfParts>
    <vt:vector size="25" baseType="lpstr">
      <vt:lpstr>Arial</vt:lpstr>
      <vt:lpstr>宋体</vt:lpstr>
      <vt:lpstr>Wingdings</vt:lpstr>
      <vt:lpstr>Arial</vt:lpstr>
      <vt:lpstr>Helvetica Neue</vt:lpstr>
      <vt:lpstr>Times New Roman</vt:lpstr>
      <vt:lpstr>微软雅黑</vt:lpstr>
      <vt:lpstr>Arial Unicode MS</vt:lpstr>
      <vt:lpstr>Noto Sans CJK SC</vt:lpstr>
      <vt:lpstr>Segoe Print</vt:lpstr>
      <vt:lpstr>Office Theme</vt:lpstr>
      <vt:lpstr>LPC 2026 Presentation Title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Daisy</cp:lastModifiedBy>
  <cp:revision>14</cp:revision>
  <dcterms:created xsi:type="dcterms:W3CDTF">2026-10-05T07:15:55Z</dcterms:created>
  <dcterms:modified xsi:type="dcterms:W3CDTF">2026-10-05T07:40:38Z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2052-12.1.0.28485</vt:lpwstr>
  </property>
  <property fmtid="{D5CDD505-2E9C-101B-9397-08002B2CF9AE}" pid="3" name="ICV">
    <vt:lpwstr>91A8BE6611904A05A0428B4C441F1F51_13</vt:lpwstr>
  </property>
</Properties>
</file>