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Roboto Mono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i1z2TTAfypoQ9TgaocMnB4auG6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font" Target="fonts/RobotoMono-regular.fntdata"/><Relationship Id="rId14" Type="http://schemas.openxmlformats.org/officeDocument/2006/relationships/slide" Target="slides/slide9.xml"/><Relationship Id="rId17" Type="http://schemas.openxmlformats.org/officeDocument/2006/relationships/font" Target="fonts/RobotoMono-italic.fntdata"/><Relationship Id="rId16" Type="http://schemas.openxmlformats.org/officeDocument/2006/relationships/font" Target="fonts/RobotoMono-bold.fntdata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font" Target="fonts/RobotoMon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h4c0b74c42ac9363c_1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h4c0b74c42ac9363c_1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h4c0b74c42ac9363c_1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h4c0b74c42ac9363c_1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311708" y="744573"/>
            <a:ext cx="8520601" cy="2052604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sz="5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311698" y="2834125"/>
            <a:ext cx="8520604" cy="792603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800"/>
              <a:buFont typeface="Arial"/>
              <a:buNone/>
              <a:defRPr sz="2800"/>
            </a:lvl1pPr>
            <a:lvl2pPr indent="-2286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800"/>
              <a:buFont typeface="Arial"/>
              <a:buNone/>
              <a:defRPr sz="2800"/>
            </a:lvl2pPr>
            <a:lvl3pPr indent="-2286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800"/>
              <a:buFont typeface="Arial"/>
              <a:buNone/>
              <a:defRPr sz="2800"/>
            </a:lvl3pPr>
            <a:lvl4pPr indent="-2286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800"/>
              <a:buFont typeface="Arial"/>
              <a:buNone/>
              <a:defRPr sz="2800"/>
            </a:lvl4pPr>
            <a:lvl5pPr indent="-2286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800"/>
              <a:buFont typeface="Arial"/>
              <a:buNone/>
              <a:defRPr sz="2800"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2" name="Google Shape;12;p9"/>
          <p:cNvSpPr txBox="1"/>
          <p:nvPr>
            <p:ph idx="12" type="sldNum"/>
          </p:nvPr>
        </p:nvSpPr>
        <p:spPr>
          <a:xfrm>
            <a:off x="8684349" y="4700821"/>
            <a:ext cx="336810" cy="318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_COLUMN_TEXT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0"/>
          <p:cNvSpPr txBox="1"/>
          <p:nvPr>
            <p:ph type="title"/>
          </p:nvPr>
        </p:nvSpPr>
        <p:spPr>
          <a:xfrm>
            <a:off x="311698" y="555600"/>
            <a:ext cx="2808004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10"/>
          <p:cNvSpPr txBox="1"/>
          <p:nvPr>
            <p:ph idx="1" type="body"/>
          </p:nvPr>
        </p:nvSpPr>
        <p:spPr>
          <a:xfrm>
            <a:off x="311698" y="1389598"/>
            <a:ext cx="2808004" cy="3179404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6" name="Google Shape;16;p10"/>
          <p:cNvSpPr txBox="1"/>
          <p:nvPr>
            <p:ph idx="12" type="sldNum"/>
          </p:nvPr>
        </p:nvSpPr>
        <p:spPr>
          <a:xfrm>
            <a:off x="8684349" y="4700821"/>
            <a:ext cx="336810" cy="318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/>
          <p:nvPr>
            <p:ph type="title"/>
          </p:nvPr>
        </p:nvSpPr>
        <p:spPr>
          <a:xfrm>
            <a:off x="311698" y="2150847"/>
            <a:ext cx="8520604" cy="84180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2" type="sldNum"/>
          </p:nvPr>
        </p:nvSpPr>
        <p:spPr>
          <a:xfrm>
            <a:off x="8684349" y="4700821"/>
            <a:ext cx="336810" cy="318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">
  <p:cSld name="TITLE_AND_BODY 2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2"/>
          <p:cNvSpPr txBox="1"/>
          <p:nvPr>
            <p:ph type="title"/>
          </p:nvPr>
        </p:nvSpPr>
        <p:spPr>
          <a:xfrm>
            <a:off x="311698" y="445025"/>
            <a:ext cx="8520604" cy="572703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2" name="Google Shape;22;p12"/>
          <p:cNvSpPr txBox="1"/>
          <p:nvPr>
            <p:ph idx="1" type="body"/>
          </p:nvPr>
        </p:nvSpPr>
        <p:spPr>
          <a:xfrm>
            <a:off x="311698" y="1152475"/>
            <a:ext cx="8520604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2" type="sldNum"/>
          </p:nvPr>
        </p:nvSpPr>
        <p:spPr>
          <a:xfrm>
            <a:off x="8684349" y="4700821"/>
            <a:ext cx="336810" cy="318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TWO_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3"/>
          <p:cNvSpPr txBox="1"/>
          <p:nvPr>
            <p:ph type="title"/>
          </p:nvPr>
        </p:nvSpPr>
        <p:spPr>
          <a:xfrm>
            <a:off x="311698" y="445025"/>
            <a:ext cx="8520604" cy="572703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" type="body"/>
          </p:nvPr>
        </p:nvSpPr>
        <p:spPr>
          <a:xfrm>
            <a:off x="311698" y="1152475"/>
            <a:ext cx="3999904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2" type="body"/>
          </p:nvPr>
        </p:nvSpPr>
        <p:spPr>
          <a:xfrm>
            <a:off x="4832397" y="1152475"/>
            <a:ext cx="3999905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2" type="sldNum"/>
          </p:nvPr>
        </p:nvSpPr>
        <p:spPr>
          <a:xfrm>
            <a:off x="8684349" y="4700821"/>
            <a:ext cx="336810" cy="318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/>
          <p:nvPr>
            <p:ph type="title"/>
          </p:nvPr>
        </p:nvSpPr>
        <p:spPr>
          <a:xfrm>
            <a:off x="311698" y="445025"/>
            <a:ext cx="8520604" cy="572703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2" type="sldNum"/>
          </p:nvPr>
        </p:nvSpPr>
        <p:spPr>
          <a:xfrm>
            <a:off x="8684349" y="4700821"/>
            <a:ext cx="336810" cy="318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_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5"/>
          <p:cNvSpPr txBox="1"/>
          <p:nvPr>
            <p:ph type="title"/>
          </p:nvPr>
        </p:nvSpPr>
        <p:spPr>
          <a:xfrm>
            <a:off x="490250" y="450148"/>
            <a:ext cx="6367801" cy="409080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4" name="Google Shape;34;p15"/>
          <p:cNvSpPr txBox="1"/>
          <p:nvPr>
            <p:ph idx="12" type="sldNum"/>
          </p:nvPr>
        </p:nvSpPr>
        <p:spPr>
          <a:xfrm>
            <a:off x="8684349" y="4700821"/>
            <a:ext cx="336810" cy="318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TITLE_AND_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6"/>
          <p:cNvSpPr/>
          <p:nvPr/>
        </p:nvSpPr>
        <p:spPr>
          <a:xfrm>
            <a:off x="4572000" y="-127"/>
            <a:ext cx="4572000" cy="5143505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6"/>
          <p:cNvSpPr txBox="1"/>
          <p:nvPr>
            <p:ph type="title"/>
          </p:nvPr>
        </p:nvSpPr>
        <p:spPr>
          <a:xfrm>
            <a:off x="265500" y="1233175"/>
            <a:ext cx="4045200" cy="1482302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" type="body"/>
          </p:nvPr>
        </p:nvSpPr>
        <p:spPr>
          <a:xfrm>
            <a:off x="265500" y="2803075"/>
            <a:ext cx="4045200" cy="12351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100"/>
              <a:buFont typeface="Arial"/>
              <a:buNone/>
              <a:defRPr sz="2100"/>
            </a:lvl1pPr>
            <a:lvl2pPr indent="-2286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100"/>
              <a:buFont typeface="Arial"/>
              <a:buNone/>
              <a:defRPr sz="2100"/>
            </a:lvl2pPr>
            <a:lvl3pPr indent="-2286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100"/>
              <a:buFont typeface="Arial"/>
              <a:buNone/>
              <a:defRPr sz="2100"/>
            </a:lvl3pPr>
            <a:lvl4pPr indent="-2286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100"/>
              <a:buFont typeface="Arial"/>
              <a:buNone/>
              <a:defRPr sz="2100"/>
            </a:lvl4pPr>
            <a:lvl5pPr indent="-2286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100"/>
              <a:buFont typeface="Arial"/>
              <a:buNone/>
              <a:defRPr sz="2100"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2" type="body"/>
          </p:nvPr>
        </p:nvSpPr>
        <p:spPr>
          <a:xfrm>
            <a:off x="4939500" y="724073"/>
            <a:ext cx="3837000" cy="369510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12" type="sldNum"/>
          </p:nvPr>
        </p:nvSpPr>
        <p:spPr>
          <a:xfrm>
            <a:off x="8684349" y="4700821"/>
            <a:ext cx="336810" cy="318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_ONLY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311698" y="4230575"/>
            <a:ext cx="5998804" cy="60510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None/>
              <a:defRPr/>
            </a:lvl1pPr>
          </a:lstStyle>
          <a:p/>
        </p:txBody>
      </p:sp>
      <p:sp>
        <p:nvSpPr>
          <p:cNvPr id="43" name="Google Shape;43;p17"/>
          <p:cNvSpPr txBox="1"/>
          <p:nvPr>
            <p:ph idx="12" type="sldNum"/>
          </p:nvPr>
        </p:nvSpPr>
        <p:spPr>
          <a:xfrm>
            <a:off x="8684349" y="4700821"/>
            <a:ext cx="336810" cy="318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_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/>
          <p:nvPr>
            <p:ph hasCustomPrompt="1" type="title"/>
          </p:nvPr>
        </p:nvSpPr>
        <p:spPr>
          <a:xfrm>
            <a:off x="311698" y="1106125"/>
            <a:ext cx="8520604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  <a:defRPr sz="1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46" name="Google Shape;46;p18"/>
          <p:cNvSpPr txBox="1"/>
          <p:nvPr>
            <p:ph idx="1" type="body"/>
          </p:nvPr>
        </p:nvSpPr>
        <p:spPr>
          <a:xfrm>
            <a:off x="311698" y="3152225"/>
            <a:ext cx="8520604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2" type="sldNum"/>
          </p:nvPr>
        </p:nvSpPr>
        <p:spPr>
          <a:xfrm>
            <a:off x="8684349" y="4700821"/>
            <a:ext cx="336810" cy="318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9"/>
          <p:cNvSpPr txBox="1"/>
          <p:nvPr>
            <p:ph idx="12" type="sldNum"/>
          </p:nvPr>
        </p:nvSpPr>
        <p:spPr>
          <a:xfrm>
            <a:off x="8684349" y="4700821"/>
            <a:ext cx="336810" cy="318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h4c0b74c42ac9363c_1_16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h4c0b74c42ac9363c_1_16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h4c0b74c42ac9363c_1_16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h4c0b74c42ac9363c_1_16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h4c0b74c42ac9363c_1_16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h4c0b74c42ac9363c_1_17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h4c0b74c42ac9363c_1_17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h4c0b74c42ac9363c_1_17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h4c0b74c42ac9363c_1_17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h4c0b74c42ac9363c_1_17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h4c0b74c42ac9363c_1_17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h4c0b74c42ac9363c_1_17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h4c0b74c42ac9363c_1_17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h4c0b74c42ac9363c_1_17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h4c0b74c42ac9363c_1_18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h4c0b74c42ac9363c_1_18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h4c0b74c42ac9363c_1_18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h4c0b74c42ac9363c_1_18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h4c0b74c42ac9363c_1_18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h4c0b74c42ac9363c_1_18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h4c0b74c42ac9363c_1_18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h4c0b74c42ac9363c_1_18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h4c0b74c42ac9363c_1_18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h4c0b74c42ac9363c_1_18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h4c0b74c42ac9363c_1_19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h4c0b74c42ac9363c_1_19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h4c0b74c42ac9363c_1_19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h4c0b74c42ac9363c_1_19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h4c0b74c42ac9363c_1_19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h4c0b74c42ac9363c_1_20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/>
          <p:nvPr>
            <p:ph type="title"/>
          </p:nvPr>
        </p:nvSpPr>
        <p:spPr>
          <a:xfrm>
            <a:off x="311698" y="445025"/>
            <a:ext cx="8520604" cy="572703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8"/>
          <p:cNvSpPr txBox="1"/>
          <p:nvPr>
            <p:ph idx="1" type="body"/>
          </p:nvPr>
        </p:nvSpPr>
        <p:spPr>
          <a:xfrm>
            <a:off x="311698" y="1152475"/>
            <a:ext cx="8520604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○"/>
              <a:defRPr b="0" i="0" sz="18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■"/>
              <a:defRPr b="0" i="0" sz="18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○"/>
              <a:defRPr b="0" i="0" sz="18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■"/>
              <a:defRPr b="0" i="0" sz="18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○"/>
              <a:defRPr b="0" i="0" sz="18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Char char="■"/>
              <a:defRPr b="0" i="0" sz="18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2" type="sldNum"/>
          </p:nvPr>
        </p:nvSpPr>
        <p:spPr>
          <a:xfrm>
            <a:off x="8684349" y="4700821"/>
            <a:ext cx="336810" cy="318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h4c0b74c42ac9363c_1_1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h4c0b74c42ac9363c_1_15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h4c0b74c42ac9363c_1_1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"/>
          <p:cNvSpPr txBox="1"/>
          <p:nvPr>
            <p:ph idx="4294967295" type="ctrTitle"/>
          </p:nvPr>
        </p:nvSpPr>
        <p:spPr>
          <a:xfrm>
            <a:off x="311707" y="744575"/>
            <a:ext cx="8520602" cy="2052598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b="0" i="0" lang="en-US" sz="5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Tyr: A Status Update</a:t>
            </a:r>
            <a:endParaRPr/>
          </a:p>
        </p:txBody>
      </p:sp>
      <p:sp>
        <p:nvSpPr>
          <p:cNvPr id="100" name="Google Shape;100;p1"/>
          <p:cNvSpPr txBox="1"/>
          <p:nvPr>
            <p:ph idx="4294967295" type="subTitle"/>
          </p:nvPr>
        </p:nvSpPr>
        <p:spPr>
          <a:xfrm>
            <a:off x="311699" y="2834125"/>
            <a:ext cx="8520602" cy="792603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rPr>
              <a:t>Daniel Almeida (Collabora)</a:t>
            </a:r>
            <a:endParaRPr/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rPr>
              <a:t>Alice Ryhl (Google)</a:t>
            </a:r>
            <a:endParaRPr/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rPr>
              <a:t>Philipp Stanner (Red Hat)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"/>
          <p:cNvSpPr txBox="1"/>
          <p:nvPr>
            <p:ph type="title"/>
          </p:nvPr>
        </p:nvSpPr>
        <p:spPr>
          <a:xfrm>
            <a:off x="311698" y="555600"/>
            <a:ext cx="2808004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/>
              <a:t>Tyr: where we are</a:t>
            </a:r>
            <a:endParaRPr/>
          </a:p>
        </p:txBody>
      </p:sp>
      <p:sp>
        <p:nvSpPr>
          <p:cNvPr id="106" name="Google Shape;106;p2"/>
          <p:cNvSpPr txBox="1"/>
          <p:nvPr>
            <p:ph idx="1" type="body"/>
          </p:nvPr>
        </p:nvSpPr>
        <p:spPr>
          <a:xfrm>
            <a:off x="311698" y="1389598"/>
            <a:ext cx="2808004" cy="3522905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/>
          <a:p>
            <a:pPr indent="0" lvl="0" marL="0" rtl="0" algn="l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-US"/>
              <a:t>Boots the MCU: </a:t>
            </a:r>
            <a:r>
              <a:rPr b="0" lang="en-US"/>
              <a:t>the firmware is loaded and the MCU comes up.</a:t>
            </a:r>
            <a:endParaRPr/>
          </a:p>
          <a:p>
            <a:pPr indent="0" lvl="0" marL="0" rtl="0" algn="l">
              <a:lnSpc>
                <a:spcPct val="1035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b="1" lang="en-US"/>
              <a:t>Missing: </a:t>
            </a:r>
            <a:r>
              <a:rPr b="0" lang="en-US"/>
              <a:t>the second half of GPUVM (deals with locking, bridging implicit and explicit locking and etc). Job submission and CSG scheduling</a:t>
            </a:r>
            <a:endParaRPr/>
          </a:p>
          <a:p>
            <a:pPr indent="0" lvl="0" marL="0" rtl="0" algn="l">
              <a:lnSpc>
                <a:spcPct val="1035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b="1" lang="en-US"/>
              <a:t>Blocked on: </a:t>
            </a:r>
            <a:r>
              <a:rPr b="0" lang="en-US"/>
              <a:t>Rust abstractions.</a:t>
            </a:r>
            <a:endParaRPr/>
          </a:p>
        </p:txBody>
      </p:sp>
      <p:sp>
        <p:nvSpPr>
          <p:cNvPr id="107" name="Google Shape;107;p2"/>
          <p:cNvSpPr txBox="1"/>
          <p:nvPr>
            <p:ph idx="4294967295" type="sldNum"/>
          </p:nvPr>
        </p:nvSpPr>
        <p:spPr>
          <a:xfrm>
            <a:off x="8754974" y="4700818"/>
            <a:ext cx="266179" cy="318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08" name="Google Shape;108;p2"/>
          <p:cNvSpPr txBox="1"/>
          <p:nvPr/>
        </p:nvSpPr>
        <p:spPr>
          <a:xfrm>
            <a:off x="3396081" y="1098087"/>
            <a:ext cx="5427880" cy="1355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MCU boots; nothing can feed it work yet</a:t>
            </a:r>
            <a:endParaRPr/>
          </a:p>
        </p:txBody>
      </p:sp>
      <p:sp>
        <p:nvSpPr>
          <p:cNvPr id="109" name="Google Shape;109;p2"/>
          <p:cNvSpPr/>
          <p:nvPr/>
        </p:nvSpPr>
        <p:spPr>
          <a:xfrm>
            <a:off x="3350362" y="1417318"/>
            <a:ext cx="2286002" cy="2468884"/>
          </a:xfrm>
          <a:prstGeom prst="rect">
            <a:avLst/>
          </a:prstGeom>
          <a:noFill/>
          <a:ln cap="flat" cmpd="sng" w="9525">
            <a:solidFill>
              <a:srgbClr val="5858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3450945" y="1491279"/>
            <a:ext cx="1371602" cy="1355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Boot: works</a:t>
            </a:r>
            <a:endParaRPr/>
          </a:p>
        </p:txBody>
      </p:sp>
      <p:grpSp>
        <p:nvGrpSpPr>
          <p:cNvPr id="111" name="Google Shape;111;p2"/>
          <p:cNvGrpSpPr/>
          <p:nvPr/>
        </p:nvGrpSpPr>
        <p:grpSpPr>
          <a:xfrm>
            <a:off x="3533241" y="1801366"/>
            <a:ext cx="1920244" cy="512068"/>
            <a:chOff x="-1" y="0"/>
            <a:chExt cx="1920243" cy="512066"/>
          </a:xfrm>
        </p:grpSpPr>
        <p:sp>
          <p:nvSpPr>
            <p:cNvPr id="112" name="Google Shape;112;p2"/>
            <p:cNvSpPr/>
            <p:nvPr/>
          </p:nvSpPr>
          <p:spPr>
            <a:xfrm>
              <a:off x="-1" y="0"/>
              <a:ext cx="1920243" cy="512066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2"/>
            <p:cNvSpPr txBox="1"/>
            <p:nvPr/>
          </p:nvSpPr>
          <p:spPr>
            <a:xfrm>
              <a:off x="4761" y="182117"/>
              <a:ext cx="1910719" cy="1478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Probe &amp; power-up</a:t>
              </a:r>
              <a:endParaRPr/>
            </a:p>
          </p:txBody>
        </p:sp>
      </p:grpSp>
      <p:grpSp>
        <p:nvGrpSpPr>
          <p:cNvPr id="114" name="Google Shape;114;p2"/>
          <p:cNvGrpSpPr/>
          <p:nvPr/>
        </p:nvGrpSpPr>
        <p:grpSpPr>
          <a:xfrm>
            <a:off x="3533241" y="2478022"/>
            <a:ext cx="1920244" cy="512067"/>
            <a:chOff x="-1" y="0"/>
            <a:chExt cx="1920243" cy="512066"/>
          </a:xfrm>
        </p:grpSpPr>
        <p:sp>
          <p:nvSpPr>
            <p:cNvPr id="115" name="Google Shape;115;p2"/>
            <p:cNvSpPr/>
            <p:nvPr/>
          </p:nvSpPr>
          <p:spPr>
            <a:xfrm>
              <a:off x="-1" y="0"/>
              <a:ext cx="1920243" cy="512066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2"/>
            <p:cNvSpPr txBox="1"/>
            <p:nvPr/>
          </p:nvSpPr>
          <p:spPr>
            <a:xfrm>
              <a:off x="4761" y="182117"/>
              <a:ext cx="1910719" cy="1478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Firmware load</a:t>
              </a:r>
              <a:endParaRPr/>
            </a:p>
          </p:txBody>
        </p:sp>
      </p:grpSp>
      <p:grpSp>
        <p:nvGrpSpPr>
          <p:cNvPr id="117" name="Google Shape;117;p2"/>
          <p:cNvGrpSpPr/>
          <p:nvPr/>
        </p:nvGrpSpPr>
        <p:grpSpPr>
          <a:xfrm>
            <a:off x="3533241" y="3154678"/>
            <a:ext cx="1920244" cy="512067"/>
            <a:chOff x="-1" y="0"/>
            <a:chExt cx="1920243" cy="512066"/>
          </a:xfrm>
        </p:grpSpPr>
        <p:sp>
          <p:nvSpPr>
            <p:cNvPr id="118" name="Google Shape;118;p2"/>
            <p:cNvSpPr/>
            <p:nvPr/>
          </p:nvSpPr>
          <p:spPr>
            <a:xfrm>
              <a:off x="-1" y="0"/>
              <a:ext cx="1920243" cy="512066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2"/>
            <p:cNvSpPr txBox="1"/>
            <p:nvPr/>
          </p:nvSpPr>
          <p:spPr>
            <a:xfrm>
              <a:off x="4761" y="182117"/>
              <a:ext cx="1910719" cy="1478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MCU boot</a:t>
              </a:r>
              <a:endParaRPr/>
            </a:p>
          </p:txBody>
        </p:sp>
      </p:grpSp>
      <p:sp>
        <p:nvSpPr>
          <p:cNvPr id="120" name="Google Shape;120;p2"/>
          <p:cNvSpPr/>
          <p:nvPr/>
        </p:nvSpPr>
        <p:spPr>
          <a:xfrm>
            <a:off x="5709513" y="2585922"/>
            <a:ext cx="320042" cy="13076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EEEEE"/>
          </a:solidFill>
          <a:ln cap="flat" cmpd="sng" w="9525">
            <a:solidFill>
              <a:srgbClr val="5858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6102706" y="1417318"/>
            <a:ext cx="2766976" cy="2468884"/>
          </a:xfrm>
          <a:prstGeom prst="rect">
            <a:avLst/>
          </a:prstGeom>
          <a:noFill/>
          <a:ln cap="flat" cmpd="sng" w="9525">
            <a:solidFill>
              <a:srgbClr val="585858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"/>
          <p:cNvSpPr txBox="1"/>
          <p:nvPr/>
        </p:nvSpPr>
        <p:spPr>
          <a:xfrm>
            <a:off x="6203289" y="1491279"/>
            <a:ext cx="1920241" cy="1355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Submission: missing</a:t>
            </a:r>
            <a:endParaRPr/>
          </a:p>
        </p:txBody>
      </p:sp>
      <p:grpSp>
        <p:nvGrpSpPr>
          <p:cNvPr id="123" name="Google Shape;123;p2"/>
          <p:cNvGrpSpPr/>
          <p:nvPr/>
        </p:nvGrpSpPr>
        <p:grpSpPr>
          <a:xfrm>
            <a:off x="6285584" y="1801366"/>
            <a:ext cx="2401220" cy="512068"/>
            <a:chOff x="-2" y="0"/>
            <a:chExt cx="2401218" cy="512066"/>
          </a:xfrm>
        </p:grpSpPr>
        <p:sp>
          <p:nvSpPr>
            <p:cNvPr id="124" name="Google Shape;124;p2"/>
            <p:cNvSpPr/>
            <p:nvPr/>
          </p:nvSpPr>
          <p:spPr>
            <a:xfrm>
              <a:off x="-2" y="0"/>
              <a:ext cx="2401218" cy="512066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58585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2"/>
            <p:cNvSpPr txBox="1"/>
            <p:nvPr/>
          </p:nvSpPr>
          <p:spPr>
            <a:xfrm>
              <a:off x="4761" y="182117"/>
              <a:ext cx="2391692" cy="1478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Second half of GPUVM</a:t>
              </a:r>
              <a:endParaRPr/>
            </a:p>
          </p:txBody>
        </p:sp>
      </p:grpSp>
      <p:grpSp>
        <p:nvGrpSpPr>
          <p:cNvPr id="126" name="Google Shape;126;p2"/>
          <p:cNvGrpSpPr/>
          <p:nvPr/>
        </p:nvGrpSpPr>
        <p:grpSpPr>
          <a:xfrm>
            <a:off x="6285584" y="2478022"/>
            <a:ext cx="2401220" cy="512067"/>
            <a:chOff x="-2" y="0"/>
            <a:chExt cx="2401218" cy="512066"/>
          </a:xfrm>
        </p:grpSpPr>
        <p:sp>
          <p:nvSpPr>
            <p:cNvPr id="127" name="Google Shape;127;p2"/>
            <p:cNvSpPr/>
            <p:nvPr/>
          </p:nvSpPr>
          <p:spPr>
            <a:xfrm>
              <a:off x="-2" y="0"/>
              <a:ext cx="2401218" cy="512066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58585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2"/>
            <p:cNvSpPr txBox="1"/>
            <p:nvPr/>
          </p:nvSpPr>
          <p:spPr>
            <a:xfrm>
              <a:off x="4761" y="182117"/>
              <a:ext cx="2391692" cy="1478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JobQueue</a:t>
              </a:r>
              <a:endParaRPr/>
            </a:p>
          </p:txBody>
        </p:sp>
      </p:grpSp>
      <p:grpSp>
        <p:nvGrpSpPr>
          <p:cNvPr id="129" name="Google Shape;129;p2"/>
          <p:cNvGrpSpPr/>
          <p:nvPr/>
        </p:nvGrpSpPr>
        <p:grpSpPr>
          <a:xfrm>
            <a:off x="6285584" y="3154678"/>
            <a:ext cx="2401220" cy="512067"/>
            <a:chOff x="-2" y="0"/>
            <a:chExt cx="2401218" cy="512066"/>
          </a:xfrm>
        </p:grpSpPr>
        <p:sp>
          <p:nvSpPr>
            <p:cNvPr id="130" name="Google Shape;130;p2"/>
            <p:cNvSpPr/>
            <p:nvPr/>
          </p:nvSpPr>
          <p:spPr>
            <a:xfrm>
              <a:off x="-2" y="0"/>
              <a:ext cx="2401218" cy="512066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58585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2"/>
            <p:cNvSpPr txBox="1"/>
            <p:nvPr/>
          </p:nvSpPr>
          <p:spPr>
            <a:xfrm>
              <a:off x="4761" y="182117"/>
              <a:ext cx="2391692" cy="1478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CSG scheduling</a:t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"/>
          <p:cNvSpPr txBox="1"/>
          <p:nvPr>
            <p:ph type="title"/>
          </p:nvPr>
        </p:nvSpPr>
        <p:spPr>
          <a:xfrm>
            <a:off x="311698" y="555600"/>
            <a:ext cx="2808004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/>
              <a:t>Non-Scheduling “Scheduler”</a:t>
            </a:r>
            <a:endParaRPr/>
          </a:p>
        </p:txBody>
      </p:sp>
      <p:sp>
        <p:nvSpPr>
          <p:cNvPr id="137" name="Google Shape;137;p4"/>
          <p:cNvSpPr txBox="1"/>
          <p:nvPr>
            <p:ph idx="1" type="body"/>
          </p:nvPr>
        </p:nvSpPr>
        <p:spPr>
          <a:xfrm>
            <a:off x="311698" y="1389598"/>
            <a:ext cx="2808004" cy="3522905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/>
          <a:p>
            <a:pPr indent="0" lvl="0" marL="0" rtl="0" algn="l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Many GPUs don’t have </a:t>
            </a:r>
            <a:r>
              <a:rPr i="1" lang="en-US"/>
              <a:t>hardware rings</a:t>
            </a:r>
            <a:r>
              <a:rPr lang="en-US" sz="1200"/>
              <a:t> anymore, but an arbitrary number of </a:t>
            </a:r>
            <a:r>
              <a:rPr i="1" lang="en-US"/>
              <a:t>firmware rings</a:t>
            </a:r>
            <a:r>
              <a:rPr lang="en-US" sz="1200"/>
              <a:t>.</a:t>
            </a:r>
            <a:br>
              <a:rPr lang="en-US" sz="1200"/>
            </a:br>
            <a:br>
              <a:rPr lang="en-US" sz="1200"/>
            </a:br>
            <a:r>
              <a:rPr lang="en-US"/>
              <a:t>drm_sched</a:t>
            </a:r>
            <a:r>
              <a:rPr lang="en-US" sz="1200"/>
              <a:t> now is not a scheduler anymore (for many drivers).</a:t>
            </a:r>
            <a:endParaRPr sz="1200"/>
          </a:p>
          <a:p>
            <a:pPr indent="0" lvl="0" marL="0" rtl="0" algn="l">
              <a:lnSpc>
                <a:spcPct val="1035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/>
              <a:t>Current situation</a:t>
            </a:r>
            <a:r>
              <a:rPr b="1" lang="en-US"/>
              <a:t>:</a:t>
            </a:r>
            <a:br>
              <a:rPr b="1" lang="en-US"/>
            </a:br>
            <a:r>
              <a:rPr b="0" lang="en-US"/>
              <a:t>Linux kernel has almost no control anymore over task prioritization. drm_sched in bad shape.</a:t>
            </a:r>
            <a:br>
              <a:rPr b="0" lang="en-US"/>
            </a:br>
            <a:br>
              <a:rPr b="0" lang="en-US"/>
            </a:br>
            <a:r>
              <a:rPr b="1" lang="en-US"/>
              <a:t>⇒ </a:t>
            </a:r>
            <a:r>
              <a:rPr lang="en-US"/>
              <a:t>Write a new component</a:t>
            </a:r>
            <a:endParaRPr/>
          </a:p>
          <a:p>
            <a:pPr indent="-304800" lvl="0" marL="457200" rtl="0" algn="l">
              <a:lnSpc>
                <a:spcPct val="103500"/>
              </a:lnSpc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lang="en-US"/>
              <a:t>drm::JobQueue</a:t>
            </a:r>
            <a:endParaRPr/>
          </a:p>
          <a:p>
            <a:pPr indent="-304800" lvl="0" marL="457200" rtl="0" algn="l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/>
              <a:t>Pure Rust, no abstractions</a:t>
            </a:r>
            <a:endParaRPr/>
          </a:p>
        </p:txBody>
      </p:sp>
      <p:sp>
        <p:nvSpPr>
          <p:cNvPr id="138" name="Google Shape;138;p4"/>
          <p:cNvSpPr txBox="1"/>
          <p:nvPr>
            <p:ph idx="4294967295" type="sldNum"/>
          </p:nvPr>
        </p:nvSpPr>
        <p:spPr>
          <a:xfrm>
            <a:off x="8754974" y="4700818"/>
            <a:ext cx="266179" cy="318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39" name="Google Shape;139;p4"/>
          <p:cNvSpPr/>
          <p:nvPr/>
        </p:nvSpPr>
        <p:spPr>
          <a:xfrm>
            <a:off x="7750350" y="898598"/>
            <a:ext cx="1240203" cy="3599105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858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4"/>
          <p:cNvSpPr txBox="1"/>
          <p:nvPr/>
        </p:nvSpPr>
        <p:spPr>
          <a:xfrm>
            <a:off x="8007749" y="547575"/>
            <a:ext cx="861304" cy="442068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rPr>
              <a:t>GPU</a:t>
            </a:r>
            <a:endParaRPr/>
          </a:p>
        </p:txBody>
      </p:sp>
      <p:grpSp>
        <p:nvGrpSpPr>
          <p:cNvPr id="141" name="Google Shape;141;p4"/>
          <p:cNvGrpSpPr/>
          <p:nvPr/>
        </p:nvGrpSpPr>
        <p:grpSpPr>
          <a:xfrm>
            <a:off x="7778423" y="1326789"/>
            <a:ext cx="1184107" cy="355664"/>
            <a:chOff x="-1" y="-1"/>
            <a:chExt cx="1184105" cy="355662"/>
          </a:xfrm>
        </p:grpSpPr>
        <p:sp>
          <p:nvSpPr>
            <p:cNvPr id="142" name="Google Shape;142;p4"/>
            <p:cNvSpPr/>
            <p:nvPr/>
          </p:nvSpPr>
          <p:spPr>
            <a:xfrm>
              <a:off x="-1" y="21082"/>
              <a:ext cx="1184105" cy="313505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4"/>
            <p:cNvSpPr txBox="1"/>
            <p:nvPr/>
          </p:nvSpPr>
          <p:spPr>
            <a:xfrm>
              <a:off x="4761" y="-1"/>
              <a:ext cx="1174580" cy="3556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00" lIns="91400" spcFirstLastPara="1" rIns="91400" wrap="square" tIns="914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Firmware Ring</a:t>
              </a:r>
              <a:endParaRPr/>
            </a:p>
          </p:txBody>
        </p:sp>
      </p:grpSp>
      <p:grpSp>
        <p:nvGrpSpPr>
          <p:cNvPr id="144" name="Google Shape;144;p4"/>
          <p:cNvGrpSpPr/>
          <p:nvPr/>
        </p:nvGrpSpPr>
        <p:grpSpPr>
          <a:xfrm>
            <a:off x="7778423" y="2241191"/>
            <a:ext cx="1184107" cy="355663"/>
            <a:chOff x="-1" y="-2"/>
            <a:chExt cx="1184105" cy="355662"/>
          </a:xfrm>
        </p:grpSpPr>
        <p:sp>
          <p:nvSpPr>
            <p:cNvPr id="145" name="Google Shape;145;p4"/>
            <p:cNvSpPr/>
            <p:nvPr/>
          </p:nvSpPr>
          <p:spPr>
            <a:xfrm>
              <a:off x="-1" y="21082"/>
              <a:ext cx="1184105" cy="313503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4"/>
            <p:cNvSpPr txBox="1"/>
            <p:nvPr/>
          </p:nvSpPr>
          <p:spPr>
            <a:xfrm>
              <a:off x="4761" y="-2"/>
              <a:ext cx="1174580" cy="3556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00" lIns="91400" spcFirstLastPara="1" rIns="91400" wrap="square" tIns="914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Firmware Ring</a:t>
              </a:r>
              <a:endParaRPr/>
            </a:p>
          </p:txBody>
        </p:sp>
      </p:grpSp>
      <p:grpSp>
        <p:nvGrpSpPr>
          <p:cNvPr id="147" name="Google Shape;147;p4"/>
          <p:cNvGrpSpPr/>
          <p:nvPr/>
        </p:nvGrpSpPr>
        <p:grpSpPr>
          <a:xfrm>
            <a:off x="7778423" y="3690437"/>
            <a:ext cx="1184107" cy="355662"/>
            <a:chOff x="-1" y="0"/>
            <a:chExt cx="1184105" cy="355661"/>
          </a:xfrm>
        </p:grpSpPr>
        <p:sp>
          <p:nvSpPr>
            <p:cNvPr id="148" name="Google Shape;148;p4"/>
            <p:cNvSpPr/>
            <p:nvPr/>
          </p:nvSpPr>
          <p:spPr>
            <a:xfrm>
              <a:off x="-1" y="21082"/>
              <a:ext cx="1184105" cy="313504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4"/>
            <p:cNvSpPr txBox="1"/>
            <p:nvPr/>
          </p:nvSpPr>
          <p:spPr>
            <a:xfrm>
              <a:off x="4761" y="0"/>
              <a:ext cx="1174580" cy="3556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00" lIns="91400" spcFirstLastPara="1" rIns="91400" wrap="square" tIns="914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Firmware Ring</a:t>
              </a:r>
              <a:endParaRPr/>
            </a:p>
          </p:txBody>
        </p:sp>
      </p:grpSp>
      <p:grpSp>
        <p:nvGrpSpPr>
          <p:cNvPr id="150" name="Google Shape;150;p4"/>
          <p:cNvGrpSpPr/>
          <p:nvPr/>
        </p:nvGrpSpPr>
        <p:grpSpPr>
          <a:xfrm>
            <a:off x="6037398" y="1067073"/>
            <a:ext cx="1067106" cy="755705"/>
            <a:chOff x="-1" y="-1"/>
            <a:chExt cx="1067104" cy="755704"/>
          </a:xfrm>
        </p:grpSpPr>
        <p:sp>
          <p:nvSpPr>
            <p:cNvPr id="151" name="Google Shape;151;p4"/>
            <p:cNvSpPr/>
            <p:nvPr/>
          </p:nvSpPr>
          <p:spPr>
            <a:xfrm>
              <a:off x="-1" y="-1"/>
              <a:ext cx="1067104" cy="755704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4"/>
            <p:cNvSpPr txBox="1"/>
            <p:nvPr/>
          </p:nvSpPr>
          <p:spPr>
            <a:xfrm>
              <a:off x="4762" y="187733"/>
              <a:ext cx="1057579" cy="3802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00" lIns="91400" spcFirstLastPara="1" rIns="91400" wrap="square" tIns="914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Scheduler</a:t>
              </a:r>
              <a:endParaRPr/>
            </a:p>
          </p:txBody>
        </p:sp>
      </p:grpSp>
      <p:grpSp>
        <p:nvGrpSpPr>
          <p:cNvPr id="153" name="Google Shape;153;p4"/>
          <p:cNvGrpSpPr/>
          <p:nvPr/>
        </p:nvGrpSpPr>
        <p:grpSpPr>
          <a:xfrm>
            <a:off x="6037398" y="2057673"/>
            <a:ext cx="1067106" cy="755705"/>
            <a:chOff x="-1" y="-1"/>
            <a:chExt cx="1067104" cy="755704"/>
          </a:xfrm>
        </p:grpSpPr>
        <p:sp>
          <p:nvSpPr>
            <p:cNvPr id="154" name="Google Shape;154;p4"/>
            <p:cNvSpPr/>
            <p:nvPr/>
          </p:nvSpPr>
          <p:spPr>
            <a:xfrm>
              <a:off x="-1" y="-1"/>
              <a:ext cx="1067104" cy="755704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4"/>
            <p:cNvSpPr txBox="1"/>
            <p:nvPr/>
          </p:nvSpPr>
          <p:spPr>
            <a:xfrm>
              <a:off x="4762" y="187733"/>
              <a:ext cx="1057579" cy="3802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00" lIns="91400" spcFirstLastPara="1" rIns="91400" wrap="square" tIns="914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Scheduler</a:t>
              </a:r>
              <a:endParaRPr/>
            </a:p>
          </p:txBody>
        </p:sp>
      </p:grpSp>
      <p:grpSp>
        <p:nvGrpSpPr>
          <p:cNvPr id="156" name="Google Shape;156;p4"/>
          <p:cNvGrpSpPr/>
          <p:nvPr/>
        </p:nvGrpSpPr>
        <p:grpSpPr>
          <a:xfrm>
            <a:off x="6037398" y="3522529"/>
            <a:ext cx="1067106" cy="755706"/>
            <a:chOff x="-1" y="0"/>
            <a:chExt cx="1067104" cy="755704"/>
          </a:xfrm>
        </p:grpSpPr>
        <p:sp>
          <p:nvSpPr>
            <p:cNvPr id="157" name="Google Shape;157;p4"/>
            <p:cNvSpPr/>
            <p:nvPr/>
          </p:nvSpPr>
          <p:spPr>
            <a:xfrm>
              <a:off x="-1" y="0"/>
              <a:ext cx="1067104" cy="755704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4"/>
            <p:cNvSpPr txBox="1"/>
            <p:nvPr/>
          </p:nvSpPr>
          <p:spPr>
            <a:xfrm>
              <a:off x="4762" y="187733"/>
              <a:ext cx="1057579" cy="3802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00" lIns="91400" spcFirstLastPara="1" rIns="91400" wrap="square" tIns="914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Scheduler</a:t>
              </a:r>
              <a:endParaRPr/>
            </a:p>
          </p:txBody>
        </p:sp>
      </p:grpSp>
      <p:sp>
        <p:nvSpPr>
          <p:cNvPr id="159" name="Google Shape;159;p4"/>
          <p:cNvSpPr/>
          <p:nvPr/>
        </p:nvSpPr>
        <p:spPr>
          <a:xfrm>
            <a:off x="7127895" y="1436799"/>
            <a:ext cx="617703" cy="13110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EEEEE"/>
          </a:solidFill>
          <a:ln cap="flat" cmpd="sng" w="9525">
            <a:solidFill>
              <a:srgbClr val="5858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7127895" y="2351201"/>
            <a:ext cx="617703" cy="13110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EEEEE"/>
          </a:solidFill>
          <a:ln cap="flat" cmpd="sng" w="9525">
            <a:solidFill>
              <a:srgbClr val="5858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7127895" y="3816055"/>
            <a:ext cx="617703" cy="13110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EEEEE"/>
          </a:solidFill>
          <a:ln cap="flat" cmpd="sng" w="9525">
            <a:solidFill>
              <a:srgbClr val="5858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2" name="Google Shape;162;p4"/>
          <p:cNvGrpSpPr/>
          <p:nvPr/>
        </p:nvGrpSpPr>
        <p:grpSpPr>
          <a:xfrm>
            <a:off x="4525700" y="1074121"/>
            <a:ext cx="903305" cy="741609"/>
            <a:chOff x="0" y="-1"/>
            <a:chExt cx="903304" cy="741607"/>
          </a:xfrm>
        </p:grpSpPr>
        <p:sp>
          <p:nvSpPr>
            <p:cNvPr id="163" name="Google Shape;163;p4"/>
            <p:cNvSpPr/>
            <p:nvPr/>
          </p:nvSpPr>
          <p:spPr>
            <a:xfrm>
              <a:off x="0" y="-1"/>
              <a:ext cx="903304" cy="741607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4"/>
            <p:cNvSpPr txBox="1"/>
            <p:nvPr/>
          </p:nvSpPr>
          <p:spPr>
            <a:xfrm>
              <a:off x="4761" y="180683"/>
              <a:ext cx="893782" cy="3802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00" lIns="91400" spcFirstLastPara="1" rIns="91400" wrap="square" tIns="914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Entity</a:t>
              </a:r>
              <a:endParaRPr/>
            </a:p>
          </p:txBody>
        </p:sp>
      </p:grpSp>
      <p:grpSp>
        <p:nvGrpSpPr>
          <p:cNvPr id="165" name="Google Shape;165;p4"/>
          <p:cNvGrpSpPr/>
          <p:nvPr/>
        </p:nvGrpSpPr>
        <p:grpSpPr>
          <a:xfrm>
            <a:off x="4525700" y="2064720"/>
            <a:ext cx="903305" cy="741609"/>
            <a:chOff x="0" y="-1"/>
            <a:chExt cx="903304" cy="741607"/>
          </a:xfrm>
        </p:grpSpPr>
        <p:sp>
          <p:nvSpPr>
            <p:cNvPr id="166" name="Google Shape;166;p4"/>
            <p:cNvSpPr/>
            <p:nvPr/>
          </p:nvSpPr>
          <p:spPr>
            <a:xfrm>
              <a:off x="0" y="-1"/>
              <a:ext cx="903304" cy="741607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4"/>
            <p:cNvSpPr txBox="1"/>
            <p:nvPr/>
          </p:nvSpPr>
          <p:spPr>
            <a:xfrm>
              <a:off x="4761" y="180683"/>
              <a:ext cx="893782" cy="3802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00" lIns="91400" spcFirstLastPara="1" rIns="91400" wrap="square" tIns="914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Entity</a:t>
              </a:r>
              <a:endParaRPr/>
            </a:p>
          </p:txBody>
        </p:sp>
      </p:grpSp>
      <p:grpSp>
        <p:nvGrpSpPr>
          <p:cNvPr id="168" name="Google Shape;168;p4"/>
          <p:cNvGrpSpPr/>
          <p:nvPr/>
        </p:nvGrpSpPr>
        <p:grpSpPr>
          <a:xfrm>
            <a:off x="4525700" y="3529575"/>
            <a:ext cx="903305" cy="741609"/>
            <a:chOff x="0" y="-1"/>
            <a:chExt cx="903304" cy="741607"/>
          </a:xfrm>
        </p:grpSpPr>
        <p:sp>
          <p:nvSpPr>
            <p:cNvPr id="169" name="Google Shape;169;p4"/>
            <p:cNvSpPr/>
            <p:nvPr/>
          </p:nvSpPr>
          <p:spPr>
            <a:xfrm>
              <a:off x="0" y="-1"/>
              <a:ext cx="903304" cy="741607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4"/>
            <p:cNvSpPr txBox="1"/>
            <p:nvPr/>
          </p:nvSpPr>
          <p:spPr>
            <a:xfrm>
              <a:off x="4761" y="180683"/>
              <a:ext cx="893782" cy="3802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00" lIns="91400" spcFirstLastPara="1" rIns="91400" wrap="square" tIns="914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Entity</a:t>
              </a:r>
              <a:endParaRPr/>
            </a:p>
          </p:txBody>
        </p:sp>
      </p:grpSp>
      <p:cxnSp>
        <p:nvCxnSpPr>
          <p:cNvPr id="171" name="Google Shape;171;p4"/>
          <p:cNvCxnSpPr/>
          <p:nvPr/>
        </p:nvCxnSpPr>
        <p:spPr>
          <a:xfrm flipH="1" rot="10800000">
            <a:off x="5433762" y="1444924"/>
            <a:ext cx="598878" cy="3"/>
          </a:xfrm>
          <a:prstGeom prst="straightConnector1">
            <a:avLst/>
          </a:prstGeom>
          <a:noFill/>
          <a:ln cap="flat" cmpd="sng" w="9525">
            <a:solidFill>
              <a:srgbClr val="585858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2" name="Google Shape;172;p4"/>
          <p:cNvCxnSpPr/>
          <p:nvPr/>
        </p:nvCxnSpPr>
        <p:spPr>
          <a:xfrm>
            <a:off x="5433762" y="2435524"/>
            <a:ext cx="598878" cy="3"/>
          </a:xfrm>
          <a:prstGeom prst="straightConnector1">
            <a:avLst/>
          </a:prstGeom>
          <a:noFill/>
          <a:ln cap="flat" cmpd="sng" w="9525">
            <a:solidFill>
              <a:srgbClr val="585858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3" name="Google Shape;173;p4"/>
          <p:cNvCxnSpPr/>
          <p:nvPr/>
        </p:nvCxnSpPr>
        <p:spPr>
          <a:xfrm>
            <a:off x="5433762" y="3900377"/>
            <a:ext cx="598878" cy="3"/>
          </a:xfrm>
          <a:prstGeom prst="straightConnector1">
            <a:avLst/>
          </a:prstGeom>
          <a:noFill/>
          <a:ln cap="flat" cmpd="sng" w="9525">
            <a:solidFill>
              <a:srgbClr val="585858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4" name="Google Shape;174;p4"/>
          <p:cNvCxnSpPr/>
          <p:nvPr/>
        </p:nvCxnSpPr>
        <p:spPr>
          <a:xfrm flipH="1" rot="10800000">
            <a:off x="3978199" y="1444924"/>
            <a:ext cx="547504" cy="6003"/>
          </a:xfrm>
          <a:prstGeom prst="straightConnector1">
            <a:avLst/>
          </a:prstGeom>
          <a:noFill/>
          <a:ln cap="flat" cmpd="sng" w="9525">
            <a:solidFill>
              <a:srgbClr val="585858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5" name="Google Shape;175;p4"/>
          <p:cNvCxnSpPr/>
          <p:nvPr/>
        </p:nvCxnSpPr>
        <p:spPr>
          <a:xfrm flipH="1" rot="10800000">
            <a:off x="3978149" y="2435449"/>
            <a:ext cx="547504" cy="6003"/>
          </a:xfrm>
          <a:prstGeom prst="straightConnector1">
            <a:avLst/>
          </a:prstGeom>
          <a:noFill/>
          <a:ln cap="flat" cmpd="sng" w="9525">
            <a:solidFill>
              <a:srgbClr val="585858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6" name="Google Shape;176;p4"/>
          <p:cNvCxnSpPr/>
          <p:nvPr/>
        </p:nvCxnSpPr>
        <p:spPr>
          <a:xfrm flipH="1" rot="10800000">
            <a:off x="3978149" y="3900304"/>
            <a:ext cx="547504" cy="6003"/>
          </a:xfrm>
          <a:prstGeom prst="straightConnector1">
            <a:avLst/>
          </a:prstGeom>
          <a:noFill/>
          <a:ln cap="flat" cmpd="sng" w="9525">
            <a:solidFill>
              <a:srgbClr val="585858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7" name="Google Shape;177;p4"/>
          <p:cNvCxnSpPr/>
          <p:nvPr/>
        </p:nvCxnSpPr>
        <p:spPr>
          <a:xfrm flipH="1">
            <a:off x="5601875" y="599050"/>
            <a:ext cx="444903" cy="631803"/>
          </a:xfrm>
          <a:prstGeom prst="straightConnector1">
            <a:avLst/>
          </a:prstGeom>
          <a:noFill/>
          <a:ln cap="flat" cmpd="sng" w="9525">
            <a:solidFill>
              <a:srgbClr val="585858"/>
            </a:solidFill>
            <a:prstDash val="dash"/>
            <a:round/>
            <a:headEnd len="sm" w="sm" type="none"/>
            <a:tailEnd len="med" w="med" type="triangle"/>
          </a:ln>
        </p:spPr>
      </p:cxnSp>
      <p:sp>
        <p:nvSpPr>
          <p:cNvPr id="178" name="Google Shape;178;p4"/>
          <p:cNvSpPr txBox="1"/>
          <p:nvPr/>
        </p:nvSpPr>
        <p:spPr>
          <a:xfrm>
            <a:off x="5794211" y="276550"/>
            <a:ext cx="1095003" cy="3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rPr>
              <a:t>Scheduling?</a:t>
            </a:r>
            <a:endParaRPr/>
          </a:p>
        </p:txBody>
      </p:sp>
      <p:sp>
        <p:nvSpPr>
          <p:cNvPr id="179" name="Google Shape;179;p4"/>
          <p:cNvSpPr txBox="1"/>
          <p:nvPr/>
        </p:nvSpPr>
        <p:spPr>
          <a:xfrm>
            <a:off x="4591949" y="2963297"/>
            <a:ext cx="4277104" cy="70876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rPr>
              <a:t>   …			      …			      …</a:t>
            </a:r>
            <a:endParaRPr/>
          </a:p>
        </p:txBody>
      </p:sp>
      <p:sp>
        <p:nvSpPr>
          <p:cNvPr id="180" name="Google Shape;180;p4"/>
          <p:cNvSpPr txBox="1"/>
          <p:nvPr/>
        </p:nvSpPr>
        <p:spPr>
          <a:xfrm>
            <a:off x="3542400" y="1395162"/>
            <a:ext cx="944102" cy="3183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rPr>
              <a:t>vk_queue 1</a:t>
            </a:r>
            <a:endParaRPr/>
          </a:p>
        </p:txBody>
      </p:sp>
      <p:sp>
        <p:nvSpPr>
          <p:cNvPr id="181" name="Google Shape;181;p4"/>
          <p:cNvSpPr txBox="1"/>
          <p:nvPr/>
        </p:nvSpPr>
        <p:spPr>
          <a:xfrm>
            <a:off x="3547948" y="2385764"/>
            <a:ext cx="944102" cy="318392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rPr>
              <a:t>vk_queue 2</a:t>
            </a:r>
            <a:endParaRPr/>
          </a:p>
        </p:txBody>
      </p:sp>
      <p:sp>
        <p:nvSpPr>
          <p:cNvPr id="182" name="Google Shape;182;p4"/>
          <p:cNvSpPr txBox="1"/>
          <p:nvPr/>
        </p:nvSpPr>
        <p:spPr>
          <a:xfrm>
            <a:off x="3547948" y="3843354"/>
            <a:ext cx="944102" cy="318392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rPr>
              <a:t>vk_queue 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"/>
          <p:cNvSpPr txBox="1"/>
          <p:nvPr>
            <p:ph type="title"/>
          </p:nvPr>
        </p:nvSpPr>
        <p:spPr>
          <a:xfrm>
            <a:off x="311698" y="555600"/>
            <a:ext cx="2808004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/>
              <a:t>drm::JobQueue so far:</a:t>
            </a:r>
            <a:endParaRPr/>
          </a:p>
        </p:txBody>
      </p:sp>
      <p:sp>
        <p:nvSpPr>
          <p:cNvPr id="188" name="Google Shape;188;p5"/>
          <p:cNvSpPr txBox="1"/>
          <p:nvPr>
            <p:ph idx="1" type="body"/>
          </p:nvPr>
        </p:nvSpPr>
        <p:spPr>
          <a:xfrm>
            <a:off x="311698" y="1389598"/>
            <a:ext cx="2808004" cy="3522905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/>
          <a:p>
            <a:pPr indent="0" lvl="0" marL="0" rtl="0" algn="l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-US"/>
              <a:t>Not a scheduler: </a:t>
            </a:r>
            <a:r>
              <a:rPr b="0" lang="en-US"/>
              <a:t>it tracks dependencies and lifecycle. The firmware decides what runs.</a:t>
            </a:r>
            <a:endParaRPr b="0"/>
          </a:p>
          <a:p>
            <a:pPr indent="0" lvl="0" marL="0" rtl="0" algn="l">
              <a:lnSpc>
                <a:spcPct val="1035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b="1" lang="en-US"/>
              <a:t>One XArray: </a:t>
            </a:r>
            <a:r>
              <a:rPr b="0" lang="en-US"/>
              <a:t>every job lives in it. Each stage owns a cursor, so a stage transition is an O(1) advance with no data copies.</a:t>
            </a:r>
            <a:endParaRPr b="0"/>
          </a:p>
          <a:p>
            <a:pPr indent="0" lvl="0" marL="0" rtl="0" algn="l">
              <a:lnSpc>
                <a:spcPct val="1035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b="1" lang="en-US"/>
              <a:t>One callback: </a:t>
            </a:r>
            <a:r>
              <a:rPr b="0" lang="en-US"/>
              <a:t>a driver implements submit(). New stages may be easily implemented.</a:t>
            </a:r>
            <a:endParaRPr b="0"/>
          </a:p>
          <a:p>
            <a:pPr indent="0" lvl="0" marL="0" rtl="0" algn="l">
              <a:lnSpc>
                <a:spcPct val="1035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b="1" lang="en-US"/>
              <a:t>Teardown drains: </a:t>
            </a:r>
            <a:r>
              <a:rPr b="0" lang="en-US"/>
              <a:t>dropping the queue signals every fence and guarantees no callback fires afterwards.</a:t>
            </a:r>
            <a:endParaRPr/>
          </a:p>
        </p:txBody>
      </p:sp>
      <p:sp>
        <p:nvSpPr>
          <p:cNvPr id="189" name="Google Shape;189;p5"/>
          <p:cNvSpPr txBox="1"/>
          <p:nvPr>
            <p:ph idx="4294967295" type="sldNum"/>
          </p:nvPr>
        </p:nvSpPr>
        <p:spPr>
          <a:xfrm>
            <a:off x="8754974" y="4700818"/>
            <a:ext cx="266179" cy="318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90" name="Google Shape;190;p5"/>
          <p:cNvSpPr txBox="1"/>
          <p:nvPr/>
        </p:nvSpPr>
        <p:spPr>
          <a:xfrm>
            <a:off x="3350000" y="1086526"/>
            <a:ext cx="5520002" cy="2269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jobs live in one XArray — a stage transition is an O(1) cursor advance</a:t>
            </a:r>
            <a:endParaRPr/>
          </a:p>
        </p:txBody>
      </p:sp>
      <p:grpSp>
        <p:nvGrpSpPr>
          <p:cNvPr id="191" name="Google Shape;191;p5"/>
          <p:cNvGrpSpPr/>
          <p:nvPr/>
        </p:nvGrpSpPr>
        <p:grpSpPr>
          <a:xfrm>
            <a:off x="3349998" y="1559996"/>
            <a:ext cx="1140007" cy="700008"/>
            <a:chOff x="-2" y="-2"/>
            <a:chExt cx="1140006" cy="700006"/>
          </a:xfrm>
        </p:grpSpPr>
        <p:sp>
          <p:nvSpPr>
            <p:cNvPr id="192" name="Google Shape;192;p5"/>
            <p:cNvSpPr/>
            <p:nvPr/>
          </p:nvSpPr>
          <p:spPr>
            <a:xfrm>
              <a:off x="-2" y="-2"/>
              <a:ext cx="1140006" cy="700006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5"/>
            <p:cNvSpPr txBox="1"/>
            <p:nvPr/>
          </p:nvSpPr>
          <p:spPr>
            <a:xfrm>
              <a:off x="4761" y="154186"/>
              <a:ext cx="1130481" cy="3916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Waiting</a:t>
              </a:r>
              <a:b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ForDeps</a:t>
              </a:r>
              <a:endParaRPr/>
            </a:p>
          </p:txBody>
        </p:sp>
      </p:grpSp>
      <p:sp>
        <p:nvSpPr>
          <p:cNvPr id="194" name="Google Shape;194;p5"/>
          <p:cNvSpPr/>
          <p:nvPr/>
        </p:nvSpPr>
        <p:spPr>
          <a:xfrm>
            <a:off x="4489999" y="1844450"/>
            <a:ext cx="320003" cy="13110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EEEEE"/>
          </a:solidFill>
          <a:ln cap="flat" cmpd="sng" w="9525">
            <a:solidFill>
              <a:srgbClr val="5858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5" name="Google Shape;195;p5"/>
          <p:cNvGrpSpPr/>
          <p:nvPr/>
        </p:nvGrpSpPr>
        <p:grpSpPr>
          <a:xfrm>
            <a:off x="4809996" y="1559996"/>
            <a:ext cx="1140008" cy="700008"/>
            <a:chOff x="-2" y="-2"/>
            <a:chExt cx="1140006" cy="700006"/>
          </a:xfrm>
        </p:grpSpPr>
        <p:sp>
          <p:nvSpPr>
            <p:cNvPr id="196" name="Google Shape;196;p5"/>
            <p:cNvSpPr/>
            <p:nvPr/>
          </p:nvSpPr>
          <p:spPr>
            <a:xfrm>
              <a:off x="-2" y="-2"/>
              <a:ext cx="1140006" cy="700006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5"/>
            <p:cNvSpPr txBox="1"/>
            <p:nvPr/>
          </p:nvSpPr>
          <p:spPr>
            <a:xfrm>
              <a:off x="4761" y="154186"/>
              <a:ext cx="1130481" cy="3916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Waiting</a:t>
              </a:r>
              <a:b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ForExec</a:t>
              </a:r>
              <a:endParaRPr/>
            </a:p>
          </p:txBody>
        </p:sp>
      </p:grpSp>
      <p:sp>
        <p:nvSpPr>
          <p:cNvPr id="198" name="Google Shape;198;p5"/>
          <p:cNvSpPr/>
          <p:nvPr/>
        </p:nvSpPr>
        <p:spPr>
          <a:xfrm>
            <a:off x="5949998" y="1844450"/>
            <a:ext cx="320003" cy="13110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EEEEE"/>
          </a:solidFill>
          <a:ln cap="flat" cmpd="sng" w="9525">
            <a:solidFill>
              <a:srgbClr val="5858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9" name="Google Shape;199;p5"/>
          <p:cNvGrpSpPr/>
          <p:nvPr/>
        </p:nvGrpSpPr>
        <p:grpSpPr>
          <a:xfrm>
            <a:off x="6269997" y="1559996"/>
            <a:ext cx="1140007" cy="700008"/>
            <a:chOff x="-2" y="-2"/>
            <a:chExt cx="1140006" cy="700006"/>
          </a:xfrm>
        </p:grpSpPr>
        <p:sp>
          <p:nvSpPr>
            <p:cNvPr id="200" name="Google Shape;200;p5"/>
            <p:cNvSpPr/>
            <p:nvPr/>
          </p:nvSpPr>
          <p:spPr>
            <a:xfrm>
              <a:off x="-2" y="-2"/>
              <a:ext cx="1140006" cy="700006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5"/>
            <p:cNvSpPr txBox="1"/>
            <p:nvPr/>
          </p:nvSpPr>
          <p:spPr>
            <a:xfrm>
              <a:off x="4761" y="154186"/>
              <a:ext cx="1130481" cy="3916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Possible new stages</a:t>
              </a:r>
              <a:endParaRPr/>
            </a:p>
          </p:txBody>
        </p:sp>
      </p:grpSp>
      <p:sp>
        <p:nvSpPr>
          <p:cNvPr id="202" name="Google Shape;202;p5"/>
          <p:cNvSpPr/>
          <p:nvPr/>
        </p:nvSpPr>
        <p:spPr>
          <a:xfrm>
            <a:off x="7409998" y="1844450"/>
            <a:ext cx="320003" cy="13110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EEEEE"/>
          </a:solidFill>
          <a:ln cap="flat" cmpd="sng" w="9525">
            <a:solidFill>
              <a:srgbClr val="5858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3" name="Google Shape;203;p5"/>
          <p:cNvGrpSpPr/>
          <p:nvPr/>
        </p:nvGrpSpPr>
        <p:grpSpPr>
          <a:xfrm>
            <a:off x="7729998" y="1559996"/>
            <a:ext cx="1140007" cy="700008"/>
            <a:chOff x="-2" y="-2"/>
            <a:chExt cx="1140006" cy="700006"/>
          </a:xfrm>
        </p:grpSpPr>
        <p:sp>
          <p:nvSpPr>
            <p:cNvPr id="204" name="Google Shape;204;p5"/>
            <p:cNvSpPr/>
            <p:nvPr/>
          </p:nvSpPr>
          <p:spPr>
            <a:xfrm>
              <a:off x="-2" y="-2"/>
              <a:ext cx="1140006" cy="700006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5"/>
            <p:cNvSpPr txBox="1"/>
            <p:nvPr/>
          </p:nvSpPr>
          <p:spPr>
            <a:xfrm>
              <a:off x="4761" y="230386"/>
              <a:ext cx="1130481" cy="2392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Done</a:t>
              </a:r>
              <a:endParaRPr/>
            </a:p>
          </p:txBody>
        </p:sp>
      </p:grpSp>
      <p:sp>
        <p:nvSpPr>
          <p:cNvPr id="206" name="Google Shape;206;p5"/>
          <p:cNvSpPr/>
          <p:nvPr/>
        </p:nvSpPr>
        <p:spPr>
          <a:xfrm>
            <a:off x="5373649" y="2260000"/>
            <a:ext cx="12703" cy="890003"/>
          </a:xfrm>
          <a:prstGeom prst="rect">
            <a:avLst/>
          </a:prstGeom>
          <a:solidFill>
            <a:srgbClr val="585858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7" name="Google Shape;207;p5"/>
          <p:cNvGrpSpPr/>
          <p:nvPr/>
        </p:nvGrpSpPr>
        <p:grpSpPr>
          <a:xfrm>
            <a:off x="4299995" y="3149996"/>
            <a:ext cx="3300007" cy="640007"/>
            <a:chOff x="-2" y="-1"/>
            <a:chExt cx="3300005" cy="640006"/>
          </a:xfrm>
        </p:grpSpPr>
        <p:sp>
          <p:nvSpPr>
            <p:cNvPr id="208" name="Google Shape;208;p5"/>
            <p:cNvSpPr/>
            <p:nvPr/>
          </p:nvSpPr>
          <p:spPr>
            <a:xfrm>
              <a:off x="-2" y="-1"/>
              <a:ext cx="3300005" cy="640006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5"/>
            <p:cNvSpPr txBox="1"/>
            <p:nvPr/>
          </p:nvSpPr>
          <p:spPr>
            <a:xfrm>
              <a:off x="4760" y="124185"/>
              <a:ext cx="3290480" cy="3916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fn submit(&amp;self, job, fence, wq)</a:t>
              </a:r>
              <a:b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-&gt; Submitted | NoResources</a:t>
              </a:r>
              <a:endParaRPr/>
            </a:p>
          </p:txBody>
        </p:sp>
      </p:grpSp>
      <p:sp>
        <p:nvSpPr>
          <p:cNvPr id="210" name="Google Shape;210;p5"/>
          <p:cNvSpPr txBox="1"/>
          <p:nvPr/>
        </p:nvSpPr>
        <p:spPr>
          <a:xfrm>
            <a:off x="4299999" y="3886527"/>
            <a:ext cx="3300003" cy="2269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only callback a driver must write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"/>
          <p:cNvSpPr txBox="1"/>
          <p:nvPr>
            <p:ph type="title"/>
          </p:nvPr>
        </p:nvSpPr>
        <p:spPr>
          <a:xfrm>
            <a:off x="311698" y="555600"/>
            <a:ext cx="2808004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/>
              <a:t>One queue, one ring</a:t>
            </a:r>
            <a:endParaRPr/>
          </a:p>
        </p:txBody>
      </p:sp>
      <p:sp>
        <p:nvSpPr>
          <p:cNvPr id="216" name="Google Shape;216;p6"/>
          <p:cNvSpPr txBox="1"/>
          <p:nvPr>
            <p:ph idx="1" type="body"/>
          </p:nvPr>
        </p:nvSpPr>
        <p:spPr>
          <a:xfrm>
            <a:off x="311698" y="1389598"/>
            <a:ext cx="2808004" cy="3522905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/>
          <a:p>
            <a:pPr indent="0" lvl="0" marL="0" rtl="0" algn="l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1100"/>
              <a:t>Colocated: </a:t>
            </a:r>
            <a:r>
              <a:rPr b="0" lang="en-US"/>
              <a:t>each vk_queue gets its own JobQueue and its own ring, inside one Queue.</a:t>
            </a:r>
            <a:endParaRPr/>
          </a:p>
          <a:p>
            <a:pPr indent="0" lvl="0" marL="0" rtl="0" algn="l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0"/>
          </a:p>
          <a:p>
            <a:pPr indent="0" lvl="0" marL="0" rtl="0" algn="l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1100"/>
              <a:t>Few responsibilities: </a:t>
            </a:r>
            <a:r>
              <a:rPr b="0" lang="en-US"/>
              <a:t>resolve dependencies, notify the driver when job is eligible to run.</a:t>
            </a:r>
            <a:endParaRPr/>
          </a:p>
          <a:p>
            <a:pPr indent="0" lvl="0" marL="0" rtl="0" algn="l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0"/>
          </a:p>
          <a:p>
            <a:pPr indent="0" lvl="0" marL="0" rtl="0" algn="l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1100"/>
              <a:t>Extensible: </a:t>
            </a:r>
            <a:r>
              <a:rPr b="0" lang="en-US"/>
              <a:t>another component can implement policies on top of the JobQueue.</a:t>
            </a:r>
            <a:endParaRPr/>
          </a:p>
          <a:p>
            <a:pPr indent="0" lvl="0" marL="0" rtl="0" algn="l">
              <a:lnSpc>
                <a:spcPct val="103500"/>
              </a:lnSpc>
              <a:spcBef>
                <a:spcPts val="1100"/>
              </a:spcBef>
              <a:spcAft>
                <a:spcPts val="0"/>
              </a:spcAft>
              <a:buSzPts val="1100"/>
              <a:buNone/>
            </a:pPr>
            <a:r>
              <a:rPr b="1" lang="en-US" sz="1100"/>
              <a:t>With 'bound: </a:t>
            </a:r>
            <a:r>
              <a:rPr b="0" lang="en-US"/>
              <a:t>containment becomes enforced by the type system. A ring cannot outlive its JobQueue, and neither outlives the bound device.</a:t>
            </a:r>
            <a:endParaRPr/>
          </a:p>
          <a:p>
            <a:pPr indent="0" lvl="0" marL="0" rtl="0" algn="l">
              <a:lnSpc>
                <a:spcPct val="103500"/>
              </a:lnSpc>
              <a:spcBef>
                <a:spcPts val="1100"/>
              </a:spcBef>
              <a:spcAft>
                <a:spcPts val="0"/>
              </a:spcAft>
              <a:buSzPts val="1100"/>
              <a:buNone/>
            </a:pPr>
            <a:r>
              <a:rPr b="1" lang="en-US" sz="1100"/>
              <a:t>Open questions: </a:t>
            </a:r>
            <a:r>
              <a:rPr b="0" lang="en-US"/>
              <a:t>Is the “stage" model worth it? What data structure to use?</a:t>
            </a:r>
            <a:endParaRPr/>
          </a:p>
        </p:txBody>
      </p:sp>
      <p:sp>
        <p:nvSpPr>
          <p:cNvPr id="217" name="Google Shape;217;p6"/>
          <p:cNvSpPr txBox="1"/>
          <p:nvPr>
            <p:ph idx="4294967295" type="sldNum"/>
          </p:nvPr>
        </p:nvSpPr>
        <p:spPr>
          <a:xfrm>
            <a:off x="8754974" y="4700818"/>
            <a:ext cx="266179" cy="318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grpSp>
        <p:nvGrpSpPr>
          <p:cNvPr id="218" name="Google Shape;218;p6"/>
          <p:cNvGrpSpPr/>
          <p:nvPr/>
        </p:nvGrpSpPr>
        <p:grpSpPr>
          <a:xfrm>
            <a:off x="3299996" y="809996"/>
            <a:ext cx="3800008" cy="2470005"/>
            <a:chOff x="-2" y="-1"/>
            <a:chExt cx="3800006" cy="2470004"/>
          </a:xfrm>
        </p:grpSpPr>
        <p:sp>
          <p:nvSpPr>
            <p:cNvPr id="219" name="Google Shape;219;p6"/>
            <p:cNvSpPr/>
            <p:nvPr/>
          </p:nvSpPr>
          <p:spPr>
            <a:xfrm>
              <a:off x="-2" y="-1"/>
              <a:ext cx="3800006" cy="2470004"/>
            </a:xfrm>
            <a:prstGeom prst="rect">
              <a:avLst/>
            </a:prstGeom>
            <a:noFill/>
            <a:ln cap="flat" cmpd="sng" w="9525">
              <a:solidFill>
                <a:srgbClr val="58585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t/>
              </a:r>
              <a:endPara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6"/>
            <p:cNvSpPr txBox="1"/>
            <p:nvPr/>
          </p:nvSpPr>
          <p:spPr>
            <a:xfrm>
              <a:off x="4761" y="4761"/>
              <a:ext cx="3790479" cy="2269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45675" spcFirstLastPara="1" rIns="45675" wrap="square" tIns="456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'bound</a:t>
              </a:r>
              <a:endParaRPr/>
            </a:p>
          </p:txBody>
        </p:sp>
      </p:grpSp>
      <p:grpSp>
        <p:nvGrpSpPr>
          <p:cNvPr id="221" name="Google Shape;221;p6"/>
          <p:cNvGrpSpPr/>
          <p:nvPr/>
        </p:nvGrpSpPr>
        <p:grpSpPr>
          <a:xfrm>
            <a:off x="3559996" y="1059996"/>
            <a:ext cx="3280009" cy="760009"/>
            <a:chOff x="-2" y="-2"/>
            <a:chExt cx="3280007" cy="760008"/>
          </a:xfrm>
        </p:grpSpPr>
        <p:sp>
          <p:nvSpPr>
            <p:cNvPr id="222" name="Google Shape;222;p6"/>
            <p:cNvSpPr/>
            <p:nvPr/>
          </p:nvSpPr>
          <p:spPr>
            <a:xfrm>
              <a:off x="-2" y="-2"/>
              <a:ext cx="3280007" cy="760008"/>
            </a:xfrm>
            <a:prstGeom prst="rect">
              <a:avLst/>
            </a:prstGeom>
            <a:noFill/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t/>
              </a:r>
              <a:endPara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6"/>
            <p:cNvSpPr txBox="1"/>
            <p:nvPr/>
          </p:nvSpPr>
          <p:spPr>
            <a:xfrm>
              <a:off x="4760" y="4763"/>
              <a:ext cx="3270482" cy="22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45675" spcFirstLastPara="1" rIns="45675" wrap="square" tIns="456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Queue 1</a:t>
              </a:r>
              <a:endParaRPr/>
            </a:p>
          </p:txBody>
        </p:sp>
      </p:grpSp>
      <p:grpSp>
        <p:nvGrpSpPr>
          <p:cNvPr id="224" name="Google Shape;224;p6"/>
          <p:cNvGrpSpPr/>
          <p:nvPr/>
        </p:nvGrpSpPr>
        <p:grpSpPr>
          <a:xfrm>
            <a:off x="3649996" y="1289998"/>
            <a:ext cx="1500008" cy="420008"/>
            <a:chOff x="-2" y="-2"/>
            <a:chExt cx="1500007" cy="420006"/>
          </a:xfrm>
        </p:grpSpPr>
        <p:sp>
          <p:nvSpPr>
            <p:cNvPr id="225" name="Google Shape;225;p6"/>
            <p:cNvSpPr/>
            <p:nvPr/>
          </p:nvSpPr>
          <p:spPr>
            <a:xfrm>
              <a:off x="-2" y="-2"/>
              <a:ext cx="1500007" cy="420006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6"/>
            <p:cNvSpPr txBox="1"/>
            <p:nvPr/>
          </p:nvSpPr>
          <p:spPr>
            <a:xfrm>
              <a:off x="4762" y="90385"/>
              <a:ext cx="1490479" cy="2392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JobQueue</a:t>
              </a:r>
              <a:endParaRPr/>
            </a:p>
          </p:txBody>
        </p:sp>
      </p:grpSp>
      <p:grpSp>
        <p:nvGrpSpPr>
          <p:cNvPr id="227" name="Google Shape;227;p6"/>
          <p:cNvGrpSpPr/>
          <p:nvPr/>
        </p:nvGrpSpPr>
        <p:grpSpPr>
          <a:xfrm>
            <a:off x="5249996" y="1289998"/>
            <a:ext cx="1500008" cy="420008"/>
            <a:chOff x="-2" y="-2"/>
            <a:chExt cx="1500007" cy="420006"/>
          </a:xfrm>
        </p:grpSpPr>
        <p:sp>
          <p:nvSpPr>
            <p:cNvPr id="228" name="Google Shape;228;p6"/>
            <p:cNvSpPr/>
            <p:nvPr/>
          </p:nvSpPr>
          <p:spPr>
            <a:xfrm>
              <a:off x="-2" y="-2"/>
              <a:ext cx="1500007" cy="420006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6"/>
            <p:cNvSpPr txBox="1"/>
            <p:nvPr/>
          </p:nvSpPr>
          <p:spPr>
            <a:xfrm>
              <a:off x="4762" y="90385"/>
              <a:ext cx="1490479" cy="2392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ringbuf</a:t>
              </a:r>
              <a:endParaRPr/>
            </a:p>
          </p:txBody>
        </p:sp>
      </p:grpSp>
      <p:grpSp>
        <p:nvGrpSpPr>
          <p:cNvPr id="230" name="Google Shape;230;p6"/>
          <p:cNvGrpSpPr/>
          <p:nvPr/>
        </p:nvGrpSpPr>
        <p:grpSpPr>
          <a:xfrm>
            <a:off x="3559996" y="1999997"/>
            <a:ext cx="3280009" cy="760009"/>
            <a:chOff x="-2" y="-2"/>
            <a:chExt cx="3280007" cy="760008"/>
          </a:xfrm>
        </p:grpSpPr>
        <p:sp>
          <p:nvSpPr>
            <p:cNvPr id="231" name="Google Shape;231;p6"/>
            <p:cNvSpPr/>
            <p:nvPr/>
          </p:nvSpPr>
          <p:spPr>
            <a:xfrm>
              <a:off x="-2" y="-2"/>
              <a:ext cx="3280007" cy="760008"/>
            </a:xfrm>
            <a:prstGeom prst="rect">
              <a:avLst/>
            </a:prstGeom>
            <a:noFill/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t/>
              </a:r>
              <a:endPara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6"/>
            <p:cNvSpPr txBox="1"/>
            <p:nvPr/>
          </p:nvSpPr>
          <p:spPr>
            <a:xfrm>
              <a:off x="4760" y="4763"/>
              <a:ext cx="3270482" cy="2269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45675" spcFirstLastPara="1" rIns="45675" wrap="square" tIns="456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Queue 2</a:t>
              </a:r>
              <a:endParaRPr/>
            </a:p>
          </p:txBody>
        </p:sp>
      </p:grpSp>
      <p:grpSp>
        <p:nvGrpSpPr>
          <p:cNvPr id="233" name="Google Shape;233;p6"/>
          <p:cNvGrpSpPr/>
          <p:nvPr/>
        </p:nvGrpSpPr>
        <p:grpSpPr>
          <a:xfrm>
            <a:off x="3649996" y="2229995"/>
            <a:ext cx="1500008" cy="420008"/>
            <a:chOff x="-2" y="-2"/>
            <a:chExt cx="1500007" cy="420006"/>
          </a:xfrm>
        </p:grpSpPr>
        <p:sp>
          <p:nvSpPr>
            <p:cNvPr id="234" name="Google Shape;234;p6"/>
            <p:cNvSpPr/>
            <p:nvPr/>
          </p:nvSpPr>
          <p:spPr>
            <a:xfrm>
              <a:off x="-2" y="-2"/>
              <a:ext cx="1500007" cy="420006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6"/>
            <p:cNvSpPr txBox="1"/>
            <p:nvPr/>
          </p:nvSpPr>
          <p:spPr>
            <a:xfrm>
              <a:off x="4762" y="90385"/>
              <a:ext cx="1490479" cy="2392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JobQueue</a:t>
              </a:r>
              <a:endParaRPr/>
            </a:p>
          </p:txBody>
        </p:sp>
      </p:grpSp>
      <p:grpSp>
        <p:nvGrpSpPr>
          <p:cNvPr id="236" name="Google Shape;236;p6"/>
          <p:cNvGrpSpPr/>
          <p:nvPr/>
        </p:nvGrpSpPr>
        <p:grpSpPr>
          <a:xfrm>
            <a:off x="5249996" y="2229995"/>
            <a:ext cx="1500008" cy="420008"/>
            <a:chOff x="-2" y="-2"/>
            <a:chExt cx="1500007" cy="420006"/>
          </a:xfrm>
        </p:grpSpPr>
        <p:sp>
          <p:nvSpPr>
            <p:cNvPr id="237" name="Google Shape;237;p6"/>
            <p:cNvSpPr/>
            <p:nvPr/>
          </p:nvSpPr>
          <p:spPr>
            <a:xfrm>
              <a:off x="-2" y="-2"/>
              <a:ext cx="1500007" cy="420006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6"/>
            <p:cNvSpPr txBox="1"/>
            <p:nvPr/>
          </p:nvSpPr>
          <p:spPr>
            <a:xfrm>
              <a:off x="4762" y="90385"/>
              <a:ext cx="1490479" cy="2392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ringbuf</a:t>
              </a:r>
              <a:endParaRPr/>
            </a:p>
          </p:txBody>
        </p:sp>
      </p:grpSp>
      <p:sp>
        <p:nvSpPr>
          <p:cNvPr id="239" name="Google Shape;239;p6"/>
          <p:cNvSpPr txBox="1"/>
          <p:nvPr/>
        </p:nvSpPr>
        <p:spPr>
          <a:xfrm>
            <a:off x="3560000" y="2844687"/>
            <a:ext cx="3280003" cy="3506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/>
          </a:p>
        </p:txBody>
      </p:sp>
      <p:sp>
        <p:nvSpPr>
          <p:cNvPr id="240" name="Google Shape;240;p6"/>
          <p:cNvSpPr txBox="1"/>
          <p:nvPr/>
        </p:nvSpPr>
        <p:spPr>
          <a:xfrm>
            <a:off x="8007749" y="464688"/>
            <a:ext cx="861304" cy="3506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GPU</a:t>
            </a:r>
            <a:endParaRPr/>
          </a:p>
        </p:txBody>
      </p:sp>
      <p:sp>
        <p:nvSpPr>
          <p:cNvPr id="241" name="Google Shape;241;p6"/>
          <p:cNvSpPr/>
          <p:nvPr/>
        </p:nvSpPr>
        <p:spPr>
          <a:xfrm>
            <a:off x="7750350" y="809999"/>
            <a:ext cx="1240203" cy="2470001"/>
          </a:xfrm>
          <a:prstGeom prst="rect">
            <a:avLst/>
          </a:prstGeom>
          <a:noFill/>
          <a:ln cap="flat" cmpd="sng" w="9525">
            <a:solidFill>
              <a:srgbClr val="5858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2" name="Google Shape;242;p6"/>
          <p:cNvGrpSpPr/>
          <p:nvPr/>
        </p:nvGrpSpPr>
        <p:grpSpPr>
          <a:xfrm>
            <a:off x="7778421" y="1283244"/>
            <a:ext cx="1184107" cy="313508"/>
            <a:chOff x="-2" y="-2"/>
            <a:chExt cx="1184106" cy="313507"/>
          </a:xfrm>
        </p:grpSpPr>
        <p:sp>
          <p:nvSpPr>
            <p:cNvPr id="243" name="Google Shape;243;p6"/>
            <p:cNvSpPr/>
            <p:nvPr/>
          </p:nvSpPr>
          <p:spPr>
            <a:xfrm>
              <a:off x="-2" y="-2"/>
              <a:ext cx="1184106" cy="313507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6"/>
            <p:cNvSpPr txBox="1"/>
            <p:nvPr/>
          </p:nvSpPr>
          <p:spPr>
            <a:xfrm>
              <a:off x="4762" y="24642"/>
              <a:ext cx="1174579" cy="2642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Firmware Ring</a:t>
              </a:r>
              <a:endParaRPr/>
            </a:p>
          </p:txBody>
        </p:sp>
      </p:grpSp>
      <p:grpSp>
        <p:nvGrpSpPr>
          <p:cNvPr id="245" name="Google Shape;245;p6"/>
          <p:cNvGrpSpPr/>
          <p:nvPr/>
        </p:nvGrpSpPr>
        <p:grpSpPr>
          <a:xfrm>
            <a:off x="7778421" y="2223245"/>
            <a:ext cx="1184107" cy="313507"/>
            <a:chOff x="-2" y="-2"/>
            <a:chExt cx="1184106" cy="313505"/>
          </a:xfrm>
        </p:grpSpPr>
        <p:sp>
          <p:nvSpPr>
            <p:cNvPr id="246" name="Google Shape;246;p6"/>
            <p:cNvSpPr/>
            <p:nvPr/>
          </p:nvSpPr>
          <p:spPr>
            <a:xfrm>
              <a:off x="-2" y="-2"/>
              <a:ext cx="1184106" cy="313505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6"/>
            <p:cNvSpPr txBox="1"/>
            <p:nvPr/>
          </p:nvSpPr>
          <p:spPr>
            <a:xfrm>
              <a:off x="4762" y="24642"/>
              <a:ext cx="1174579" cy="2642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675" lIns="45675" spcFirstLastPara="1" rIns="45675" wrap="square" tIns="456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Firmware Ring</a:t>
              </a:r>
              <a:endParaRPr/>
            </a:p>
          </p:txBody>
        </p:sp>
      </p:grpSp>
      <p:sp>
        <p:nvSpPr>
          <p:cNvPr id="248" name="Google Shape;248;p6"/>
          <p:cNvSpPr txBox="1"/>
          <p:nvPr/>
        </p:nvSpPr>
        <p:spPr>
          <a:xfrm>
            <a:off x="7778425" y="2844687"/>
            <a:ext cx="1184103" cy="3506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/>
          </a:p>
        </p:txBody>
      </p:sp>
      <p:sp>
        <p:nvSpPr>
          <p:cNvPr id="249" name="Google Shape;249;p6"/>
          <p:cNvSpPr/>
          <p:nvPr/>
        </p:nvSpPr>
        <p:spPr>
          <a:xfrm>
            <a:off x="7099999" y="1374450"/>
            <a:ext cx="650353" cy="13110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EEEEE"/>
          </a:solidFill>
          <a:ln cap="flat" cmpd="sng" w="9525">
            <a:solidFill>
              <a:srgbClr val="5858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6"/>
          <p:cNvSpPr/>
          <p:nvPr/>
        </p:nvSpPr>
        <p:spPr>
          <a:xfrm>
            <a:off x="7099999" y="2314450"/>
            <a:ext cx="650353" cy="13110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EEEEE"/>
          </a:solidFill>
          <a:ln cap="flat" cmpd="sng" w="9525">
            <a:solidFill>
              <a:srgbClr val="5858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6"/>
          <p:cNvSpPr txBox="1"/>
          <p:nvPr/>
        </p:nvSpPr>
        <p:spPr>
          <a:xfrm>
            <a:off x="3300000" y="3386525"/>
            <a:ext cx="4600000" cy="2269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one vk_queue → one Queue → one JobQueue → one ring</a:t>
            </a:r>
            <a:endParaRPr/>
          </a:p>
        </p:txBody>
      </p:sp>
      <p:sp>
        <p:nvSpPr>
          <p:cNvPr id="252" name="Google Shape;252;p6"/>
          <p:cNvSpPr txBox="1"/>
          <p:nvPr/>
        </p:nvSpPr>
        <p:spPr>
          <a:xfrm>
            <a:off x="3300000" y="3656526"/>
            <a:ext cx="4600000" cy="2269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job outliving its JobQueue: does not compile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h4c0b74c42ac9363c_1_136"/>
          <p:cNvSpPr/>
          <p:nvPr/>
        </p:nvSpPr>
        <p:spPr>
          <a:xfrm>
            <a:off x="1044650" y="1849250"/>
            <a:ext cx="1571400" cy="2554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DriverFence</a:t>
            </a:r>
            <a:endParaRPr/>
          </a:p>
        </p:txBody>
      </p:sp>
      <p:sp>
        <p:nvSpPr>
          <p:cNvPr id="258" name="Google Shape;258;h4c0b74c42ac9363c_1_136"/>
          <p:cNvSpPr txBox="1"/>
          <p:nvPr>
            <p:ph type="title"/>
          </p:nvPr>
        </p:nvSpPr>
        <p:spPr>
          <a:xfrm>
            <a:off x="311700" y="4271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2120"/>
              <a:t>Remember the Lifetime from DmaFence?</a:t>
            </a:r>
            <a:endParaRPr sz="2120"/>
          </a:p>
        </p:txBody>
      </p:sp>
      <p:sp>
        <p:nvSpPr>
          <p:cNvPr id="259" name="Google Shape;259;h4c0b74c42ac9363c_1_136"/>
          <p:cNvSpPr/>
          <p:nvPr/>
        </p:nvSpPr>
        <p:spPr>
          <a:xfrm>
            <a:off x="1185950" y="3725775"/>
            <a:ext cx="1305600" cy="5727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DriverData</a:t>
            </a:r>
            <a:endParaRPr/>
          </a:p>
        </p:txBody>
      </p:sp>
      <p:sp>
        <p:nvSpPr>
          <p:cNvPr id="260" name="Google Shape;260;h4c0b74c42ac9363c_1_136"/>
          <p:cNvSpPr/>
          <p:nvPr/>
        </p:nvSpPr>
        <p:spPr>
          <a:xfrm>
            <a:off x="3921350" y="1700225"/>
            <a:ext cx="2852100" cy="3402000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h4c0b74c42ac9363c_1_136"/>
          <p:cNvSpPr/>
          <p:nvPr/>
        </p:nvSpPr>
        <p:spPr>
          <a:xfrm>
            <a:off x="4228550" y="3879400"/>
            <a:ext cx="2237700" cy="1056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Data</a:t>
            </a:r>
            <a:endParaRPr/>
          </a:p>
        </p:txBody>
      </p:sp>
      <p:cxnSp>
        <p:nvCxnSpPr>
          <p:cNvPr id="262" name="Google Shape;262;h4c0b74c42ac9363c_1_136"/>
          <p:cNvCxnSpPr>
            <a:stCxn id="257" idx="3"/>
          </p:cNvCxnSpPr>
          <p:nvPr/>
        </p:nvCxnSpPr>
        <p:spPr>
          <a:xfrm>
            <a:off x="2616050" y="3126650"/>
            <a:ext cx="1293300" cy="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3" name="Google Shape;263;h4c0b74c42ac9363c_1_136"/>
          <p:cNvSpPr txBox="1"/>
          <p:nvPr/>
        </p:nvSpPr>
        <p:spPr>
          <a:xfrm>
            <a:off x="2709194" y="2839629"/>
            <a:ext cx="1136100" cy="3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US" sz="1200">
                <a:solidFill>
                  <a:srgbClr val="FF0000"/>
                </a:solidFill>
                <a:latin typeface="Roboto Mono"/>
                <a:ea typeface="Roboto Mono"/>
                <a:cs typeface="Roboto Mono"/>
                <a:sym typeface="Roboto Mono"/>
              </a:rPr>
              <a:t>&amp;’a</a:t>
            </a:r>
            <a:r>
              <a:rPr lang="en-US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fctx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64" name="Google Shape;264;h4c0b74c42ac9363c_1_136"/>
          <p:cNvSpPr txBox="1"/>
          <p:nvPr/>
        </p:nvSpPr>
        <p:spPr>
          <a:xfrm>
            <a:off x="4385150" y="1224650"/>
            <a:ext cx="19782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2"/>
                </a:solidFill>
              </a:rPr>
              <a:t>FenceContext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65" name="Google Shape;265;h4c0b74c42ac9363c_1_136"/>
          <p:cNvSpPr/>
          <p:nvPr/>
        </p:nvSpPr>
        <p:spPr>
          <a:xfrm>
            <a:off x="4028750" y="2094825"/>
            <a:ext cx="2691000" cy="1630800"/>
          </a:xfrm>
          <a:prstGeom prst="snip1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Roboto Mono"/>
                <a:ea typeface="Roboto Mono"/>
                <a:cs typeface="Roboto Mono"/>
                <a:sym typeface="Roboto Mono"/>
              </a:rPr>
              <a:t>fn drop(&amp;mut self) {</a:t>
            </a:r>
            <a:br>
              <a:rPr lang="en-US" sz="1000">
                <a:latin typeface="Roboto Mono"/>
                <a:ea typeface="Roboto Mono"/>
                <a:cs typeface="Roboto Mono"/>
                <a:sym typeface="Roboto Mono"/>
              </a:rPr>
            </a:br>
            <a:endParaRPr sz="10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Roboto Mono"/>
                <a:ea typeface="Roboto Mono"/>
                <a:cs typeface="Roboto Mono"/>
                <a:sym typeface="Roboto Mono"/>
              </a:rPr>
              <a:t>if nr_of_unsignaled_fences &gt; 0 {</a:t>
            </a:r>
            <a:endParaRPr sz="10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Roboto Mono"/>
                <a:ea typeface="Roboto Mono"/>
                <a:cs typeface="Roboto Mono"/>
                <a:sym typeface="Roboto Mono"/>
              </a:rPr>
              <a:t>panic!();</a:t>
            </a:r>
            <a:endParaRPr sz="10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0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66" name="Google Shape;266;h4c0b74c42ac9363c_1_1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h4c0b74c42ac9363c_1_204"/>
          <p:cNvSpPr/>
          <p:nvPr/>
        </p:nvSpPr>
        <p:spPr>
          <a:xfrm>
            <a:off x="572600" y="1261225"/>
            <a:ext cx="7803000" cy="3053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h4c0b74c42ac9363c_1_204"/>
          <p:cNvSpPr txBox="1"/>
          <p:nvPr>
            <p:ph type="title"/>
          </p:nvPr>
        </p:nvSpPr>
        <p:spPr>
          <a:xfrm>
            <a:off x="311700" y="4271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2120"/>
              <a:t>Plumbing: Self-Referential Lifetime</a:t>
            </a:r>
            <a:endParaRPr sz="2120"/>
          </a:p>
        </p:txBody>
      </p:sp>
      <p:sp>
        <p:nvSpPr>
          <p:cNvPr id="273" name="Google Shape;273;h4c0b74c42ac9363c_1_204"/>
          <p:cNvSpPr/>
          <p:nvPr/>
        </p:nvSpPr>
        <p:spPr>
          <a:xfrm>
            <a:off x="5889175" y="1783328"/>
            <a:ext cx="1978200" cy="2432700"/>
          </a:xfrm>
          <a:prstGeom prst="round2DiagRect">
            <a:avLst>
              <a:gd fmla="val 16667" name="adj1"/>
              <a:gd fmla="val 6361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h4c0b74c42ac9363c_1_204"/>
          <p:cNvSpPr/>
          <p:nvPr/>
        </p:nvSpPr>
        <p:spPr>
          <a:xfrm>
            <a:off x="6092575" y="3436953"/>
            <a:ext cx="1571400" cy="636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JQData</a:t>
            </a:r>
            <a:endParaRPr/>
          </a:p>
        </p:txBody>
      </p:sp>
      <p:sp>
        <p:nvSpPr>
          <p:cNvPr id="275" name="Google Shape;275;h4c0b74c42ac9363c_1_204"/>
          <p:cNvSpPr txBox="1"/>
          <p:nvPr/>
        </p:nvSpPr>
        <p:spPr>
          <a:xfrm>
            <a:off x="6092575" y="1397973"/>
            <a:ext cx="16644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2"/>
                </a:solidFill>
              </a:rPr>
              <a:t>FenceContext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76" name="Google Shape;276;h4c0b74c42ac9363c_1_20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7" name="Google Shape;277;h4c0b74c42ac9363c_1_204"/>
          <p:cNvSpPr txBox="1"/>
          <p:nvPr/>
        </p:nvSpPr>
        <p:spPr>
          <a:xfrm>
            <a:off x="3145900" y="897419"/>
            <a:ext cx="2692200" cy="2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2"/>
                </a:solidFill>
              </a:rPr>
              <a:t>struct JobQueue&lt;’a, T&gt;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78" name="Google Shape;278;h4c0b74c42ac9363c_1_204"/>
          <p:cNvSpPr/>
          <p:nvPr/>
        </p:nvSpPr>
        <p:spPr>
          <a:xfrm>
            <a:off x="835400" y="1925406"/>
            <a:ext cx="4160700" cy="2085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h4c0b74c42ac9363c_1_204"/>
          <p:cNvSpPr/>
          <p:nvPr/>
        </p:nvSpPr>
        <p:spPr>
          <a:xfrm>
            <a:off x="1863397" y="2397450"/>
            <a:ext cx="1752498" cy="1342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0" name="Google Shape;280;h4c0b74c42ac9363c_1_204"/>
          <p:cNvGrpSpPr/>
          <p:nvPr/>
        </p:nvGrpSpPr>
        <p:grpSpPr>
          <a:xfrm>
            <a:off x="1986825" y="3247350"/>
            <a:ext cx="1505661" cy="411300"/>
            <a:chOff x="1338355" y="3552275"/>
            <a:chExt cx="916800" cy="411300"/>
          </a:xfrm>
        </p:grpSpPr>
        <p:sp>
          <p:nvSpPr>
            <p:cNvPr id="281" name="Google Shape;281;h4c0b74c42ac9363c_1_204"/>
            <p:cNvSpPr/>
            <p:nvPr/>
          </p:nvSpPr>
          <p:spPr>
            <a:xfrm>
              <a:off x="1338355" y="3552275"/>
              <a:ext cx="916800" cy="4113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/>
            </a:p>
          </p:txBody>
        </p:sp>
        <p:sp>
          <p:nvSpPr>
            <p:cNvPr id="282" name="Google Shape;282;h4c0b74c42ac9363c_1_204"/>
            <p:cNvSpPr/>
            <p:nvPr/>
          </p:nvSpPr>
          <p:spPr>
            <a:xfrm>
              <a:off x="1487450" y="3628875"/>
              <a:ext cx="618600" cy="2781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JobData</a:t>
              </a:r>
              <a:endParaRPr/>
            </a:p>
          </p:txBody>
        </p:sp>
      </p:grpSp>
      <p:sp>
        <p:nvSpPr>
          <p:cNvPr id="283" name="Google Shape;283;h4c0b74c42ac9363c_1_204"/>
          <p:cNvSpPr txBox="1"/>
          <p:nvPr/>
        </p:nvSpPr>
        <p:spPr>
          <a:xfrm>
            <a:off x="2173793" y="2051250"/>
            <a:ext cx="1109538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2"/>
                </a:solidFill>
              </a:rPr>
              <a:t>Job N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84" name="Google Shape;284;h4c0b74c42ac9363c_1_204"/>
          <p:cNvSpPr txBox="1"/>
          <p:nvPr/>
        </p:nvSpPr>
        <p:spPr>
          <a:xfrm>
            <a:off x="1109550" y="2842672"/>
            <a:ext cx="802800" cy="4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2"/>
                </a:solidFill>
              </a:rPr>
              <a:t>…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85" name="Google Shape;285;h4c0b74c42ac9363c_1_204"/>
          <p:cNvSpPr txBox="1"/>
          <p:nvPr/>
        </p:nvSpPr>
        <p:spPr>
          <a:xfrm>
            <a:off x="1804650" y="1475056"/>
            <a:ext cx="2271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2"/>
                </a:solidFill>
              </a:rPr>
              <a:t>job-list </a:t>
            </a:r>
            <a:r>
              <a:rPr lang="en-US" sz="1100">
                <a:solidFill>
                  <a:schemeClr val="dk2"/>
                </a:solidFill>
              </a:rPr>
              <a:t>(xarray?)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286" name="Google Shape;286;h4c0b74c42ac9363c_1_204"/>
          <p:cNvSpPr txBox="1"/>
          <p:nvPr/>
        </p:nvSpPr>
        <p:spPr>
          <a:xfrm>
            <a:off x="4484034" y="3137238"/>
            <a:ext cx="1136100" cy="3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-US" sz="1200">
                <a:solidFill>
                  <a:srgbClr val="FF0000"/>
                </a:solidFill>
                <a:latin typeface="Roboto Mono"/>
                <a:ea typeface="Roboto Mono"/>
                <a:cs typeface="Roboto Mono"/>
                <a:sym typeface="Roboto Mono"/>
              </a:rPr>
              <a:t>&amp;’a</a:t>
            </a:r>
            <a:r>
              <a:rPr lang="en-US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fctx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287" name="Google Shape;287;h4c0b74c42ac9363c_1_204"/>
          <p:cNvCxnSpPr>
            <a:stCxn id="281" idx="3"/>
          </p:cNvCxnSpPr>
          <p:nvPr/>
        </p:nvCxnSpPr>
        <p:spPr>
          <a:xfrm>
            <a:off x="3492486" y="3453000"/>
            <a:ext cx="2404500" cy="96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8" name="Google Shape;288;h4c0b74c42ac9363c_1_204"/>
          <p:cNvSpPr/>
          <p:nvPr/>
        </p:nvSpPr>
        <p:spPr>
          <a:xfrm>
            <a:off x="2105450" y="2509163"/>
            <a:ext cx="1268400" cy="393600"/>
          </a:xfrm>
          <a:prstGeom prst="snip2SameRect">
            <a:avLst>
              <a:gd fmla="val 16667" name="adj1"/>
              <a:gd fmla="val 0" name="adj2"/>
            </a:avLst>
          </a:prstGeom>
          <a:solidFill>
            <a:schemeClr val="lt2"/>
          </a:solidFill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jq: </a:t>
            </a:r>
            <a:r>
              <a:rPr lang="en-US">
                <a:solidFill>
                  <a:srgbClr val="0000FF"/>
                </a:solidFill>
              </a:rPr>
              <a:t>&amp;’a</a:t>
            </a:r>
            <a:r>
              <a:rPr lang="en-US"/>
              <a:t> JQ</a:t>
            </a:r>
            <a:endParaRPr/>
          </a:p>
        </p:txBody>
      </p:sp>
      <p:cxnSp>
        <p:nvCxnSpPr>
          <p:cNvPr id="289" name="Google Shape;289;h4c0b74c42ac9363c_1_204"/>
          <p:cNvCxnSpPr>
            <a:stCxn id="288" idx="3"/>
            <a:endCxn id="271" idx="0"/>
          </p:cNvCxnSpPr>
          <p:nvPr/>
        </p:nvCxnSpPr>
        <p:spPr>
          <a:xfrm flipH="1" rot="10800000">
            <a:off x="2739650" y="1261163"/>
            <a:ext cx="1734600" cy="12480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0" name="Google Shape;290;h4c0b74c42ac9363c_1_204"/>
          <p:cNvSpPr txBox="1"/>
          <p:nvPr/>
        </p:nvSpPr>
        <p:spPr>
          <a:xfrm>
            <a:off x="1961300" y="2972255"/>
            <a:ext cx="871200" cy="2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0000"/>
                </a:solidFill>
              </a:rPr>
              <a:t>Fence</a:t>
            </a:r>
            <a:endParaRPr sz="1200">
              <a:solidFill>
                <a:srgbClr val="FF0000"/>
              </a:solidFill>
            </a:endParaRPr>
          </a:p>
        </p:txBody>
      </p:sp>
      <p:sp>
        <p:nvSpPr>
          <p:cNvPr id="291" name="Google Shape;291;h4c0b74c42ac9363c_1_204"/>
          <p:cNvSpPr txBox="1"/>
          <p:nvPr/>
        </p:nvSpPr>
        <p:spPr>
          <a:xfrm>
            <a:off x="620050" y="4412100"/>
            <a:ext cx="7685400" cy="6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2"/>
                </a:solidFill>
              </a:rPr>
              <a:t>Jobs contain </a:t>
            </a:r>
            <a:r>
              <a:rPr lang="en-US" sz="1800">
                <a:solidFill>
                  <a:srgbClr val="0000FF"/>
                </a:solidFill>
              </a:rPr>
              <a:t>ref to JQ</a:t>
            </a:r>
            <a:r>
              <a:rPr lang="en-US" sz="1800">
                <a:solidFill>
                  <a:schemeClr val="dk2"/>
                </a:solidFill>
              </a:rPr>
              <a:t>. Job</a:t>
            </a:r>
            <a:r>
              <a:rPr b="1" lang="en-US" sz="1800">
                <a:solidFill>
                  <a:schemeClr val="dk2"/>
                </a:solidFill>
              </a:rPr>
              <a:t>s’ </a:t>
            </a:r>
            <a:r>
              <a:rPr lang="en-US" sz="1800">
                <a:solidFill>
                  <a:schemeClr val="dk2"/>
                </a:solidFill>
              </a:rPr>
              <a:t>fences contain </a:t>
            </a:r>
            <a:r>
              <a:rPr lang="en-US" sz="1800">
                <a:solidFill>
                  <a:srgbClr val="FF0000"/>
                </a:solidFill>
              </a:rPr>
              <a:t>ref</a:t>
            </a:r>
            <a:r>
              <a:rPr lang="en-US" sz="1800">
                <a:solidFill>
                  <a:schemeClr val="dk2"/>
                </a:solidFill>
              </a:rPr>
              <a:t> to FenceContext</a:t>
            </a:r>
            <a:br>
              <a:rPr lang="en-US" sz="1800">
                <a:solidFill>
                  <a:schemeClr val="dk2"/>
                </a:solidFill>
              </a:rPr>
            </a:br>
            <a:r>
              <a:rPr lang="en-US" sz="1800">
                <a:solidFill>
                  <a:schemeClr val="dk2"/>
                </a:solidFill>
              </a:rPr>
              <a:t>⇒ Currently does not compile (with pin_init). Gary Guo working on solution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"/>
          <p:cNvSpPr txBox="1"/>
          <p:nvPr>
            <p:ph type="title"/>
          </p:nvPr>
        </p:nvSpPr>
        <p:spPr>
          <a:xfrm>
            <a:off x="311698" y="555600"/>
            <a:ext cx="2808004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/>
              <a:t>GPUVM and ww_mutex</a:t>
            </a:r>
            <a:endParaRPr/>
          </a:p>
        </p:txBody>
      </p:sp>
      <p:sp>
        <p:nvSpPr>
          <p:cNvPr id="297" name="Google Shape;297;p3"/>
          <p:cNvSpPr txBox="1"/>
          <p:nvPr>
            <p:ph idx="1" type="body"/>
          </p:nvPr>
        </p:nvSpPr>
        <p:spPr>
          <a:xfrm>
            <a:off x="311698" y="1389598"/>
            <a:ext cx="2808004" cy="3522905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/>
          <a:p>
            <a:pPr indent="0" lvl="0" marL="0" rtl="0" algn="l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-US"/>
              <a:t>GPUVM: </a:t>
            </a:r>
            <a:r>
              <a:rPr b="0" lang="en-US"/>
              <a:t>VA management for VM_BIND. The VM and every external BO are protected by their dma_resv, and each dma_resv is a ww_mutex.</a:t>
            </a:r>
            <a:endParaRPr/>
          </a:p>
          <a:p>
            <a:pPr indent="0" lvl="0" marL="0" rtl="0" algn="l">
              <a:lnSpc>
                <a:spcPct val="1035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b="1" lang="en-US"/>
              <a:t>ww_mutex for Rust: </a:t>
            </a:r>
            <a:r>
              <a:rPr b="0" lang="en-US"/>
              <a:t>v10 on the list. It has seen review, and Boqun has agreed to move forward with it.</a:t>
            </a:r>
            <a:endParaRPr/>
          </a:p>
          <a:p>
            <a:pPr indent="0" lvl="0" marL="0" rtl="0" algn="l">
              <a:lnSpc>
                <a:spcPct val="1035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b="1" lang="en-US"/>
              <a:t>Open question: </a:t>
            </a:r>
            <a:r>
              <a:rPr b="0" lang="en-US"/>
              <a:t>how should GPUVM use ww_mutex? A drm_exec-style loop, or a guard type that proves the VM's resvs are locked?</a:t>
            </a:r>
            <a:endParaRPr/>
          </a:p>
        </p:txBody>
      </p:sp>
      <p:sp>
        <p:nvSpPr>
          <p:cNvPr id="298" name="Google Shape;298;p3"/>
          <p:cNvSpPr txBox="1"/>
          <p:nvPr>
            <p:ph idx="4294967295" type="sldNum"/>
          </p:nvPr>
        </p:nvSpPr>
        <p:spPr>
          <a:xfrm>
            <a:off x="8754974" y="4700818"/>
            <a:ext cx="266179" cy="318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99" name="Google Shape;299;p3"/>
          <p:cNvSpPr txBox="1"/>
          <p:nvPr/>
        </p:nvSpPr>
        <p:spPr>
          <a:xfrm>
            <a:off x="3396081" y="1098087"/>
            <a:ext cx="5427880" cy="1355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every dma_resv is a ww_mutex: take them all, or back off and retry</a:t>
            </a:r>
            <a:endParaRPr/>
          </a:p>
        </p:txBody>
      </p:sp>
      <p:grpSp>
        <p:nvGrpSpPr>
          <p:cNvPr id="300" name="Google Shape;300;p3"/>
          <p:cNvGrpSpPr/>
          <p:nvPr/>
        </p:nvGrpSpPr>
        <p:grpSpPr>
          <a:xfrm>
            <a:off x="5012738" y="1417317"/>
            <a:ext cx="2194564" cy="475492"/>
            <a:chOff x="-1" y="-1"/>
            <a:chExt cx="2194563" cy="475490"/>
          </a:xfrm>
        </p:grpSpPr>
        <p:sp>
          <p:nvSpPr>
            <p:cNvPr id="301" name="Google Shape;301;p3"/>
            <p:cNvSpPr/>
            <p:nvPr/>
          </p:nvSpPr>
          <p:spPr>
            <a:xfrm>
              <a:off x="-1" y="-1"/>
              <a:ext cx="2194563" cy="475490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3"/>
            <p:cNvSpPr txBox="1"/>
            <p:nvPr/>
          </p:nvSpPr>
          <p:spPr>
            <a:xfrm>
              <a:off x="4762" y="163828"/>
              <a:ext cx="2185038" cy="1478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ww_acquire_ctx</a:t>
              </a:r>
              <a:endParaRPr/>
            </a:p>
          </p:txBody>
        </p:sp>
      </p:grpSp>
      <p:sp>
        <p:nvSpPr>
          <p:cNvPr id="303" name="Google Shape;303;p3"/>
          <p:cNvSpPr txBox="1"/>
          <p:nvPr/>
        </p:nvSpPr>
        <p:spPr>
          <a:xfrm>
            <a:off x="7344461" y="1466432"/>
            <a:ext cx="1479501" cy="377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1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-EDEADLK: drop all,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1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sleep on the contended lock, retry</a:t>
            </a:r>
            <a:endParaRPr/>
          </a:p>
        </p:txBody>
      </p:sp>
      <p:sp>
        <p:nvSpPr>
          <p:cNvPr id="304" name="Google Shape;304;p3"/>
          <p:cNvSpPr/>
          <p:nvPr/>
        </p:nvSpPr>
        <p:spPr>
          <a:xfrm>
            <a:off x="6103620" y="1892806"/>
            <a:ext cx="12804" cy="2011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3"/>
          <p:cNvSpPr/>
          <p:nvPr/>
        </p:nvSpPr>
        <p:spPr>
          <a:xfrm>
            <a:off x="4150462" y="2093976"/>
            <a:ext cx="3919120" cy="128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3"/>
          <p:cNvSpPr/>
          <p:nvPr/>
        </p:nvSpPr>
        <p:spPr>
          <a:xfrm>
            <a:off x="4144061" y="2093976"/>
            <a:ext cx="12804" cy="2468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7" name="Google Shape;307;p3"/>
          <p:cNvGrpSpPr/>
          <p:nvPr/>
        </p:nvGrpSpPr>
        <p:grpSpPr>
          <a:xfrm>
            <a:off x="3350362" y="2340864"/>
            <a:ext cx="1600202" cy="512067"/>
            <a:chOff x="0" y="0"/>
            <a:chExt cx="1600201" cy="512066"/>
          </a:xfrm>
        </p:grpSpPr>
        <p:sp>
          <p:nvSpPr>
            <p:cNvPr id="308" name="Google Shape;308;p3"/>
            <p:cNvSpPr/>
            <p:nvPr/>
          </p:nvSpPr>
          <p:spPr>
            <a:xfrm>
              <a:off x="0" y="0"/>
              <a:ext cx="1600201" cy="512066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3"/>
            <p:cNvSpPr txBox="1"/>
            <p:nvPr/>
          </p:nvSpPr>
          <p:spPr>
            <a:xfrm>
              <a:off x="4762" y="182117"/>
              <a:ext cx="1590677" cy="1478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VM resv</a:t>
              </a:r>
              <a:endParaRPr/>
            </a:p>
          </p:txBody>
        </p:sp>
      </p:grpSp>
      <p:sp>
        <p:nvSpPr>
          <p:cNvPr id="310" name="Google Shape;310;p3"/>
          <p:cNvSpPr/>
          <p:nvPr/>
        </p:nvSpPr>
        <p:spPr>
          <a:xfrm>
            <a:off x="6103620" y="2093976"/>
            <a:ext cx="12804" cy="2468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1" name="Google Shape;311;p3"/>
          <p:cNvGrpSpPr/>
          <p:nvPr/>
        </p:nvGrpSpPr>
        <p:grpSpPr>
          <a:xfrm>
            <a:off x="5309920" y="2340864"/>
            <a:ext cx="1600202" cy="512067"/>
            <a:chOff x="0" y="0"/>
            <a:chExt cx="1600201" cy="512066"/>
          </a:xfrm>
        </p:grpSpPr>
        <p:sp>
          <p:nvSpPr>
            <p:cNvPr id="312" name="Google Shape;312;p3"/>
            <p:cNvSpPr/>
            <p:nvPr/>
          </p:nvSpPr>
          <p:spPr>
            <a:xfrm>
              <a:off x="0" y="0"/>
              <a:ext cx="1600201" cy="512066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3"/>
            <p:cNvSpPr txBox="1"/>
            <p:nvPr/>
          </p:nvSpPr>
          <p:spPr>
            <a:xfrm>
              <a:off x="4762" y="182117"/>
              <a:ext cx="1590677" cy="1478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external BO resv</a:t>
              </a:r>
              <a:endParaRPr/>
            </a:p>
          </p:txBody>
        </p:sp>
      </p:grpSp>
      <p:sp>
        <p:nvSpPr>
          <p:cNvPr id="314" name="Google Shape;314;p3"/>
          <p:cNvSpPr/>
          <p:nvPr/>
        </p:nvSpPr>
        <p:spPr>
          <a:xfrm>
            <a:off x="8063179" y="2093976"/>
            <a:ext cx="12804" cy="2468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5" name="Google Shape;315;p3"/>
          <p:cNvGrpSpPr/>
          <p:nvPr/>
        </p:nvGrpSpPr>
        <p:grpSpPr>
          <a:xfrm>
            <a:off x="7269480" y="2340864"/>
            <a:ext cx="1600202" cy="512067"/>
            <a:chOff x="0" y="0"/>
            <a:chExt cx="1600201" cy="512066"/>
          </a:xfrm>
        </p:grpSpPr>
        <p:sp>
          <p:nvSpPr>
            <p:cNvPr id="316" name="Google Shape;316;p3"/>
            <p:cNvSpPr/>
            <p:nvPr/>
          </p:nvSpPr>
          <p:spPr>
            <a:xfrm>
              <a:off x="0" y="0"/>
              <a:ext cx="1600201" cy="512066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3"/>
            <p:cNvSpPr txBox="1"/>
            <p:nvPr/>
          </p:nvSpPr>
          <p:spPr>
            <a:xfrm>
              <a:off x="4762" y="182117"/>
              <a:ext cx="1590677" cy="1478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external BO resv</a:t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7"/>
          <p:cNvSpPr txBox="1"/>
          <p:nvPr>
            <p:ph type="title"/>
          </p:nvPr>
        </p:nvSpPr>
        <p:spPr>
          <a:xfrm>
            <a:off x="311698" y="555600"/>
            <a:ext cx="2808004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/>
              <a:t>CSG scheduling</a:t>
            </a:r>
            <a:endParaRPr/>
          </a:p>
        </p:txBody>
      </p:sp>
      <p:sp>
        <p:nvSpPr>
          <p:cNvPr id="323" name="Google Shape;323;p7"/>
          <p:cNvSpPr txBox="1"/>
          <p:nvPr>
            <p:ph idx="1" type="body"/>
          </p:nvPr>
        </p:nvSpPr>
        <p:spPr>
          <a:xfrm>
            <a:off x="311698" y="1389598"/>
            <a:ext cx="2808004" cy="3522904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rmAutofit/>
          </a:bodyPr>
          <a:lstStyle/>
          <a:p>
            <a:pPr indent="0" lvl="0" marL="0" rtl="0" algn="l">
              <a:lnSpc>
                <a:spcPct val="1035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-US"/>
              <a:t>Groups: </a:t>
            </a:r>
            <a:r>
              <a:rPr b="0" lang="en-US"/>
              <a:t>userspace creates as many as it wants, each with up to 32 queues.</a:t>
            </a:r>
            <a:endParaRPr/>
          </a:p>
          <a:p>
            <a:pPr indent="0" lvl="0" marL="0" rtl="0" algn="l">
              <a:lnSpc>
                <a:spcPct val="1035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b="1" lang="en-US"/>
              <a:t>CSG slots: </a:t>
            </a:r>
            <a:r>
              <a:rPr b="0" lang="en-US"/>
              <a:t>the firmware has only 8. A group runs only while it is resident on one.</a:t>
            </a:r>
            <a:endParaRPr/>
          </a:p>
          <a:p>
            <a:pPr indent="0" lvl="0" marL="0" rtl="0" algn="l">
              <a:lnSpc>
                <a:spcPct val="1035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b="1" lang="en-US"/>
              <a:t>Tyr today: </a:t>
            </a:r>
            <a:r>
              <a:rPr b="0" lang="en-US"/>
              <a:t>a 10 ms tick binds groups to slots by priority and, on a full tick, rotates out the longest-resident group.</a:t>
            </a:r>
            <a:endParaRPr/>
          </a:p>
          <a:p>
            <a:pPr indent="0" lvl="0" marL="0" rtl="0" algn="l">
              <a:lnSpc>
                <a:spcPct val="1035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b="1" lang="en-US"/>
              <a:t>Open question: </a:t>
            </a:r>
            <a:r>
              <a:rPr b="0" lang="en-US"/>
              <a:t>should this be a common component, like the Job Orchestrator Red Hat has in mind? How soon will Nova and other drivers need this?</a:t>
            </a:r>
            <a:endParaRPr/>
          </a:p>
        </p:txBody>
      </p:sp>
      <p:sp>
        <p:nvSpPr>
          <p:cNvPr id="324" name="Google Shape;324;p7"/>
          <p:cNvSpPr txBox="1"/>
          <p:nvPr>
            <p:ph idx="4294967295" type="sldNum"/>
          </p:nvPr>
        </p:nvSpPr>
        <p:spPr>
          <a:xfrm>
            <a:off x="8754975" y="4700818"/>
            <a:ext cx="266179" cy="31839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25" name="Google Shape;325;p7"/>
          <p:cNvSpPr txBox="1"/>
          <p:nvPr/>
        </p:nvSpPr>
        <p:spPr>
          <a:xfrm>
            <a:off x="3396082" y="1039736"/>
            <a:ext cx="1517905" cy="1973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Groups (N)</a:t>
            </a:r>
            <a:endParaRPr/>
          </a:p>
        </p:txBody>
      </p:sp>
      <p:sp>
        <p:nvSpPr>
          <p:cNvPr id="326" name="Google Shape;326;p7"/>
          <p:cNvSpPr txBox="1"/>
          <p:nvPr/>
        </p:nvSpPr>
        <p:spPr>
          <a:xfrm>
            <a:off x="3350362" y="1545843"/>
            <a:ext cx="640081" cy="127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1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RealTime</a:t>
            </a:r>
            <a:endParaRPr/>
          </a:p>
        </p:txBody>
      </p:sp>
      <p:grpSp>
        <p:nvGrpSpPr>
          <p:cNvPr id="327" name="Google Shape;327;p7"/>
          <p:cNvGrpSpPr/>
          <p:nvPr/>
        </p:nvGrpSpPr>
        <p:grpSpPr>
          <a:xfrm>
            <a:off x="4005070" y="1417319"/>
            <a:ext cx="292611" cy="384050"/>
            <a:chOff x="-1" y="0"/>
            <a:chExt cx="292610" cy="384048"/>
          </a:xfrm>
        </p:grpSpPr>
        <p:sp>
          <p:nvSpPr>
            <p:cNvPr id="328" name="Google Shape;328;p7"/>
            <p:cNvSpPr/>
            <p:nvPr/>
          </p:nvSpPr>
          <p:spPr>
            <a:xfrm>
              <a:off x="-1" y="0"/>
              <a:ext cx="292610" cy="384048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7"/>
            <p:cNvSpPr txBox="1"/>
            <p:nvPr/>
          </p:nvSpPr>
          <p:spPr>
            <a:xfrm>
              <a:off x="4762" y="128523"/>
              <a:ext cx="283084" cy="12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-US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G1</a:t>
              </a:r>
              <a:endParaRPr/>
            </a:p>
          </p:txBody>
        </p:sp>
      </p:grpSp>
      <p:sp>
        <p:nvSpPr>
          <p:cNvPr id="330" name="Google Shape;330;p7"/>
          <p:cNvSpPr txBox="1"/>
          <p:nvPr/>
        </p:nvSpPr>
        <p:spPr>
          <a:xfrm>
            <a:off x="3350362" y="2039619"/>
            <a:ext cx="640081" cy="127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1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High</a:t>
            </a:r>
            <a:endParaRPr/>
          </a:p>
        </p:txBody>
      </p:sp>
      <p:grpSp>
        <p:nvGrpSpPr>
          <p:cNvPr id="331" name="Google Shape;331;p7"/>
          <p:cNvGrpSpPr/>
          <p:nvPr/>
        </p:nvGrpSpPr>
        <p:grpSpPr>
          <a:xfrm>
            <a:off x="4005070" y="1911095"/>
            <a:ext cx="292611" cy="384050"/>
            <a:chOff x="-1" y="0"/>
            <a:chExt cx="292610" cy="384048"/>
          </a:xfrm>
        </p:grpSpPr>
        <p:sp>
          <p:nvSpPr>
            <p:cNvPr id="332" name="Google Shape;332;p7"/>
            <p:cNvSpPr/>
            <p:nvPr/>
          </p:nvSpPr>
          <p:spPr>
            <a:xfrm>
              <a:off x="-1" y="0"/>
              <a:ext cx="292610" cy="384048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7"/>
            <p:cNvSpPr txBox="1"/>
            <p:nvPr/>
          </p:nvSpPr>
          <p:spPr>
            <a:xfrm>
              <a:off x="4762" y="128523"/>
              <a:ext cx="283084" cy="12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-US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G2</a:t>
              </a:r>
              <a:endParaRPr/>
            </a:p>
          </p:txBody>
        </p:sp>
      </p:grpSp>
      <p:grpSp>
        <p:nvGrpSpPr>
          <p:cNvPr id="334" name="Google Shape;334;p7"/>
          <p:cNvGrpSpPr/>
          <p:nvPr/>
        </p:nvGrpSpPr>
        <p:grpSpPr>
          <a:xfrm>
            <a:off x="4352543" y="1911095"/>
            <a:ext cx="292611" cy="384050"/>
            <a:chOff x="-1" y="0"/>
            <a:chExt cx="292610" cy="384048"/>
          </a:xfrm>
        </p:grpSpPr>
        <p:sp>
          <p:nvSpPr>
            <p:cNvPr id="335" name="Google Shape;335;p7"/>
            <p:cNvSpPr/>
            <p:nvPr/>
          </p:nvSpPr>
          <p:spPr>
            <a:xfrm>
              <a:off x="-1" y="0"/>
              <a:ext cx="292610" cy="384048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7"/>
            <p:cNvSpPr txBox="1"/>
            <p:nvPr/>
          </p:nvSpPr>
          <p:spPr>
            <a:xfrm>
              <a:off x="4762" y="128523"/>
              <a:ext cx="283084" cy="12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-US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G3</a:t>
              </a:r>
              <a:endParaRPr/>
            </a:p>
          </p:txBody>
        </p:sp>
      </p:grpSp>
      <p:grpSp>
        <p:nvGrpSpPr>
          <p:cNvPr id="337" name="Google Shape;337;p7"/>
          <p:cNvGrpSpPr/>
          <p:nvPr/>
        </p:nvGrpSpPr>
        <p:grpSpPr>
          <a:xfrm>
            <a:off x="4700014" y="1911095"/>
            <a:ext cx="292611" cy="384050"/>
            <a:chOff x="-1" y="0"/>
            <a:chExt cx="292610" cy="384048"/>
          </a:xfrm>
        </p:grpSpPr>
        <p:sp>
          <p:nvSpPr>
            <p:cNvPr id="338" name="Google Shape;338;p7"/>
            <p:cNvSpPr/>
            <p:nvPr/>
          </p:nvSpPr>
          <p:spPr>
            <a:xfrm>
              <a:off x="-1" y="0"/>
              <a:ext cx="292610" cy="384048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7"/>
            <p:cNvSpPr txBox="1"/>
            <p:nvPr/>
          </p:nvSpPr>
          <p:spPr>
            <a:xfrm>
              <a:off x="4762" y="128523"/>
              <a:ext cx="283084" cy="12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-US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G4</a:t>
              </a:r>
              <a:endParaRPr/>
            </a:p>
          </p:txBody>
        </p:sp>
      </p:grpSp>
      <p:sp>
        <p:nvSpPr>
          <p:cNvPr id="340" name="Google Shape;340;p7"/>
          <p:cNvSpPr txBox="1"/>
          <p:nvPr/>
        </p:nvSpPr>
        <p:spPr>
          <a:xfrm>
            <a:off x="3350362" y="2533396"/>
            <a:ext cx="640081" cy="127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1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Medium</a:t>
            </a:r>
            <a:endParaRPr/>
          </a:p>
        </p:txBody>
      </p:sp>
      <p:grpSp>
        <p:nvGrpSpPr>
          <p:cNvPr id="341" name="Google Shape;341;p7"/>
          <p:cNvGrpSpPr/>
          <p:nvPr/>
        </p:nvGrpSpPr>
        <p:grpSpPr>
          <a:xfrm>
            <a:off x="4005070" y="2404872"/>
            <a:ext cx="292611" cy="384050"/>
            <a:chOff x="-1" y="0"/>
            <a:chExt cx="292610" cy="384048"/>
          </a:xfrm>
        </p:grpSpPr>
        <p:sp>
          <p:nvSpPr>
            <p:cNvPr id="342" name="Google Shape;342;p7"/>
            <p:cNvSpPr/>
            <p:nvPr/>
          </p:nvSpPr>
          <p:spPr>
            <a:xfrm>
              <a:off x="-1" y="0"/>
              <a:ext cx="292610" cy="384048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7"/>
            <p:cNvSpPr txBox="1"/>
            <p:nvPr/>
          </p:nvSpPr>
          <p:spPr>
            <a:xfrm>
              <a:off x="4762" y="128523"/>
              <a:ext cx="283084" cy="12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-US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G5</a:t>
              </a:r>
              <a:endParaRPr/>
            </a:p>
          </p:txBody>
        </p:sp>
      </p:grpSp>
      <p:grpSp>
        <p:nvGrpSpPr>
          <p:cNvPr id="344" name="Google Shape;344;p7"/>
          <p:cNvGrpSpPr/>
          <p:nvPr/>
        </p:nvGrpSpPr>
        <p:grpSpPr>
          <a:xfrm>
            <a:off x="4352543" y="2404872"/>
            <a:ext cx="292611" cy="384050"/>
            <a:chOff x="-1" y="0"/>
            <a:chExt cx="292610" cy="384048"/>
          </a:xfrm>
        </p:grpSpPr>
        <p:sp>
          <p:nvSpPr>
            <p:cNvPr id="345" name="Google Shape;345;p7"/>
            <p:cNvSpPr/>
            <p:nvPr/>
          </p:nvSpPr>
          <p:spPr>
            <a:xfrm>
              <a:off x="-1" y="0"/>
              <a:ext cx="292610" cy="384048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7"/>
            <p:cNvSpPr txBox="1"/>
            <p:nvPr/>
          </p:nvSpPr>
          <p:spPr>
            <a:xfrm>
              <a:off x="4762" y="128523"/>
              <a:ext cx="283084" cy="12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-US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G6</a:t>
              </a:r>
              <a:endParaRPr/>
            </a:p>
          </p:txBody>
        </p:sp>
      </p:grpSp>
      <p:grpSp>
        <p:nvGrpSpPr>
          <p:cNvPr id="347" name="Google Shape;347;p7"/>
          <p:cNvGrpSpPr/>
          <p:nvPr/>
        </p:nvGrpSpPr>
        <p:grpSpPr>
          <a:xfrm>
            <a:off x="4700014" y="2404872"/>
            <a:ext cx="292611" cy="384050"/>
            <a:chOff x="-1" y="0"/>
            <a:chExt cx="292610" cy="384048"/>
          </a:xfrm>
        </p:grpSpPr>
        <p:sp>
          <p:nvSpPr>
            <p:cNvPr id="348" name="Google Shape;348;p7"/>
            <p:cNvSpPr/>
            <p:nvPr/>
          </p:nvSpPr>
          <p:spPr>
            <a:xfrm>
              <a:off x="-1" y="0"/>
              <a:ext cx="292610" cy="384048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7"/>
            <p:cNvSpPr txBox="1"/>
            <p:nvPr/>
          </p:nvSpPr>
          <p:spPr>
            <a:xfrm>
              <a:off x="4762" y="128523"/>
              <a:ext cx="283084" cy="12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-US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G7</a:t>
              </a:r>
              <a:endParaRPr/>
            </a:p>
          </p:txBody>
        </p:sp>
      </p:grpSp>
      <p:sp>
        <p:nvSpPr>
          <p:cNvPr id="350" name="Google Shape;350;p7"/>
          <p:cNvSpPr txBox="1"/>
          <p:nvPr/>
        </p:nvSpPr>
        <p:spPr>
          <a:xfrm>
            <a:off x="3350362" y="3027172"/>
            <a:ext cx="640081" cy="127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1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Low</a:t>
            </a:r>
            <a:endParaRPr/>
          </a:p>
        </p:txBody>
      </p:sp>
      <p:grpSp>
        <p:nvGrpSpPr>
          <p:cNvPr id="351" name="Google Shape;351;p7"/>
          <p:cNvGrpSpPr/>
          <p:nvPr/>
        </p:nvGrpSpPr>
        <p:grpSpPr>
          <a:xfrm>
            <a:off x="4005070" y="2898648"/>
            <a:ext cx="292611" cy="384050"/>
            <a:chOff x="-1" y="0"/>
            <a:chExt cx="292610" cy="384048"/>
          </a:xfrm>
        </p:grpSpPr>
        <p:sp>
          <p:nvSpPr>
            <p:cNvPr id="352" name="Google Shape;352;p7"/>
            <p:cNvSpPr/>
            <p:nvPr/>
          </p:nvSpPr>
          <p:spPr>
            <a:xfrm>
              <a:off x="-1" y="0"/>
              <a:ext cx="292610" cy="384048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7"/>
            <p:cNvSpPr txBox="1"/>
            <p:nvPr/>
          </p:nvSpPr>
          <p:spPr>
            <a:xfrm>
              <a:off x="4762" y="128523"/>
              <a:ext cx="283084" cy="12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-US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G8</a:t>
              </a:r>
              <a:endParaRPr/>
            </a:p>
          </p:txBody>
        </p:sp>
      </p:grpSp>
      <p:grpSp>
        <p:nvGrpSpPr>
          <p:cNvPr id="354" name="Google Shape;354;p7"/>
          <p:cNvGrpSpPr/>
          <p:nvPr/>
        </p:nvGrpSpPr>
        <p:grpSpPr>
          <a:xfrm>
            <a:off x="4352543" y="2898648"/>
            <a:ext cx="292611" cy="384050"/>
            <a:chOff x="-1" y="0"/>
            <a:chExt cx="292610" cy="384048"/>
          </a:xfrm>
        </p:grpSpPr>
        <p:sp>
          <p:nvSpPr>
            <p:cNvPr id="355" name="Google Shape;355;p7"/>
            <p:cNvSpPr/>
            <p:nvPr/>
          </p:nvSpPr>
          <p:spPr>
            <a:xfrm>
              <a:off x="-1" y="0"/>
              <a:ext cx="292610" cy="384048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7"/>
            <p:cNvSpPr txBox="1"/>
            <p:nvPr/>
          </p:nvSpPr>
          <p:spPr>
            <a:xfrm>
              <a:off x="4762" y="128523"/>
              <a:ext cx="283084" cy="12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-US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G9</a:t>
              </a:r>
              <a:endParaRPr/>
            </a:p>
          </p:txBody>
        </p:sp>
      </p:grpSp>
      <p:grpSp>
        <p:nvGrpSpPr>
          <p:cNvPr id="357" name="Google Shape;357;p7"/>
          <p:cNvGrpSpPr/>
          <p:nvPr/>
        </p:nvGrpSpPr>
        <p:grpSpPr>
          <a:xfrm>
            <a:off x="4700014" y="2898648"/>
            <a:ext cx="292611" cy="384050"/>
            <a:chOff x="-1" y="0"/>
            <a:chExt cx="292610" cy="384048"/>
          </a:xfrm>
        </p:grpSpPr>
        <p:sp>
          <p:nvSpPr>
            <p:cNvPr id="358" name="Google Shape;358;p7"/>
            <p:cNvSpPr/>
            <p:nvPr/>
          </p:nvSpPr>
          <p:spPr>
            <a:xfrm>
              <a:off x="-1" y="0"/>
              <a:ext cx="292610" cy="384048"/>
            </a:xfrm>
            <a:prstGeom prst="rect">
              <a:avLst/>
            </a:prstGeom>
            <a:solidFill>
              <a:srgbClr val="EEEEEE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7"/>
            <p:cNvSpPr txBox="1"/>
            <p:nvPr/>
          </p:nvSpPr>
          <p:spPr>
            <a:xfrm>
              <a:off x="4762" y="128523"/>
              <a:ext cx="283084" cy="12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-US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G10</a:t>
              </a:r>
              <a:endParaRPr/>
            </a:p>
          </p:txBody>
        </p:sp>
      </p:grpSp>
      <p:sp>
        <p:nvSpPr>
          <p:cNvPr id="360" name="Google Shape;360;p7"/>
          <p:cNvSpPr txBox="1"/>
          <p:nvPr/>
        </p:nvSpPr>
        <p:spPr>
          <a:xfrm>
            <a:off x="4050791" y="3357740"/>
            <a:ext cx="896113" cy="1973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/>
          </a:p>
        </p:txBody>
      </p:sp>
      <p:sp>
        <p:nvSpPr>
          <p:cNvPr id="361" name="Google Shape;361;p7"/>
          <p:cNvSpPr/>
          <p:nvPr/>
        </p:nvSpPr>
        <p:spPr>
          <a:xfrm>
            <a:off x="5029200" y="2357322"/>
            <a:ext cx="201169" cy="13076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EEEEE"/>
          </a:solidFill>
          <a:ln cap="flat" cmpd="sng" w="9525">
            <a:solidFill>
              <a:srgbClr val="5858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2" name="Google Shape;362;p7"/>
          <p:cNvGrpSpPr/>
          <p:nvPr/>
        </p:nvGrpSpPr>
        <p:grpSpPr>
          <a:xfrm>
            <a:off x="5266942" y="1920239"/>
            <a:ext cx="1353316" cy="1005841"/>
            <a:chOff x="-1" y="0"/>
            <a:chExt cx="1353314" cy="1005839"/>
          </a:xfrm>
        </p:grpSpPr>
        <p:sp>
          <p:nvSpPr>
            <p:cNvPr id="363" name="Google Shape;363;p7"/>
            <p:cNvSpPr/>
            <p:nvPr/>
          </p:nvSpPr>
          <p:spPr>
            <a:xfrm>
              <a:off x="-1" y="0"/>
              <a:ext cx="1353314" cy="1005839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58585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7"/>
            <p:cNvSpPr txBox="1"/>
            <p:nvPr/>
          </p:nvSpPr>
          <p:spPr>
            <a:xfrm>
              <a:off x="4762" y="225596"/>
              <a:ext cx="1343788" cy="5546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who picks?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 driver tick,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or a common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Job Orchestrator?</a:t>
              </a:r>
              <a:endParaRPr/>
            </a:p>
          </p:txBody>
        </p:sp>
      </p:grpSp>
      <p:sp>
        <p:nvSpPr>
          <p:cNvPr id="365" name="Google Shape;365;p7"/>
          <p:cNvSpPr/>
          <p:nvPr/>
        </p:nvSpPr>
        <p:spPr>
          <a:xfrm>
            <a:off x="6656831" y="2357322"/>
            <a:ext cx="347473" cy="13076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EEEEE"/>
          </a:solidFill>
          <a:ln cap="flat" cmpd="sng" w="9525">
            <a:solidFill>
              <a:srgbClr val="5858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7"/>
          <p:cNvSpPr txBox="1"/>
          <p:nvPr/>
        </p:nvSpPr>
        <p:spPr>
          <a:xfrm>
            <a:off x="7086600" y="981731"/>
            <a:ext cx="1737361" cy="22195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GPU</a:t>
            </a:r>
            <a:endParaRPr/>
          </a:p>
        </p:txBody>
      </p:sp>
      <p:sp>
        <p:nvSpPr>
          <p:cNvPr id="367" name="Google Shape;367;p7"/>
          <p:cNvSpPr/>
          <p:nvPr/>
        </p:nvSpPr>
        <p:spPr>
          <a:xfrm>
            <a:off x="7040880" y="1280160"/>
            <a:ext cx="1828801" cy="2606041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858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8" name="Google Shape;368;p7"/>
          <p:cNvGrpSpPr/>
          <p:nvPr/>
        </p:nvGrpSpPr>
        <p:grpSpPr>
          <a:xfrm>
            <a:off x="7132319" y="1417318"/>
            <a:ext cx="795530" cy="475490"/>
            <a:chOff x="0" y="-1"/>
            <a:chExt cx="795528" cy="475489"/>
          </a:xfrm>
        </p:grpSpPr>
        <p:sp>
          <p:nvSpPr>
            <p:cNvPr id="369" name="Google Shape;369;p7"/>
            <p:cNvSpPr/>
            <p:nvPr/>
          </p:nvSpPr>
          <p:spPr>
            <a:xfrm>
              <a:off x="0" y="-1"/>
              <a:ext cx="795528" cy="475489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7"/>
            <p:cNvSpPr txBox="1"/>
            <p:nvPr/>
          </p:nvSpPr>
          <p:spPr>
            <a:xfrm>
              <a:off x="4762" y="169970"/>
              <a:ext cx="786004" cy="1355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CSG 0</a:t>
              </a:r>
              <a:endParaRPr/>
            </a:p>
          </p:txBody>
        </p:sp>
      </p:grpSp>
      <p:grpSp>
        <p:nvGrpSpPr>
          <p:cNvPr id="371" name="Google Shape;371;p7"/>
          <p:cNvGrpSpPr/>
          <p:nvPr/>
        </p:nvGrpSpPr>
        <p:grpSpPr>
          <a:xfrm>
            <a:off x="7982711" y="1417318"/>
            <a:ext cx="795530" cy="475490"/>
            <a:chOff x="0" y="-1"/>
            <a:chExt cx="795528" cy="475489"/>
          </a:xfrm>
        </p:grpSpPr>
        <p:sp>
          <p:nvSpPr>
            <p:cNvPr id="372" name="Google Shape;372;p7"/>
            <p:cNvSpPr/>
            <p:nvPr/>
          </p:nvSpPr>
          <p:spPr>
            <a:xfrm>
              <a:off x="0" y="-1"/>
              <a:ext cx="795528" cy="475489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7"/>
            <p:cNvSpPr txBox="1"/>
            <p:nvPr/>
          </p:nvSpPr>
          <p:spPr>
            <a:xfrm>
              <a:off x="4762" y="169970"/>
              <a:ext cx="786004" cy="1355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CSG 1</a:t>
              </a:r>
              <a:endParaRPr/>
            </a:p>
          </p:txBody>
        </p:sp>
      </p:grpSp>
      <p:grpSp>
        <p:nvGrpSpPr>
          <p:cNvPr id="374" name="Google Shape;374;p7"/>
          <p:cNvGrpSpPr/>
          <p:nvPr/>
        </p:nvGrpSpPr>
        <p:grpSpPr>
          <a:xfrm>
            <a:off x="7132319" y="2020822"/>
            <a:ext cx="795530" cy="475490"/>
            <a:chOff x="0" y="-1"/>
            <a:chExt cx="795528" cy="475489"/>
          </a:xfrm>
        </p:grpSpPr>
        <p:sp>
          <p:nvSpPr>
            <p:cNvPr id="375" name="Google Shape;375;p7"/>
            <p:cNvSpPr/>
            <p:nvPr/>
          </p:nvSpPr>
          <p:spPr>
            <a:xfrm>
              <a:off x="0" y="-1"/>
              <a:ext cx="795528" cy="475489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7"/>
            <p:cNvSpPr txBox="1"/>
            <p:nvPr/>
          </p:nvSpPr>
          <p:spPr>
            <a:xfrm>
              <a:off x="4762" y="169970"/>
              <a:ext cx="786004" cy="1355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CSG 2</a:t>
              </a:r>
              <a:endParaRPr/>
            </a:p>
          </p:txBody>
        </p:sp>
      </p:grpSp>
      <p:grpSp>
        <p:nvGrpSpPr>
          <p:cNvPr id="377" name="Google Shape;377;p7"/>
          <p:cNvGrpSpPr/>
          <p:nvPr/>
        </p:nvGrpSpPr>
        <p:grpSpPr>
          <a:xfrm>
            <a:off x="7982711" y="2020822"/>
            <a:ext cx="795530" cy="475490"/>
            <a:chOff x="0" y="-1"/>
            <a:chExt cx="795528" cy="475489"/>
          </a:xfrm>
        </p:grpSpPr>
        <p:sp>
          <p:nvSpPr>
            <p:cNvPr id="378" name="Google Shape;378;p7"/>
            <p:cNvSpPr/>
            <p:nvPr/>
          </p:nvSpPr>
          <p:spPr>
            <a:xfrm>
              <a:off x="0" y="-1"/>
              <a:ext cx="795528" cy="475489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7"/>
            <p:cNvSpPr txBox="1"/>
            <p:nvPr/>
          </p:nvSpPr>
          <p:spPr>
            <a:xfrm>
              <a:off x="4762" y="169970"/>
              <a:ext cx="786004" cy="1355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CSG 3</a:t>
              </a:r>
              <a:endParaRPr/>
            </a:p>
          </p:txBody>
        </p:sp>
      </p:grpSp>
      <p:grpSp>
        <p:nvGrpSpPr>
          <p:cNvPr id="380" name="Google Shape;380;p7"/>
          <p:cNvGrpSpPr/>
          <p:nvPr/>
        </p:nvGrpSpPr>
        <p:grpSpPr>
          <a:xfrm>
            <a:off x="7132319" y="2624326"/>
            <a:ext cx="795530" cy="475490"/>
            <a:chOff x="0" y="-1"/>
            <a:chExt cx="795528" cy="475489"/>
          </a:xfrm>
        </p:grpSpPr>
        <p:sp>
          <p:nvSpPr>
            <p:cNvPr id="381" name="Google Shape;381;p7"/>
            <p:cNvSpPr/>
            <p:nvPr/>
          </p:nvSpPr>
          <p:spPr>
            <a:xfrm>
              <a:off x="0" y="-1"/>
              <a:ext cx="795528" cy="475489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7"/>
            <p:cNvSpPr txBox="1"/>
            <p:nvPr/>
          </p:nvSpPr>
          <p:spPr>
            <a:xfrm>
              <a:off x="4762" y="169970"/>
              <a:ext cx="786004" cy="1355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CSG 4</a:t>
              </a:r>
              <a:endParaRPr/>
            </a:p>
          </p:txBody>
        </p:sp>
      </p:grpSp>
      <p:grpSp>
        <p:nvGrpSpPr>
          <p:cNvPr id="383" name="Google Shape;383;p7"/>
          <p:cNvGrpSpPr/>
          <p:nvPr/>
        </p:nvGrpSpPr>
        <p:grpSpPr>
          <a:xfrm>
            <a:off x="7982711" y="2624326"/>
            <a:ext cx="795530" cy="475490"/>
            <a:chOff x="0" y="-1"/>
            <a:chExt cx="795528" cy="475489"/>
          </a:xfrm>
        </p:grpSpPr>
        <p:sp>
          <p:nvSpPr>
            <p:cNvPr id="384" name="Google Shape;384;p7"/>
            <p:cNvSpPr/>
            <p:nvPr/>
          </p:nvSpPr>
          <p:spPr>
            <a:xfrm>
              <a:off x="0" y="-1"/>
              <a:ext cx="795528" cy="475489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7"/>
            <p:cNvSpPr txBox="1"/>
            <p:nvPr/>
          </p:nvSpPr>
          <p:spPr>
            <a:xfrm>
              <a:off x="4762" y="169970"/>
              <a:ext cx="786004" cy="1355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CSG 5</a:t>
              </a:r>
              <a:endParaRPr/>
            </a:p>
          </p:txBody>
        </p:sp>
      </p:grpSp>
      <p:grpSp>
        <p:nvGrpSpPr>
          <p:cNvPr id="386" name="Google Shape;386;p7"/>
          <p:cNvGrpSpPr/>
          <p:nvPr/>
        </p:nvGrpSpPr>
        <p:grpSpPr>
          <a:xfrm>
            <a:off x="7132319" y="3227831"/>
            <a:ext cx="795530" cy="475490"/>
            <a:chOff x="0" y="-1"/>
            <a:chExt cx="795528" cy="475489"/>
          </a:xfrm>
        </p:grpSpPr>
        <p:sp>
          <p:nvSpPr>
            <p:cNvPr id="387" name="Google Shape;387;p7"/>
            <p:cNvSpPr/>
            <p:nvPr/>
          </p:nvSpPr>
          <p:spPr>
            <a:xfrm>
              <a:off x="0" y="-1"/>
              <a:ext cx="795528" cy="475489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7"/>
            <p:cNvSpPr txBox="1"/>
            <p:nvPr/>
          </p:nvSpPr>
          <p:spPr>
            <a:xfrm>
              <a:off x="4762" y="169970"/>
              <a:ext cx="786004" cy="1355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CSG 6</a:t>
              </a:r>
              <a:endParaRPr/>
            </a:p>
          </p:txBody>
        </p:sp>
      </p:grpSp>
      <p:grpSp>
        <p:nvGrpSpPr>
          <p:cNvPr id="389" name="Google Shape;389;p7"/>
          <p:cNvGrpSpPr/>
          <p:nvPr/>
        </p:nvGrpSpPr>
        <p:grpSpPr>
          <a:xfrm>
            <a:off x="7982711" y="3227831"/>
            <a:ext cx="795530" cy="475490"/>
            <a:chOff x="0" y="-1"/>
            <a:chExt cx="795528" cy="475489"/>
          </a:xfrm>
        </p:grpSpPr>
        <p:sp>
          <p:nvSpPr>
            <p:cNvPr id="390" name="Google Shape;390;p7"/>
            <p:cNvSpPr/>
            <p:nvPr/>
          </p:nvSpPr>
          <p:spPr>
            <a:xfrm>
              <a:off x="0" y="-1"/>
              <a:ext cx="795528" cy="475489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5858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7"/>
            <p:cNvSpPr txBox="1"/>
            <p:nvPr/>
          </p:nvSpPr>
          <p:spPr>
            <a:xfrm>
              <a:off x="4762" y="169970"/>
              <a:ext cx="786004" cy="1355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-US" sz="1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CSG 7</a:t>
              </a:r>
              <a:endParaRPr/>
            </a:p>
          </p:txBody>
        </p:sp>
      </p:grpSp>
      <p:sp>
        <p:nvSpPr>
          <p:cNvPr id="392" name="Google Shape;392;p7"/>
          <p:cNvSpPr txBox="1"/>
          <p:nvPr/>
        </p:nvSpPr>
        <p:spPr>
          <a:xfrm>
            <a:off x="3396082" y="4042455"/>
            <a:ext cx="5427879" cy="13554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 groups, 8 slots: something has to decide who is resident, and rotate the rest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