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8" r:id="rId2"/>
    <p:sldId id="289" r:id="rId3"/>
    <p:sldId id="261" r:id="rId4"/>
    <p:sldId id="290" r:id="rId5"/>
    <p:sldId id="283" r:id="rId6"/>
    <p:sldId id="284" r:id="rId7"/>
    <p:sldId id="292" r:id="rId8"/>
    <p:sldId id="264" r:id="rId9"/>
    <p:sldId id="265" r:id="rId10"/>
    <p:sldId id="266" r:id="rId11"/>
    <p:sldId id="293" r:id="rId12"/>
    <p:sldId id="295" r:id="rId13"/>
    <p:sldId id="296" r:id="rId14"/>
    <p:sldId id="270" r:id="rId15"/>
    <p:sldId id="271" r:id="rId16"/>
    <p:sldId id="297" r:id="rId17"/>
    <p:sldId id="298" r:id="rId18"/>
    <p:sldId id="299" r:id="rId19"/>
    <p:sldId id="300" r:id="rId20"/>
    <p:sldId id="276" r:id="rId21"/>
    <p:sldId id="277" r:id="rId22"/>
    <p:sldId id="304" r:id="rId23"/>
    <p:sldId id="303" r:id="rId24"/>
    <p:sldId id="302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DC3DEE-1D0C-772B-D9D5-EA4F129702CB}" v="513" dt="2026-10-01T19:28:14.107"/>
    <p1510:client id="{46498674-3225-6A73-E887-1F572FB9C08F}" v="37" dt="2026-10-01T21:40:14.400"/>
    <p1510:client id="{4E0C3D56-27A0-9469-0B38-2657A53A85A3}" v="662" dt="2026-10-01T14:50:53.866"/>
    <p1510:client id="{9CE38179-BF14-E20E-FA2F-F6D7ACEE7806}" v="1" dt="2026-10-01T16:16:35.3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aphic Page" type="obj">
  <p:cSld name="OBJECT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 title="LPC26_slide_bg1a_blank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2068" y="7501"/>
            <a:ext cx="1219198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PC26_slide_bg1_blank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36719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lk Title Page 1">
  <p:cSld name="OBJECT_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 title="LPC26_slide_bg3_blank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1207" y="-58708"/>
            <a:ext cx="12561369" cy="706576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93967" y="2530357"/>
            <a:ext cx="10984800" cy="9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5067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440667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 Text slide 1">
  <p:cSld name="BLANK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4" title="LPC26_slide_bg1a_blank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299600" y="493900"/>
            <a:ext cx="10079200" cy="9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5067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title" idx="2"/>
          </p:nvPr>
        </p:nvSpPr>
        <p:spPr>
          <a:xfrm>
            <a:off x="1300312" y="1768900"/>
            <a:ext cx="4943200" cy="37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title" idx="3"/>
          </p:nvPr>
        </p:nvSpPr>
        <p:spPr>
          <a:xfrm>
            <a:off x="6768867" y="1701900"/>
            <a:ext cx="4780000" cy="37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50599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377440"/>
            <a:ext cx="10241280" cy="2016369"/>
          </a:xfrm>
        </p:spPr>
        <p:txBody>
          <a:bodyPr wrap="square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700" b="1">
                <a:solidFill>
                  <a:srgbClr val="5A6A70"/>
                </a:solidFill>
              </a:rPr>
              <a:t>HFI integration to </a:t>
            </a:r>
            <a:r>
              <a:rPr lang="en-US" sz="2700" b="1" err="1">
                <a:solidFill>
                  <a:srgbClr val="5A6A70"/>
                </a:solidFill>
              </a:rPr>
              <a:t>scx_lavd</a:t>
            </a:r>
            <a:endParaRPr lang="en-US" sz="2700" b="1" err="1"/>
          </a:p>
          <a:p>
            <a:endParaRPr lang="en-US" sz="4250" b="1">
              <a:solidFill>
                <a:srgbClr val="233036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19200" y="3413760"/>
            <a:ext cx="6096000" cy="36576"/>
          </a:xfrm>
          <a:prstGeom prst="rect">
            <a:avLst/>
          </a:prstGeom>
          <a:solidFill>
            <a:srgbClr val="A855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sz="2489"/>
          </a:p>
        </p:txBody>
      </p:sp>
      <p:sp>
        <p:nvSpPr>
          <p:cNvPr id="5" name="TextBox 4"/>
          <p:cNvSpPr txBox="1"/>
          <p:nvPr/>
        </p:nvSpPr>
        <p:spPr>
          <a:xfrm>
            <a:off x="1219200" y="3596640"/>
            <a:ext cx="10241280" cy="377476"/>
          </a:xfrm>
          <a:prstGeom prst="rect">
            <a:avLst/>
          </a:prstGeom>
          <a:noFill/>
        </p:spPr>
        <p:txBody>
          <a:bodyPr wrap="square" lIns="24384" tIns="24384" rIns="24384" bIns="24384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sz="2133" b="0" i="0">
                <a:solidFill>
                  <a:srgbClr val="233036"/>
                </a:solidFill>
                <a:latin typeface="Arial"/>
              </a:rPr>
              <a:t>Srinivas Pandruvada, Intel</a:t>
            </a:r>
          </a:p>
        </p:txBody>
      </p:sp>
    </p:spTree>
    <p:extLst>
      <p:ext uri="{BB962C8B-B14F-4D97-AF65-F5344CB8AC3E}">
        <p14:creationId xmlns:p14="http://schemas.microsoft.com/office/powerpoint/2010/main" val="1514840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6320" y="426720"/>
            <a:ext cx="10424160" cy="975360"/>
          </a:xfrm>
        </p:spPr>
        <p:txBody>
          <a:bodyPr wrap="square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200" b="1">
                <a:solidFill>
                  <a:srgbClr val="233036"/>
                </a:solidFill>
              </a:rPr>
              <a:t>HFI Updates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036320" y="1365504"/>
            <a:ext cx="1463040" cy="36576"/>
          </a:xfrm>
          <a:prstGeom prst="rect">
            <a:avLst/>
          </a:prstGeom>
          <a:solidFill>
            <a:srgbClr val="A855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sz="2489"/>
          </a:p>
        </p:txBody>
      </p:sp>
      <p:sp>
        <p:nvSpPr>
          <p:cNvPr id="4" name="TextBox 3"/>
          <p:cNvSpPr txBox="1"/>
          <p:nvPr/>
        </p:nvSpPr>
        <p:spPr>
          <a:xfrm>
            <a:off x="1036320" y="1524000"/>
            <a:ext cx="10424160" cy="3212161"/>
          </a:xfrm>
          <a:prstGeom prst="rect">
            <a:avLst/>
          </a:prstGeom>
          <a:noFill/>
        </p:spPr>
        <p:txBody>
          <a:bodyPr wrap="square" lIns="24384" tIns="24384" rIns="24384" bIns="24384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40"/>
              </a:spcAft>
              <a:buNone/>
            </a:pPr>
            <a:r>
              <a:rPr sz="2100" b="0" i="0">
                <a:solidFill>
                  <a:srgbClr val="233036"/>
                </a:solidFill>
                <a:latin typeface="Arial"/>
              </a:rPr>
              <a:t>Intel’s </a:t>
            </a:r>
            <a:r>
              <a:rPr sz="2100" b="1" i="0">
                <a:solidFill>
                  <a:srgbClr val="233036"/>
                </a:solidFill>
                <a:latin typeface="Arial"/>
              </a:rPr>
              <a:t>Hardware Feedback Interface</a:t>
            </a:r>
            <a:r>
              <a:rPr sz="2100" b="0" i="0">
                <a:solidFill>
                  <a:srgbClr val="233036"/>
                </a:solidFill>
                <a:latin typeface="Arial"/>
              </a:rPr>
              <a:t> (HFI) gives every CPU a </a:t>
            </a:r>
            <a:r>
              <a:rPr sz="2100" b="0" i="1">
                <a:solidFill>
                  <a:srgbClr val="233036"/>
                </a:solidFill>
                <a:latin typeface="Arial"/>
              </a:rPr>
              <a:t>performance</a:t>
            </a:r>
            <a:r>
              <a:rPr sz="2100" b="0" i="0">
                <a:solidFill>
                  <a:srgbClr val="233036"/>
                </a:solidFill>
                <a:latin typeface="Arial"/>
              </a:rPr>
              <a:t> and an </a:t>
            </a:r>
            <a:r>
              <a:rPr sz="2100" b="0" i="1">
                <a:solidFill>
                  <a:srgbClr val="233036"/>
                </a:solidFill>
                <a:latin typeface="Arial"/>
              </a:rPr>
              <a:t>efficiency</a:t>
            </a:r>
            <a:r>
              <a:rPr sz="2100" b="0" i="0">
                <a:solidFill>
                  <a:srgbClr val="233036"/>
                </a:solidFill>
                <a:latin typeface="Arial"/>
              </a:rPr>
              <a:t> class, and updates them as conditions change.</a:t>
            </a:r>
          </a:p>
          <a:p>
            <a:pPr marL="0" indent="0">
              <a:lnSpc>
                <a:spcPct val="100000"/>
              </a:lnSpc>
              <a:spcAft>
                <a:spcPts val="640"/>
              </a:spcAft>
              <a:buNone/>
            </a:pPr>
            <a:r>
              <a:rPr sz="2100" b="0" i="0">
                <a:solidFill>
                  <a:srgbClr val="233036"/>
                </a:solidFill>
                <a:latin typeface="Arial"/>
              </a:rPr>
              <a:t>It can say two different things:</a:t>
            </a:r>
          </a:p>
          <a:p>
            <a:pPr marL="367665" indent="-342900">
              <a:spcAft>
                <a:spcPts val="640"/>
              </a:spcAft>
              <a:buClr>
                <a:srgbClr val="EB811B"/>
              </a:buClr>
              <a:buChar char="•"/>
            </a:pPr>
            <a:r>
              <a:rPr sz="2100" b="1" i="0">
                <a:solidFill>
                  <a:srgbClr val="233036"/>
                </a:solidFill>
                <a:latin typeface="Arial"/>
              </a:rPr>
              <a:t>Exclude</a:t>
            </a:r>
            <a:r>
              <a:rPr sz="2100" b="0" i="0">
                <a:solidFill>
                  <a:srgbClr val="233036"/>
                </a:solidFill>
                <a:latin typeface="Arial"/>
              </a:rPr>
              <a:t> — </a:t>
            </a:r>
            <a:r>
              <a:rPr sz="1900" b="0" i="0">
                <a:solidFill>
                  <a:srgbClr val="233036"/>
                </a:solidFill>
                <a:latin typeface="Consolas"/>
              </a:rPr>
              <a:t>PERF == 0 &amp;&amp; EFF == 0</a:t>
            </a:r>
            <a:r>
              <a:rPr sz="2100" b="0" i="0">
                <a:solidFill>
                  <a:srgbClr val="233036"/>
                </a:solidFill>
                <a:latin typeface="Arial"/>
              </a:rPr>
              <a:t>: do not give this CPU work</a:t>
            </a:r>
            <a:r>
              <a:rPr lang="en-US" sz="2100">
                <a:solidFill>
                  <a:srgbClr val="233036"/>
                </a:solidFill>
              </a:rPr>
              <a:t> </a:t>
            </a:r>
            <a:r>
              <a:rPr lang="en-US" sz="2100" i="1">
                <a:solidFill>
                  <a:srgbClr val="0070C0"/>
                </a:solidFill>
              </a:rPr>
              <a:t>(FEATURE A)</a:t>
            </a:r>
            <a:endParaRPr sz="2100" b="0" i="1">
              <a:solidFill>
                <a:srgbClr val="0070C0"/>
              </a:solidFill>
              <a:latin typeface="Arial"/>
            </a:endParaRPr>
          </a:p>
          <a:p>
            <a:pPr marL="367665" indent="-342900">
              <a:spcAft>
                <a:spcPts val="640"/>
              </a:spcAft>
              <a:buClr>
                <a:srgbClr val="EB811B"/>
              </a:buClr>
              <a:buChar char="•"/>
            </a:pPr>
            <a:r>
              <a:rPr sz="2100" b="1" i="0">
                <a:solidFill>
                  <a:srgbClr val="233036"/>
                </a:solidFill>
                <a:latin typeface="Arial"/>
              </a:rPr>
              <a:t>Weaken</a:t>
            </a:r>
            <a:r>
              <a:rPr sz="2100" b="0" i="0">
                <a:solidFill>
                  <a:srgbClr val="233036"/>
                </a:solidFill>
                <a:latin typeface="Arial"/>
              </a:rPr>
              <a:t> — a lower perf class: the CPU delivers less</a:t>
            </a:r>
            <a:r>
              <a:rPr lang="en-US" sz="2100">
                <a:solidFill>
                  <a:srgbClr val="233036"/>
                </a:solidFill>
              </a:rPr>
              <a:t> </a:t>
            </a:r>
            <a:r>
              <a:rPr lang="en-US" sz="2100">
                <a:solidFill>
                  <a:srgbClr val="0070C0"/>
                </a:solidFill>
              </a:rPr>
              <a:t>(FEATURE B)</a:t>
            </a:r>
            <a:endParaRPr lang="en-US" sz="2100" b="0" i="0">
              <a:solidFill>
                <a:srgbClr val="0070C0"/>
              </a:solidFill>
              <a:latin typeface="Consolas"/>
            </a:endParaRPr>
          </a:p>
          <a:p>
            <a:pPr marL="367665" indent="-342900">
              <a:spcAft>
                <a:spcPts val="640"/>
              </a:spcAft>
              <a:buChar char="•"/>
            </a:pPr>
            <a:r>
              <a:rPr lang="en-US" sz="2100" b="1">
                <a:solidFill>
                  <a:srgbClr val="233036"/>
                </a:solidFill>
              </a:rPr>
              <a:t>Energy efficiency:</a:t>
            </a:r>
            <a:r>
              <a:rPr lang="en-US" sz="2100">
                <a:solidFill>
                  <a:srgbClr val="233036"/>
                </a:solidFill>
              </a:rPr>
              <a:t> Efficient CPUs: EFF=255 </a:t>
            </a:r>
            <a:r>
              <a:rPr lang="en-US" sz="2100">
                <a:solidFill>
                  <a:srgbClr val="0070C0"/>
                </a:solidFill>
              </a:rPr>
              <a:t>(FEATURE C)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har char="•"/>
            </a:pPr>
            <a:r>
              <a:rPr lang="en-US" sz="2800">
                <a:latin typeface="Aptos"/>
              </a:rPr>
              <a:t>Hardware reports only when its recommendation changes</a:t>
            </a:r>
          </a:p>
          <a:p>
            <a:pPr marL="0" indent="0">
              <a:lnSpc>
                <a:spcPct val="100000"/>
              </a:lnSpc>
              <a:spcAft>
                <a:spcPts val="640"/>
              </a:spcAft>
              <a:buNone/>
            </a:pPr>
            <a:endParaRPr lang="en-US" sz="2100">
              <a:solidFill>
                <a:srgbClr val="23303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094720" y="146304"/>
            <a:ext cx="731520" cy="233910"/>
          </a:xfrm>
          <a:prstGeom prst="rect">
            <a:avLst/>
          </a:prstGeom>
          <a:noFill/>
        </p:spPr>
        <p:txBody>
          <a:bodyPr wrap="square" lIns="24384" tIns="24384" rIns="24384" bIns="24384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sz="1200" b="0" i="0">
                <a:solidFill>
                  <a:srgbClr val="5A6A70"/>
                </a:solidFill>
                <a:latin typeface="Arial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361270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E5D62-A8D0-A37D-E3E0-97AC9AC79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>
                <a:latin typeface="Arial"/>
                <a:cs typeface="Arial"/>
              </a:rPr>
              <a:t>HFI Triggers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2F94F-F22A-6FAA-D28A-AB47944DAE2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89538" y="1719263"/>
            <a:ext cx="10515600" cy="43513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Over clocking run time update that changes the capability values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Change in run time physical constraints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Run time performance or energy efficiency optimization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Change in core frequency, voltage, or power budget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F8F3D8-3B5B-60A6-34DE-4868F65EDDAC}"/>
              </a:ext>
            </a:extLst>
          </p:cNvPr>
          <p:cNvSpPr/>
          <p:nvPr/>
        </p:nvSpPr>
        <p:spPr>
          <a:xfrm>
            <a:off x="1294228" y="1459289"/>
            <a:ext cx="1463040" cy="36576"/>
          </a:xfrm>
          <a:prstGeom prst="rect">
            <a:avLst/>
          </a:prstGeom>
          <a:solidFill>
            <a:srgbClr val="A855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sz="2489"/>
          </a:p>
        </p:txBody>
      </p:sp>
    </p:spTree>
    <p:extLst>
      <p:ext uri="{BB962C8B-B14F-4D97-AF65-F5344CB8AC3E}">
        <p14:creationId xmlns:p14="http://schemas.microsoft.com/office/powerpoint/2010/main" val="1905227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1FE8D-4C79-F799-05B7-D8A5CC08E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83641-CB40-E643-A775-B4AA807D3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320" y="426720"/>
            <a:ext cx="10424160" cy="975360"/>
          </a:xfrm>
        </p:spPr>
        <p:txBody>
          <a:bodyPr wrap="square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200" b="1">
                <a:solidFill>
                  <a:srgbClr val="233036"/>
                </a:solidFill>
              </a:rPr>
              <a:t>Ignoring HFI hints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502E8E-0100-B022-F06D-5C3BAFB3B6B4}"/>
              </a:ext>
            </a:extLst>
          </p:cNvPr>
          <p:cNvSpPr/>
          <p:nvPr/>
        </p:nvSpPr>
        <p:spPr>
          <a:xfrm>
            <a:off x="1036320" y="1365504"/>
            <a:ext cx="1463040" cy="36576"/>
          </a:xfrm>
          <a:prstGeom prst="rect">
            <a:avLst/>
          </a:prstGeom>
          <a:solidFill>
            <a:srgbClr val="A855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sz="2489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490D93-2D28-FF8D-32D5-E774677D7AA5}"/>
              </a:ext>
            </a:extLst>
          </p:cNvPr>
          <p:cNvSpPr txBox="1"/>
          <p:nvPr/>
        </p:nvSpPr>
        <p:spPr>
          <a:xfrm>
            <a:off x="1036320" y="1524000"/>
            <a:ext cx="10424160" cy="3173176"/>
          </a:xfrm>
          <a:prstGeom prst="rect">
            <a:avLst/>
          </a:prstGeom>
          <a:noFill/>
        </p:spPr>
        <p:txBody>
          <a:bodyPr wrap="square" lIns="24384" tIns="24384" rIns="24384" bIns="24384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40"/>
              </a:spcAft>
              <a:buNone/>
            </a:pPr>
            <a:r>
              <a:rPr sz="2100" b="0" i="0">
                <a:solidFill>
                  <a:srgbClr val="233036"/>
                </a:solidFill>
                <a:latin typeface="Arial"/>
              </a:rPr>
              <a:t>A scheduler that ignores it:</a:t>
            </a:r>
            <a:endParaRPr lang="en-US"/>
          </a:p>
          <a:p>
            <a:pPr marL="389890" indent="-365125">
              <a:spcAft>
                <a:spcPts val="640"/>
              </a:spcAft>
              <a:buClr>
                <a:srgbClr val="EB811B"/>
              </a:buClr>
              <a:buChar char="•"/>
            </a:pPr>
            <a:r>
              <a:rPr lang="en-US" sz="2100">
                <a:solidFill>
                  <a:srgbClr val="233036"/>
                </a:solidFill>
              </a:rPr>
              <a:t>Scheduler continue to use CPUs hardware</a:t>
            </a:r>
            <a:r>
              <a:rPr sz="2100" b="0" i="0">
                <a:solidFill>
                  <a:srgbClr val="233036"/>
                </a:solidFill>
                <a:latin typeface="Arial"/>
              </a:rPr>
              <a:t> has excluded</a:t>
            </a:r>
          </a:p>
          <a:p>
            <a:pPr marL="847090" lvl="1" indent="-365125">
              <a:spcAft>
                <a:spcPts val="640"/>
              </a:spcAft>
              <a:buClr>
                <a:srgbClr val="EB811B"/>
              </a:buClr>
              <a:buFont typeface="Courier New"/>
              <a:buChar char="o"/>
            </a:pPr>
            <a:r>
              <a:rPr lang="en-US" sz="2100">
                <a:solidFill>
                  <a:srgbClr val="233036"/>
                </a:solidFill>
              </a:rPr>
              <a:t>Hardware will be more aggressive in excluding more CPUs</a:t>
            </a:r>
          </a:p>
          <a:p>
            <a:pPr marL="847090" lvl="1" indent="-365125">
              <a:spcAft>
                <a:spcPts val="640"/>
              </a:spcAft>
              <a:buClr>
                <a:srgbClr val="EB811B"/>
              </a:buClr>
              <a:buFont typeface="Courier New"/>
              <a:buChar char="o"/>
            </a:pPr>
            <a:r>
              <a:rPr lang="en-US" sz="2100">
                <a:solidFill>
                  <a:srgbClr val="233036"/>
                </a:solidFill>
              </a:rPr>
              <a:t>Aggressive throttling</a:t>
            </a:r>
          </a:p>
          <a:p>
            <a:pPr marL="847090" lvl="1" indent="-365125">
              <a:spcAft>
                <a:spcPts val="640"/>
              </a:spcAft>
              <a:buClr>
                <a:srgbClr val="EB811B"/>
              </a:buClr>
              <a:buFont typeface="Courier New"/>
              <a:buChar char="o"/>
            </a:pPr>
            <a:r>
              <a:rPr lang="en-US" sz="2100">
                <a:solidFill>
                  <a:srgbClr val="233036"/>
                </a:solidFill>
              </a:rPr>
              <a:t>Performance hit</a:t>
            </a:r>
          </a:p>
          <a:p>
            <a:pPr marL="389890" indent="-365125">
              <a:spcAft>
                <a:spcPts val="640"/>
              </a:spcAft>
              <a:buClr>
                <a:srgbClr val="EB811B"/>
              </a:buClr>
              <a:buChar char="•"/>
            </a:pPr>
            <a:r>
              <a:rPr lang="en-US" sz="2100">
                <a:solidFill>
                  <a:srgbClr val="233036"/>
                </a:solidFill>
              </a:rPr>
              <a:t>Counts</a:t>
            </a:r>
            <a:r>
              <a:rPr sz="2100" b="0" i="0">
                <a:solidFill>
                  <a:srgbClr val="233036"/>
                </a:solidFill>
                <a:latin typeface="Arial"/>
              </a:rPr>
              <a:t> a throttled CPU at full strength: too few CPUs activated</a:t>
            </a:r>
            <a:r>
              <a:rPr lang="en-US" sz="2100">
                <a:solidFill>
                  <a:srgbClr val="233036"/>
                </a:solidFill>
              </a:rPr>
              <a:t>, incorrect ranking</a:t>
            </a:r>
          </a:p>
          <a:p>
            <a:pPr marL="389890" indent="-365125">
              <a:spcAft>
                <a:spcPts val="640"/>
              </a:spcAft>
              <a:buClr>
                <a:srgbClr val="EB811B"/>
              </a:buClr>
              <a:buChar char="•"/>
            </a:pPr>
            <a:r>
              <a:rPr lang="en-US" sz="2100">
                <a:solidFill>
                  <a:srgbClr val="233036"/>
                </a:solidFill>
              </a:rPr>
              <a:t>Not using energy efficient CPUs</a:t>
            </a:r>
          </a:p>
          <a:p>
            <a:pPr marL="847090" lvl="1" indent="-365125">
              <a:spcAft>
                <a:spcPts val="640"/>
              </a:spcAft>
              <a:buClr>
                <a:srgbClr val="EB811B"/>
              </a:buClr>
              <a:buFont typeface="Courier New"/>
              <a:buChar char="o"/>
            </a:pPr>
            <a:r>
              <a:rPr lang="en-US" sz="2100">
                <a:solidFill>
                  <a:srgbClr val="233036"/>
                </a:solidFill>
              </a:rPr>
              <a:t>Hardware changes energy efficient CPUs based on workload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11470F-5534-2C0C-1574-1825DEF5F5AB}"/>
              </a:ext>
            </a:extLst>
          </p:cNvPr>
          <p:cNvSpPr txBox="1"/>
          <p:nvPr/>
        </p:nvSpPr>
        <p:spPr>
          <a:xfrm>
            <a:off x="11094720" y="146304"/>
            <a:ext cx="731520" cy="233910"/>
          </a:xfrm>
          <a:prstGeom prst="rect">
            <a:avLst/>
          </a:prstGeom>
          <a:noFill/>
        </p:spPr>
        <p:txBody>
          <a:bodyPr wrap="square" lIns="24384" tIns="24384" rIns="24384" bIns="24384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sz="1200" b="0" i="0">
                <a:solidFill>
                  <a:srgbClr val="5A6A70"/>
                </a:solidFill>
                <a:latin typeface="Arial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70929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HFI-Driven </a:t>
            </a:r>
            <a:r>
              <a:rPr lang="en-US"/>
              <a:t>Available CPUs: Heatmap </a:t>
            </a:r>
            <a:endParaRPr/>
          </a:p>
        </p:txBody>
      </p:sp>
      <p:pic>
        <p:nvPicPr>
          <p:cNvPr id="3" name="Picture 2" descr="Default_heat_fin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3496" y="1715040"/>
            <a:ext cx="4912852" cy="2544298"/>
          </a:xfrm>
          <a:prstGeom prst="rect">
            <a:avLst/>
          </a:prstGeom>
        </p:spPr>
      </p:pic>
      <p:pic>
        <p:nvPicPr>
          <p:cNvPr id="4" name="Picture 3" descr="HFI Idled_heat_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3513" y="1715040"/>
            <a:ext cx="4912852" cy="25442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28300" y="4570850"/>
            <a:ext cx="5014453" cy="67091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dirty="0"/>
              <a:t>Default: SCX LAVD with no change</a:t>
            </a:r>
          </a:p>
          <a:p>
            <a:r>
              <a:rPr lang="en-US" dirty="0"/>
              <a:t>HFI excluded: With HFI plugin POC to SCX LAVD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1B450F-B8EE-F353-9919-78FA07C77569}"/>
              </a:ext>
            </a:extLst>
          </p:cNvPr>
          <p:cNvSpPr txBox="1"/>
          <p:nvPr/>
        </p:nvSpPr>
        <p:spPr>
          <a:xfrm>
            <a:off x="6740232" y="4506310"/>
            <a:ext cx="6175061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System: </a:t>
            </a:r>
            <a:r>
              <a:rPr lang="en-US" err="1"/>
              <a:t>CachyOS</a:t>
            </a:r>
            <a:r>
              <a:rPr lang="en-US"/>
              <a:t> x86_64 </a:t>
            </a:r>
            <a:r>
              <a:rPr lang="en-US" err="1">
                <a:ea typeface="+mn-lt"/>
                <a:cs typeface="+mn-lt"/>
              </a:rPr>
              <a:t>CachyOS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Deckify</a:t>
            </a:r>
            <a:br>
              <a:rPr lang="en-US">
                <a:ea typeface="+mn-lt"/>
                <a:cs typeface="+mn-lt"/>
              </a:rPr>
            </a:br>
            <a:r>
              <a:rPr lang="en-US"/>
              <a:t>Panther Lake Handheld</a:t>
            </a:r>
            <a:br>
              <a:rPr lang="en-US"/>
            </a:br>
            <a:r>
              <a:rPr lang="en-US"/>
              <a:t>Workload : Shadow of the Tomb Raider benchmark</a:t>
            </a:r>
            <a:br>
              <a:rPr lang="en-US"/>
            </a:br>
            <a:endParaRPr lang="en-US" err="1"/>
          </a:p>
          <a:p>
            <a:pPr algn="l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E510B5-2F5F-8A61-7007-690F09FD01D7}"/>
              </a:ext>
            </a:extLst>
          </p:cNvPr>
          <p:cNvSpPr txBox="1"/>
          <p:nvPr/>
        </p:nvSpPr>
        <p:spPr>
          <a:xfrm>
            <a:off x="1581355" y="1388806"/>
            <a:ext cx="60960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0" i="0" u="none" strike="noStrike" baseline="0" dirty="0">
                <a:solidFill>
                  <a:srgbClr val="000000"/>
                </a:solidFill>
                <a:latin typeface="Aptos"/>
              </a:rPr>
              <a:t>Green = Schedulable, Red = HFI Excluded</a:t>
            </a:r>
            <a:r>
              <a:rPr lang="en-US" dirty="0">
                <a:solidFill>
                  <a:srgbClr val="000000"/>
                </a:solidFill>
                <a:latin typeface="Aptos"/>
              </a:rPr>
              <a:t> CPUs</a:t>
            </a:r>
            <a:endParaRPr lang="en-US" dirty="0"/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950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Scheduler-Visible Capacity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2180" y="4837044"/>
            <a:ext cx="3200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/>
              <a:t>✓ More CPUs available</a:t>
            </a:r>
          </a:p>
          <a:p>
            <a:r>
              <a:rPr sz="1800"/>
              <a:t>✓ More capacity visible</a:t>
            </a:r>
          </a:p>
          <a:p>
            <a:r>
              <a:rPr sz="1800"/>
              <a:t>✓ More CPU-seconds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604830-7B7D-3783-2721-8AE3E561E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128" y="1945218"/>
            <a:ext cx="5220392" cy="27873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4AF998-9D18-1A14-EB3E-A32177C0A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467" y="1945218"/>
            <a:ext cx="5054809" cy="278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956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6320" y="426720"/>
            <a:ext cx="10424160" cy="975360"/>
          </a:xfrm>
        </p:spPr>
        <p:txBody>
          <a:bodyPr wrap="square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sz="3200" b="1" i="0">
                <a:solidFill>
                  <a:srgbClr val="233036"/>
                </a:solidFill>
                <a:latin typeface="Arial"/>
              </a:rPr>
              <a:t>Real hardware:</a:t>
            </a:r>
            <a:r>
              <a:rPr lang="en-US" sz="3200" b="1">
                <a:solidFill>
                  <a:srgbClr val="233036"/>
                </a:solidFill>
              </a:rPr>
              <a:t> </a:t>
            </a:r>
            <a:r>
              <a:rPr lang="en-US" sz="3200">
                <a:solidFill>
                  <a:srgbClr val="233036"/>
                </a:solidFill>
                <a:ea typeface="Roboto"/>
              </a:rPr>
              <a:t>Shadow of the Tomb Raider</a:t>
            </a:r>
            <a:endParaRPr lang="en-US" sz="1850"/>
          </a:p>
        </p:txBody>
      </p:sp>
      <p:sp>
        <p:nvSpPr>
          <p:cNvPr id="3" name="Rectangle 2"/>
          <p:cNvSpPr/>
          <p:nvPr/>
        </p:nvSpPr>
        <p:spPr>
          <a:xfrm>
            <a:off x="1036320" y="1365504"/>
            <a:ext cx="1463040" cy="36576"/>
          </a:xfrm>
          <a:prstGeom prst="rect">
            <a:avLst/>
          </a:prstGeom>
          <a:solidFill>
            <a:srgbClr val="A855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sz="2489"/>
          </a:p>
        </p:txBody>
      </p:sp>
      <p:sp>
        <p:nvSpPr>
          <p:cNvPr id="4" name="TextBox 3"/>
          <p:cNvSpPr txBox="1"/>
          <p:nvPr/>
        </p:nvSpPr>
        <p:spPr>
          <a:xfrm>
            <a:off x="1036320" y="1524000"/>
            <a:ext cx="10424160" cy="233910"/>
          </a:xfrm>
          <a:prstGeom prst="rect">
            <a:avLst/>
          </a:prstGeom>
          <a:noFill/>
        </p:spPr>
        <p:txBody>
          <a:bodyPr wrap="square" lIns="24384" tIns="24384" rIns="24384" bIns="24384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360"/>
              </a:spcAft>
            </a:pPr>
            <a:r>
              <a:rPr sz="1200" b="0" i="0">
                <a:solidFill>
                  <a:srgbClr val="233036"/>
                </a:solidFill>
                <a:latin typeface="Arial"/>
              </a:rPr>
              <a:t>Setup </a:t>
            </a:r>
            <a:r>
              <a:rPr lang="en-US" sz="1200">
                <a:solidFill>
                  <a:srgbClr val="233036"/>
                </a:solidFill>
              </a:rPr>
              <a:t>PL1 = 10W</a:t>
            </a:r>
            <a:r>
              <a:rPr sz="1200" b="0" i="0">
                <a:solidFill>
                  <a:srgbClr val="233036"/>
                </a:solidFill>
                <a:latin typeface="Arial"/>
              </a:rPr>
              <a:t>, range over 3 runs: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36320" y="1935481"/>
          <a:ext cx="10424153" cy="2042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612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3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31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31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735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8431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Scheduler</a:t>
                      </a:r>
                    </a:p>
                  </a:txBody>
                  <a:tcPr marL="121920" marR="121920" marT="60960" marB="60960">
                    <a:solidFill>
                      <a:srgbClr val="6A7D8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Average FPS</a:t>
                      </a:r>
                    </a:p>
                  </a:txBody>
                  <a:tcPr marL="121920" marR="121920" marT="60960" marB="60960">
                    <a:solidFill>
                      <a:srgbClr val="6A7D8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1 % low</a:t>
                      </a:r>
                    </a:p>
                  </a:txBody>
                  <a:tcPr marL="121920" marR="121920" marT="60960" marB="60960">
                    <a:solidFill>
                      <a:srgbClr val="6A7D8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Mean excluded</a:t>
                      </a:r>
                    </a:p>
                  </a:txBody>
                  <a:tcPr marL="121920" marR="121920" marT="60960" marB="60960">
                    <a:solidFill>
                      <a:srgbClr val="6A7D8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Excluded CPUs busy</a:t>
                      </a:r>
                    </a:p>
                  </a:txBody>
                  <a:tcPr marL="121920" marR="121920" marT="60960" marB="60960">
                    <a:solidFill>
                      <a:srgbClr val="6A7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431"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3036"/>
                          </a:solidFill>
                          <a:latin typeface="Arial"/>
                        </a:rPr>
                        <a:t>EEVDF</a:t>
                      </a:r>
                    </a:p>
                  </a:txBody>
                  <a:tcPr marL="121920" marR="121920" marT="60960" marB="609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3036"/>
                          </a:solidFill>
                          <a:latin typeface="Arial"/>
                        </a:rPr>
                        <a:t>49.1–51.7</a:t>
                      </a:r>
                    </a:p>
                  </a:txBody>
                  <a:tcPr marL="121920" marR="121920" marT="60960" marB="609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3036"/>
                          </a:solidFill>
                          <a:latin typeface="Arial"/>
                        </a:rPr>
                        <a:t>22.4–25.6</a:t>
                      </a:r>
                    </a:p>
                  </a:txBody>
                  <a:tcPr marL="121920" marR="121920" marT="60960" marB="609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3036"/>
                          </a:solidFill>
                          <a:latin typeface="Arial"/>
                        </a:rPr>
                        <a:t>5.46–5.64</a:t>
                      </a:r>
                    </a:p>
                  </a:txBody>
                  <a:tcPr marL="121920" marR="121920" marT="60960" marB="609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3036"/>
                          </a:solidFill>
                          <a:latin typeface="Arial"/>
                        </a:rPr>
                        <a:t>50 %</a:t>
                      </a:r>
                    </a:p>
                  </a:txBody>
                  <a:tcPr marL="121920" marR="121920" marT="60960" marB="6096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431"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233036"/>
                          </a:solidFill>
                          <a:latin typeface="Consolas"/>
                        </a:rPr>
                        <a:t>scx_lavd</a:t>
                      </a:r>
                    </a:p>
                  </a:txBody>
                  <a:tcPr marL="121920" marR="121920" marT="60960" marB="60960">
                    <a:solidFill>
                      <a:srgbClr val="F4EF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3036"/>
                          </a:solidFill>
                          <a:latin typeface="Arial"/>
                        </a:rPr>
                        <a:t>51.8–52.1</a:t>
                      </a:r>
                    </a:p>
                  </a:txBody>
                  <a:tcPr marL="121920" marR="121920" marT="60960" marB="60960">
                    <a:solidFill>
                      <a:srgbClr val="F4EF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3036"/>
                          </a:solidFill>
                          <a:latin typeface="Arial"/>
                        </a:rPr>
                        <a:t>22.4–23.1</a:t>
                      </a:r>
                    </a:p>
                  </a:txBody>
                  <a:tcPr marL="121920" marR="121920" marT="60960" marB="60960">
                    <a:solidFill>
                      <a:srgbClr val="F4EF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3036"/>
                          </a:solidFill>
                          <a:latin typeface="Arial"/>
                        </a:rPr>
                        <a:t>5.42–5.45</a:t>
                      </a:r>
                    </a:p>
                  </a:txBody>
                  <a:tcPr marL="121920" marR="121920" marT="60960" marB="60960">
                    <a:solidFill>
                      <a:srgbClr val="F4EF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3036"/>
                          </a:solidFill>
                          <a:latin typeface="Arial"/>
                        </a:rPr>
                        <a:t>53 %</a:t>
                      </a:r>
                    </a:p>
                  </a:txBody>
                  <a:tcPr marL="121920" marR="121920" marT="60960" marB="60960">
                    <a:solidFill>
                      <a:srgbClr val="F4EF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431"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233036"/>
                          </a:solidFill>
                          <a:latin typeface="Consolas"/>
                        </a:rPr>
                        <a:t>scx_lavd --hfi</a:t>
                      </a:r>
                    </a:p>
                  </a:txBody>
                  <a:tcPr marL="121920" marR="121920" marT="60960" marB="609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233036"/>
                          </a:solidFill>
                          <a:latin typeface="Arial"/>
                        </a:rPr>
                        <a:t>55.4–55.5</a:t>
                      </a:r>
                    </a:p>
                  </a:txBody>
                  <a:tcPr marL="121920" marR="121920" marT="60960" marB="609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233036"/>
                          </a:solidFill>
                          <a:latin typeface="Arial"/>
                        </a:rPr>
                        <a:t>26.1–26.2</a:t>
                      </a:r>
                    </a:p>
                  </a:txBody>
                  <a:tcPr marL="121920" marR="121920" marT="60960" marB="609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3036"/>
                          </a:solidFill>
                          <a:latin typeface="Arial"/>
                        </a:rPr>
                        <a:t>4.82–4.88</a:t>
                      </a:r>
                    </a:p>
                  </a:txBody>
                  <a:tcPr marL="121920" marR="121920" marT="60960" marB="609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233036"/>
                          </a:solidFill>
                          <a:latin typeface="Arial"/>
                        </a:rPr>
                        <a:t>0.5–1.7 %</a:t>
                      </a:r>
                    </a:p>
                  </a:txBody>
                  <a:tcPr marL="121920" marR="121920" marT="60960" marB="6096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8436"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233036"/>
                          </a:solidFill>
                          <a:latin typeface="Consolas"/>
                        </a:rPr>
                        <a:t>+ --hfi-debug</a:t>
                      </a:r>
                    </a:p>
                  </a:txBody>
                  <a:tcPr marL="121920" marR="121920" marT="60960" marB="60960">
                    <a:solidFill>
                      <a:srgbClr val="F4EF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3036"/>
                          </a:solidFill>
                          <a:latin typeface="Arial"/>
                        </a:rPr>
                        <a:t>54.5–54.7</a:t>
                      </a:r>
                    </a:p>
                  </a:txBody>
                  <a:tcPr marL="121920" marR="121920" marT="60960" marB="60960">
                    <a:solidFill>
                      <a:srgbClr val="F4EF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3036"/>
                          </a:solidFill>
                          <a:latin typeface="Arial"/>
                        </a:rPr>
                        <a:t>25.5–25.7</a:t>
                      </a:r>
                    </a:p>
                  </a:txBody>
                  <a:tcPr marL="121920" marR="121920" marT="60960" marB="60960">
                    <a:solidFill>
                      <a:srgbClr val="F4EF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3036"/>
                          </a:solidFill>
                          <a:latin typeface="Arial"/>
                        </a:rPr>
                        <a:t>4.62–4.76</a:t>
                      </a:r>
                    </a:p>
                  </a:txBody>
                  <a:tcPr marL="121920" marR="121920" marT="60960" marB="60960">
                    <a:solidFill>
                      <a:srgbClr val="F4EF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3036"/>
                          </a:solidFill>
                          <a:latin typeface="Arial"/>
                        </a:rPr>
                        <a:t>0.5–2.0 %</a:t>
                      </a:r>
                    </a:p>
                  </a:txBody>
                  <a:tcPr marL="121920" marR="121920" marT="60960" marB="60960">
                    <a:solidFill>
                      <a:srgbClr val="F4EF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36320" y="4404360"/>
            <a:ext cx="10424160" cy="975360"/>
          </a:xfrm>
          <a:prstGeom prst="rect">
            <a:avLst/>
          </a:prstGeom>
          <a:noFill/>
        </p:spPr>
        <p:txBody>
          <a:bodyPr wrap="square" lIns="24384" tIns="24384" rIns="24384" bIns="24384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90134" indent="-365751">
              <a:lnSpc>
                <a:spcPct val="100000"/>
              </a:lnSpc>
              <a:spcAft>
                <a:spcPts val="360"/>
              </a:spcAft>
              <a:buClr>
                <a:srgbClr val="EB811B"/>
              </a:buClr>
              <a:buChar char="•"/>
            </a:pPr>
            <a:r>
              <a:rPr sz="1200" b="0" i="0">
                <a:solidFill>
                  <a:srgbClr val="233036"/>
                </a:solidFill>
                <a:latin typeface="Arial"/>
              </a:rPr>
              <a:t>The hardware excludes whole domains: P (cpu0–1) + LPE (cpu10–13), sometimes also cpu8–9; E-core perf moves between 32 and 140 (peak 140)</a:t>
            </a:r>
          </a:p>
          <a:p>
            <a:pPr marL="390134" indent="-365751">
              <a:lnSpc>
                <a:spcPct val="100000"/>
              </a:lnSpc>
              <a:spcAft>
                <a:spcPts val="360"/>
              </a:spcAft>
              <a:buClr>
                <a:srgbClr val="EB811B"/>
              </a:buClr>
              <a:buChar char="•"/>
            </a:pPr>
            <a:r>
              <a:rPr sz="1200" b="0" i="0">
                <a:solidFill>
                  <a:srgbClr val="233036"/>
                </a:solidFill>
                <a:latin typeface="Arial"/>
              </a:rPr>
              <a:t>Same package power in every run (12.8–13.5 W; above 10 W because the limit is averaged over 56 s and PL2 allows bursts), GPU busy 91–93 %</a:t>
            </a:r>
          </a:p>
          <a:p>
            <a:pPr marL="390134" indent="-365751">
              <a:lnSpc>
                <a:spcPct val="100000"/>
              </a:lnSpc>
              <a:spcAft>
                <a:spcPts val="360"/>
              </a:spcAft>
              <a:buClr>
                <a:srgbClr val="EB811B"/>
              </a:buClr>
              <a:buChar char="•"/>
            </a:pPr>
            <a:r>
              <a:rPr sz="1200" b="0" i="0">
                <a:solidFill>
                  <a:srgbClr val="233036"/>
                </a:solidFill>
                <a:latin typeface="Arial"/>
              </a:rPr>
              <a:t>Set changes: 33–39 with </a:t>
            </a:r>
            <a:r>
              <a:rPr sz="1080" b="0" i="0">
                <a:solidFill>
                  <a:srgbClr val="233036"/>
                </a:solidFill>
                <a:latin typeface="Consolas"/>
              </a:rPr>
              <a:t>--hfi</a:t>
            </a:r>
            <a:r>
              <a:rPr sz="1200" b="0" i="0">
                <a:solidFill>
                  <a:srgbClr val="233036"/>
                </a:solidFill>
                <a:latin typeface="Arial"/>
              </a:rPr>
              <a:t> vs. 14–22 without — the loop again</a:t>
            </a:r>
          </a:p>
          <a:p>
            <a:pPr marL="390134" indent="-365751">
              <a:lnSpc>
                <a:spcPct val="100000"/>
              </a:lnSpc>
              <a:spcAft>
                <a:spcPts val="360"/>
              </a:spcAft>
              <a:buClr>
                <a:srgbClr val="EB811B"/>
              </a:buClr>
              <a:buChar char="•"/>
            </a:pPr>
            <a:r>
              <a:rPr sz="1080" b="0" i="0">
                <a:solidFill>
                  <a:srgbClr val="233036"/>
                </a:solidFill>
                <a:latin typeface="Consolas"/>
              </a:rPr>
              <a:t>--hfi-debug</a:t>
            </a:r>
            <a:r>
              <a:rPr sz="1200" b="0" i="0">
                <a:solidFill>
                  <a:srgbClr val="233036"/>
                </a:solidFill>
                <a:latin typeface="Arial"/>
              </a:rPr>
              <a:t>: event → effect median 405–483 ms; no stranding, no watchdog exit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720" y="146304"/>
            <a:ext cx="731520" cy="233910"/>
          </a:xfrm>
          <a:prstGeom prst="rect">
            <a:avLst/>
          </a:prstGeom>
          <a:noFill/>
        </p:spPr>
        <p:txBody>
          <a:bodyPr wrap="square" lIns="24384" tIns="24384" rIns="24384" bIns="24384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sz="1200" b="0" i="0">
                <a:solidFill>
                  <a:srgbClr val="5A6A70"/>
                </a:solidFill>
                <a:latin typeface="Arial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2749110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6320" y="426720"/>
            <a:ext cx="10424160" cy="975360"/>
          </a:xfrm>
        </p:spPr>
        <p:txBody>
          <a:bodyPr wrap="square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sz="3200" b="1" i="0">
                <a:solidFill>
                  <a:srgbClr val="233036"/>
                </a:solidFill>
                <a:latin typeface="Arial"/>
              </a:rPr>
              <a:t>Architecture</a:t>
            </a:r>
          </a:p>
        </p:txBody>
      </p:sp>
      <p:sp>
        <p:nvSpPr>
          <p:cNvPr id="3" name="Rectangle 2"/>
          <p:cNvSpPr/>
          <p:nvPr/>
        </p:nvSpPr>
        <p:spPr>
          <a:xfrm>
            <a:off x="1036320" y="1365504"/>
            <a:ext cx="1463040" cy="36576"/>
          </a:xfrm>
          <a:prstGeom prst="rect">
            <a:avLst/>
          </a:prstGeom>
          <a:solidFill>
            <a:srgbClr val="A855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sz="2489"/>
          </a:p>
        </p:txBody>
      </p:sp>
      <p:sp>
        <p:nvSpPr>
          <p:cNvPr id="4" name="Rectangle 3"/>
          <p:cNvSpPr/>
          <p:nvPr/>
        </p:nvSpPr>
        <p:spPr>
          <a:xfrm>
            <a:off x="1036320" y="1524000"/>
            <a:ext cx="10424160" cy="2323304"/>
          </a:xfrm>
          <a:prstGeom prst="rect">
            <a:avLst/>
          </a:prstGeom>
          <a:solidFill>
            <a:srgbClr val="FA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82880" tIns="97536" bIns="97536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lnSpc>
                <a:spcPct val="100000"/>
              </a:lnSpc>
            </a:pPr>
            <a:r>
              <a:rPr sz="1247" i="0">
                <a:solidFill>
                  <a:srgbClr val="233036"/>
                </a:solidFill>
                <a:latin typeface="Consolas"/>
              </a:rPr>
              <a:t> thermal netlink --&gt; hfi_lib (C)      per-CPU {perf, eff} table</a:t>
            </a:r>
          </a:p>
          <a:p>
            <a:pPr algn="l">
              <a:lnSpc>
                <a:spcPct val="100000"/>
              </a:lnSpc>
            </a:pPr>
            <a:r>
              <a:rPr sz="1247" i="0">
                <a:solidFill>
                  <a:srgbClr val="233036"/>
                </a:solidFill>
                <a:latin typeface="Consolas"/>
              </a:rPr>
              <a:t>                         |</a:t>
            </a:r>
          </a:p>
          <a:p>
            <a:pPr algn="l">
              <a:lnSpc>
                <a:spcPct val="100000"/>
              </a:lnSpc>
            </a:pPr>
            <a:r>
              <a:rPr sz="1247" i="0">
                <a:solidFill>
                  <a:srgbClr val="233036"/>
                </a:solidFill>
                <a:latin typeface="Consolas"/>
              </a:rPr>
              <a:t>                         v</a:t>
            </a:r>
          </a:p>
          <a:p>
            <a:pPr algn="l">
              <a:lnSpc>
                <a:spcPct val="100000"/>
              </a:lnSpc>
            </a:pPr>
            <a:r>
              <a:rPr sz="1247" i="0">
                <a:solidFill>
                  <a:srgbClr val="233036"/>
                </a:solidFill>
                <a:latin typeface="Consolas"/>
              </a:rPr>
              <a:t>                    HfiTracker thread (Rust)   derives perf_scale, snapshots</a:t>
            </a:r>
          </a:p>
          <a:p>
            <a:pPr algn="l">
              <a:lnSpc>
                <a:spcPct val="100000"/>
              </a:lnSpc>
            </a:pPr>
            <a:r>
              <a:rPr sz="1247" i="0">
                <a:solidFill>
                  <a:srgbClr val="233036"/>
                </a:solidFill>
                <a:latin typeface="Consolas"/>
              </a:rPr>
              <a:t>                         |  plain stores into the mmap'd .bss</a:t>
            </a:r>
          </a:p>
          <a:p>
            <a:pPr algn="l">
              <a:lnSpc>
                <a:spcPct val="100000"/>
              </a:lnSpc>
            </a:pPr>
            <a:r>
              <a:rPr sz="1247" i="0">
                <a:solidFill>
                  <a:srgbClr val="233036"/>
                </a:solidFill>
                <a:latin typeface="Consolas"/>
              </a:rPr>
              <a:t>                         v</a:t>
            </a:r>
          </a:p>
          <a:p>
            <a:pPr algn="l">
              <a:lnSpc>
                <a:spcPct val="100000"/>
              </a:lnSpc>
            </a:pPr>
            <a:r>
              <a:rPr sz="1247" i="0">
                <a:solidFill>
                  <a:srgbClr val="233036"/>
                </a:solidFill>
                <a:latin typeface="Consolas"/>
              </a:rPr>
              <a:t>                    BPF globals: hfi_excluded_cpu[]  hfi_perf_scale[]</a:t>
            </a:r>
          </a:p>
          <a:p>
            <a:pPr algn="l">
              <a:lnSpc>
                <a:spcPct val="100000"/>
              </a:lnSpc>
            </a:pPr>
            <a:r>
              <a:rPr sz="1247" i="0">
                <a:solidFill>
                  <a:srgbClr val="233036"/>
                </a:solidFill>
                <a:latin typeface="Consolas"/>
              </a:rPr>
              <a:t>                                 hfi_nr_excluded     hfi_nr_throttled  hfi_excluded_gen</a:t>
            </a:r>
          </a:p>
          <a:p>
            <a:pPr algn="l">
              <a:lnSpc>
                <a:spcPct val="100000"/>
              </a:lnSpc>
            </a:pPr>
            <a:r>
              <a:rPr sz="1247" i="0">
                <a:solidFill>
                  <a:srgbClr val="233036"/>
                </a:solidFill>
                <a:latin typeface="Consolas"/>
              </a:rPr>
              <a:t>                     |                                   |</a:t>
            </a:r>
          </a:p>
          <a:p>
            <a:pPr algn="l">
              <a:lnSpc>
                <a:spcPct val="100000"/>
              </a:lnSpc>
            </a:pPr>
            <a:r>
              <a:rPr sz="1247" i="0">
                <a:solidFill>
                  <a:srgbClr val="233036"/>
                </a:solidFill>
                <a:latin typeface="Consolas"/>
              </a:rPr>
              <a:t>         A: excluded-CPU avoidance              B: capacity capping</a:t>
            </a:r>
          </a:p>
          <a:p>
            <a:pPr algn="l">
              <a:lnSpc>
                <a:spcPct val="100000"/>
              </a:lnSpc>
            </a:pPr>
            <a:r>
              <a:rPr sz="1247" i="0">
                <a:solidFill>
                  <a:srgbClr val="233036"/>
                </a:solidFill>
                <a:latin typeface="Consolas"/>
              </a:rPr>
              <a:t>            active/overflow mask rebuild         update_effective_capacity()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6320" y="3969224"/>
            <a:ext cx="10424160" cy="829138"/>
          </a:xfrm>
          <a:prstGeom prst="rect">
            <a:avLst/>
          </a:prstGeom>
          <a:noFill/>
        </p:spPr>
        <p:txBody>
          <a:bodyPr wrap="square" lIns="24384" tIns="24384" rIns="24384" bIns="24384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90134" indent="-365751">
              <a:lnSpc>
                <a:spcPct val="100000"/>
              </a:lnSpc>
              <a:spcAft>
                <a:spcPts val="440"/>
              </a:spcAft>
              <a:buClr>
                <a:srgbClr val="EB811B"/>
              </a:buClr>
              <a:buChar char="•"/>
            </a:pPr>
            <a:r>
              <a:rPr sz="1467" b="1" i="0">
                <a:solidFill>
                  <a:srgbClr val="233036"/>
                </a:solidFill>
                <a:latin typeface="Arial"/>
              </a:rPr>
              <a:t>No new timer</a:t>
            </a:r>
            <a:r>
              <a:rPr sz="1467" b="0" i="0">
                <a:solidFill>
                  <a:srgbClr val="233036"/>
                </a:solidFill>
                <a:latin typeface="Arial"/>
              </a:rPr>
              <a:t>: BPF consumes on the existing 10 ms stat tick</a:t>
            </a:r>
          </a:p>
          <a:p>
            <a:pPr marL="390134" indent="-365751">
              <a:lnSpc>
                <a:spcPct val="100000"/>
              </a:lnSpc>
              <a:spcAft>
                <a:spcPts val="440"/>
              </a:spcAft>
              <a:buClr>
                <a:srgbClr val="EB811B"/>
              </a:buClr>
              <a:buChar char="•"/>
            </a:pPr>
            <a:r>
              <a:rPr sz="1467" b="1" i="0">
                <a:solidFill>
                  <a:srgbClr val="233036"/>
                </a:solidFill>
                <a:latin typeface="Arial"/>
              </a:rPr>
              <a:t>Off by default</a:t>
            </a:r>
            <a:r>
              <a:rPr sz="1467" b="0" i="0">
                <a:solidFill>
                  <a:srgbClr val="233036"/>
                </a:solidFill>
                <a:latin typeface="Arial"/>
              </a:rPr>
              <a:t>: no socket, no thread, nothing published</a:t>
            </a:r>
          </a:p>
          <a:p>
            <a:pPr marL="390134" indent="-365751">
              <a:lnSpc>
                <a:spcPct val="100000"/>
              </a:lnSpc>
              <a:spcAft>
                <a:spcPts val="440"/>
              </a:spcAft>
              <a:buClr>
                <a:srgbClr val="EB811B"/>
              </a:buClr>
              <a:buChar char="•"/>
            </a:pPr>
            <a:r>
              <a:rPr sz="1320" b="0" i="0">
                <a:solidFill>
                  <a:srgbClr val="233036"/>
                </a:solidFill>
                <a:latin typeface="Consolas"/>
              </a:rPr>
              <a:t>--hfi-exclude</a:t>
            </a:r>
            <a:r>
              <a:rPr sz="1467" b="0" i="0">
                <a:solidFill>
                  <a:srgbClr val="233036"/>
                </a:solidFill>
                <a:latin typeface="Arial"/>
              </a:rPr>
              <a:t> and </a:t>
            </a:r>
            <a:r>
              <a:rPr sz="1320" b="0" i="0">
                <a:solidFill>
                  <a:srgbClr val="233036"/>
                </a:solidFill>
                <a:latin typeface="Consolas"/>
              </a:rPr>
              <a:t>--hfi-capacity</a:t>
            </a:r>
            <a:r>
              <a:rPr sz="1467" b="0" i="0">
                <a:solidFill>
                  <a:srgbClr val="233036"/>
                </a:solidFill>
                <a:latin typeface="Arial"/>
              </a:rPr>
              <a:t> switch independently, for A/B evaluation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94720" y="146304"/>
            <a:ext cx="731520" cy="233910"/>
          </a:xfrm>
          <a:prstGeom prst="rect">
            <a:avLst/>
          </a:prstGeom>
          <a:noFill/>
        </p:spPr>
        <p:txBody>
          <a:bodyPr wrap="square" lIns="24384" tIns="24384" rIns="24384" bIns="24384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sz="1200" b="0" i="0">
                <a:solidFill>
                  <a:srgbClr val="5A6A70"/>
                </a:solidFill>
                <a:latin typeface="Arial"/>
              </a:rPr>
              <a:t>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4560" y="2627043"/>
            <a:ext cx="9265920" cy="664797"/>
          </a:xfrm>
          <a:prstGeom prst="rect">
            <a:avLst/>
          </a:prstGeom>
          <a:noFill/>
        </p:spPr>
        <p:txBody>
          <a:bodyPr wrap="square" lIns="24384" tIns="24384" rIns="24384" bIns="24384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sz="4000" b="1" i="0">
                <a:solidFill>
                  <a:srgbClr val="233036"/>
                </a:solidFill>
                <a:latin typeface="Arial"/>
              </a:rPr>
              <a:t>A: excluded-CPU avoidance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2194560" y="3413760"/>
            <a:ext cx="5486400" cy="48768"/>
          </a:xfrm>
          <a:prstGeom prst="rect">
            <a:avLst/>
          </a:prstGeom>
          <a:solidFill>
            <a:srgbClr val="A855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sz="2489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6320" y="426720"/>
            <a:ext cx="10424160" cy="975360"/>
          </a:xfrm>
        </p:spPr>
        <p:txBody>
          <a:bodyPr wrap="square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sz="3200" b="1" i="0">
                <a:solidFill>
                  <a:srgbClr val="233036"/>
                </a:solidFill>
                <a:latin typeface="Arial"/>
              </a:rPr>
              <a:t>Exclude at the mask, not at the pick</a:t>
            </a:r>
          </a:p>
        </p:txBody>
      </p:sp>
      <p:sp>
        <p:nvSpPr>
          <p:cNvPr id="3" name="Rectangle 2"/>
          <p:cNvSpPr/>
          <p:nvPr/>
        </p:nvSpPr>
        <p:spPr>
          <a:xfrm>
            <a:off x="1036320" y="1365504"/>
            <a:ext cx="1463040" cy="36576"/>
          </a:xfrm>
          <a:prstGeom prst="rect">
            <a:avLst/>
          </a:prstGeom>
          <a:solidFill>
            <a:srgbClr val="A855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sz="2489"/>
          </a:p>
        </p:txBody>
      </p:sp>
      <p:sp>
        <p:nvSpPr>
          <p:cNvPr id="4" name="TextBox 3"/>
          <p:cNvSpPr txBox="1"/>
          <p:nvPr/>
        </p:nvSpPr>
        <p:spPr>
          <a:xfrm>
            <a:off x="1036320" y="1524001"/>
            <a:ext cx="10424160" cy="254365"/>
          </a:xfrm>
          <a:prstGeom prst="rect">
            <a:avLst/>
          </a:prstGeom>
          <a:noFill/>
        </p:spPr>
        <p:txBody>
          <a:bodyPr wrap="square" lIns="24384" tIns="24384" rIns="24384" bIns="24384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sz="1200" b="0" i="0">
                <a:solidFill>
                  <a:srgbClr val="233036"/>
                </a:solidFill>
                <a:latin typeface="Consolas"/>
              </a:rPr>
              <a:t>scx_lavd</a:t>
            </a:r>
            <a:r>
              <a:rPr sz="1333" b="0" i="0">
                <a:solidFill>
                  <a:srgbClr val="233036"/>
                </a:solidFill>
                <a:latin typeface="Arial"/>
              </a:rPr>
              <a:t> has ~10 CPU-selection paths, and every one is expressed in terms of two cpumasks: </a:t>
            </a:r>
            <a:r>
              <a:rPr sz="1333" b="1" i="0">
                <a:solidFill>
                  <a:srgbClr val="233036"/>
                </a:solidFill>
                <a:latin typeface="Arial"/>
              </a:rPr>
              <a:t>active</a:t>
            </a:r>
            <a:r>
              <a:rPr sz="1333" b="0" i="0">
                <a:solidFill>
                  <a:srgbClr val="233036"/>
                </a:solidFill>
                <a:latin typeface="Arial"/>
              </a:rPr>
              <a:t> and </a:t>
            </a:r>
            <a:r>
              <a:rPr sz="1333" b="1" i="0">
                <a:solidFill>
                  <a:srgbClr val="233036"/>
                </a:solidFill>
                <a:latin typeface="Arial"/>
              </a:rPr>
              <a:t>overflow</a:t>
            </a:r>
            <a:r>
              <a:rPr sz="1333" b="0" i="0">
                <a:solidFill>
                  <a:srgbClr val="233036"/>
                </a:solidFill>
                <a:latin typeface="Arial"/>
              </a:rPr>
              <a:t>, rebuilt every 10 ms.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36321" y="1960881"/>
          <a:ext cx="10424158" cy="12801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1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8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719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Approach</a:t>
                      </a:r>
                    </a:p>
                  </a:txBody>
                  <a:tcPr marL="121920" marR="121920" marT="60960" marB="60960">
                    <a:solidFill>
                      <a:srgbClr val="6A7D8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Cost</a:t>
                      </a:r>
                    </a:p>
                  </a:txBody>
                  <a:tcPr marL="121920" marR="121920" marT="60960" marB="60960">
                    <a:solidFill>
                      <a:srgbClr val="6A7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719">
                <a:tc>
                  <a:txBody>
                    <a:bodyPr/>
                    <a:lstStyle/>
                    <a:p>
                      <a:r>
                        <a:rPr sz="1200" b="0" i="0">
                          <a:solidFill>
                            <a:srgbClr val="233036"/>
                          </a:solidFill>
                          <a:latin typeface="Arial"/>
                        </a:rPr>
                        <a:t>Check HFI at every pick site</a:t>
                      </a:r>
                    </a:p>
                  </a:txBody>
                  <a:tcPr marL="121920" marR="121920" marT="60960" marB="609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 i="0">
                          <a:solidFill>
                            <a:srgbClr val="233036"/>
                          </a:solidFill>
                          <a:latin typeface="Arial"/>
                        </a:rPr>
                        <a:t>~10 edits; every future path is a new bug</a:t>
                      </a:r>
                    </a:p>
                  </a:txBody>
                  <a:tcPr marL="121920" marR="121920" marT="60960" marB="6096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721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233036"/>
                          </a:solidFill>
                          <a:latin typeface="Arial"/>
                        </a:rPr>
                        <a:t>Treat an excluded CPU as offline in the 2 mask builders</a:t>
                      </a:r>
                    </a:p>
                  </a:txBody>
                  <a:tcPr marL="121920" marR="121920" marT="60960" marB="60960">
                    <a:solidFill>
                      <a:srgbClr val="F4EF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 i="0">
                          <a:solidFill>
                            <a:srgbClr val="233036"/>
                          </a:solidFill>
                          <a:latin typeface="Arial"/>
                        </a:rPr>
                        <a:t>2 edits; all paths inherit it</a:t>
                      </a:r>
                    </a:p>
                  </a:txBody>
                  <a:tcPr marL="121920" marR="121920" marT="60960" marB="60960">
                    <a:solidFill>
                      <a:srgbClr val="F4EF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036320" y="3667761"/>
            <a:ext cx="10424160" cy="1117431"/>
          </a:xfrm>
          <a:prstGeom prst="rect">
            <a:avLst/>
          </a:prstGeom>
          <a:solidFill>
            <a:srgbClr val="FA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82880" tIns="97536" bIns="97536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lnSpc>
                <a:spcPct val="100000"/>
              </a:lnSpc>
            </a:pPr>
            <a:r>
              <a:rPr sz="1133" i="0">
                <a:solidFill>
                  <a:srgbClr val="233036"/>
                </a:solidFill>
                <a:latin typeface="Consolas"/>
              </a:rPr>
              <a:t>if (!cpuc || !cpuc-&gt;is_online || is_hfi_excluded_cpu(cpu)) {</a:t>
            </a:r>
          </a:p>
          <a:p>
            <a:pPr algn="l">
              <a:lnSpc>
                <a:spcPct val="100000"/>
              </a:lnSpc>
            </a:pPr>
            <a:r>
              <a:rPr sz="1133" i="0">
                <a:solidFill>
                  <a:srgbClr val="233036"/>
                </a:solidFill>
                <a:latin typeface="Consolas"/>
              </a:rPr>
              <a:t>    bpf_cpumask_clear_cpu(cpu, active);</a:t>
            </a:r>
          </a:p>
          <a:p>
            <a:pPr algn="l">
              <a:lnSpc>
                <a:spcPct val="100000"/>
              </a:lnSpc>
            </a:pPr>
            <a:r>
              <a:rPr sz="1133" i="0">
                <a:solidFill>
                  <a:srgbClr val="233036"/>
                </a:solidFill>
                <a:latin typeface="Consolas"/>
              </a:rPr>
              <a:t>    bpf_cpumask_clear_cpu(cpu, ovrflw);</a:t>
            </a:r>
          </a:p>
          <a:p>
            <a:pPr algn="l">
              <a:lnSpc>
                <a:spcPct val="100000"/>
              </a:lnSpc>
            </a:pPr>
            <a:r>
              <a:rPr sz="1133" i="0">
                <a:solidFill>
                  <a:srgbClr val="233036"/>
                </a:solidFill>
                <a:latin typeface="Consolas"/>
              </a:rPr>
              <a:t>    continue;</a:t>
            </a:r>
          </a:p>
          <a:p>
            <a:pPr algn="l">
              <a:lnSpc>
                <a:spcPct val="100000"/>
              </a:lnSpc>
            </a:pPr>
            <a:r>
              <a:rPr sz="1133" i="0">
                <a:solidFill>
                  <a:srgbClr val="233036"/>
                </a:solidFill>
                <a:latin typeface="Consolas"/>
              </a:rPr>
              <a:t>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320" y="4907111"/>
            <a:ext cx="10424160" cy="254365"/>
          </a:xfrm>
          <a:prstGeom prst="rect">
            <a:avLst/>
          </a:prstGeom>
          <a:noFill/>
        </p:spPr>
        <p:txBody>
          <a:bodyPr wrap="square" lIns="24384" tIns="24384" rIns="24384" bIns="24384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sz="1200" b="0" i="0">
                <a:solidFill>
                  <a:srgbClr val="233036"/>
                </a:solidFill>
                <a:latin typeface="Consolas"/>
              </a:rPr>
              <a:t>hfi_nr_excluded == 0</a:t>
            </a:r>
            <a:r>
              <a:rPr sz="1333" b="0" i="0">
                <a:solidFill>
                  <a:srgbClr val="233036"/>
                </a:solidFill>
                <a:latin typeface="Arial"/>
              </a:rPr>
              <a:t> short-circuits: </a:t>
            </a:r>
            <a:r>
              <a:rPr sz="1333" b="1" i="0">
                <a:solidFill>
                  <a:srgbClr val="233036"/>
                </a:solidFill>
                <a:latin typeface="Arial"/>
              </a:rPr>
              <a:t>one load</a:t>
            </a:r>
            <a:r>
              <a:rPr sz="1333" b="0" i="0">
                <a:solidFill>
                  <a:srgbClr val="233036"/>
                </a:solidFill>
                <a:latin typeface="Arial"/>
              </a:rPr>
              <a:t> when nothing is excluded.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94720" y="146304"/>
            <a:ext cx="731520" cy="233910"/>
          </a:xfrm>
          <a:prstGeom prst="rect">
            <a:avLst/>
          </a:prstGeom>
          <a:noFill/>
        </p:spPr>
        <p:txBody>
          <a:bodyPr wrap="square" lIns="24384" tIns="24384" rIns="24384" bIns="24384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sz="1200" b="0" i="0">
                <a:solidFill>
                  <a:srgbClr val="5A6A70"/>
                </a:solidFill>
                <a:latin typeface="Arial"/>
              </a:rPr>
              <a:t>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6320" y="426720"/>
            <a:ext cx="10424160" cy="975360"/>
          </a:xfrm>
        </p:spPr>
        <p:txBody>
          <a:bodyPr wrap="square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sz="3200" b="1" i="0">
                <a:solidFill>
                  <a:srgbClr val="233036"/>
                </a:solidFill>
                <a:latin typeface="Arial"/>
              </a:rPr>
              <a:t>The masks alone missed three places</a:t>
            </a:r>
          </a:p>
        </p:txBody>
      </p:sp>
      <p:sp>
        <p:nvSpPr>
          <p:cNvPr id="3" name="Rectangle 2"/>
          <p:cNvSpPr/>
          <p:nvPr/>
        </p:nvSpPr>
        <p:spPr>
          <a:xfrm>
            <a:off x="1036320" y="1365504"/>
            <a:ext cx="1463040" cy="36576"/>
          </a:xfrm>
          <a:prstGeom prst="rect">
            <a:avLst/>
          </a:prstGeom>
          <a:solidFill>
            <a:srgbClr val="A855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sz="2489"/>
          </a:p>
        </p:txBody>
      </p:sp>
      <p:sp>
        <p:nvSpPr>
          <p:cNvPr id="4" name="TextBox 3"/>
          <p:cNvSpPr txBox="1"/>
          <p:nvPr/>
        </p:nvSpPr>
        <p:spPr>
          <a:xfrm>
            <a:off x="1036320" y="1524001"/>
            <a:ext cx="10424160" cy="3732304"/>
          </a:xfrm>
          <a:prstGeom prst="rect">
            <a:avLst/>
          </a:prstGeom>
          <a:noFill/>
        </p:spPr>
        <p:txBody>
          <a:bodyPr wrap="square" lIns="24384" tIns="24384" rIns="24384" bIns="24384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90134" indent="-365751">
              <a:lnSpc>
                <a:spcPct val="100000"/>
              </a:lnSpc>
              <a:spcAft>
                <a:spcPts val="720"/>
              </a:spcAft>
              <a:buClr>
                <a:srgbClr val="EB811B"/>
              </a:buClr>
              <a:buChar char="•"/>
            </a:pPr>
            <a:r>
              <a:rPr sz="2400" b="1" i="0">
                <a:solidFill>
                  <a:srgbClr val="233036"/>
                </a:solidFill>
                <a:latin typeface="Arial"/>
              </a:rPr>
              <a:t>Sticky-CPU fast paths</a:t>
            </a:r>
            <a:r>
              <a:rPr sz="2400" b="0" i="0">
                <a:solidFill>
                  <a:srgbClr val="233036"/>
                </a:solidFill>
                <a:latin typeface="Arial"/>
              </a:rPr>
              <a:t> test only idleness and skip the mask: a task whose </a:t>
            </a:r>
            <a:r>
              <a:rPr sz="2160" b="0" i="0">
                <a:solidFill>
                  <a:srgbClr val="233036"/>
                </a:solidFill>
                <a:latin typeface="Consolas"/>
              </a:rPr>
              <a:t>prev_cpu</a:t>
            </a:r>
            <a:r>
              <a:rPr sz="2400" b="0" i="0">
                <a:solidFill>
                  <a:srgbClr val="233036"/>
                </a:solidFill>
                <a:latin typeface="Arial"/>
              </a:rPr>
              <a:t> just excluded got handed straight back to it</a:t>
            </a:r>
          </a:p>
          <a:p>
            <a:pPr marL="390134" indent="-365751">
              <a:lnSpc>
                <a:spcPct val="100000"/>
              </a:lnSpc>
              <a:spcAft>
                <a:spcPts val="720"/>
              </a:spcAft>
              <a:buClr>
                <a:srgbClr val="EB811B"/>
              </a:buClr>
              <a:buChar char="•"/>
            </a:pPr>
            <a:r>
              <a:rPr sz="2400" b="1" i="0">
                <a:solidFill>
                  <a:srgbClr val="233036"/>
                </a:solidFill>
                <a:latin typeface="Arial"/>
              </a:rPr>
              <a:t>Overflow re-adds between rebuilds</a:t>
            </a:r>
            <a:r>
              <a:rPr sz="2400" b="0" i="0">
                <a:solidFill>
                  <a:srgbClr val="233036"/>
                </a:solidFill>
                <a:latin typeface="Arial"/>
              </a:rPr>
              <a:t>: 8 call sites add a CPU back to the </a:t>
            </a:r>
            <a:r>
              <a:rPr sz="2400" b="0" i="1">
                <a:solidFill>
                  <a:srgbClr val="233036"/>
                </a:solidFill>
                <a:latin typeface="Arial"/>
              </a:rPr>
              <a:t>shared</a:t>
            </a:r>
            <a:r>
              <a:rPr sz="2400" b="0" i="0">
                <a:solidFill>
                  <a:srgbClr val="233036"/>
                </a:solidFill>
                <a:latin typeface="Arial"/>
              </a:rPr>
              <a:t> overflow set, exposing an excluded CPU to every task for up to 10 ms</a:t>
            </a:r>
          </a:p>
          <a:p>
            <a:pPr marL="390134" indent="-365751">
              <a:lnSpc>
                <a:spcPct val="100000"/>
              </a:lnSpc>
              <a:spcAft>
                <a:spcPts val="720"/>
              </a:spcAft>
              <a:buClr>
                <a:srgbClr val="EB811B"/>
              </a:buClr>
              <a:buChar char="•"/>
            </a:pPr>
            <a:r>
              <a:rPr sz="2400" b="1" i="0">
                <a:solidFill>
                  <a:srgbClr val="233036"/>
                </a:solidFill>
                <a:latin typeface="Arial"/>
              </a:rPr>
              <a:t>Fallback when nothing qualifies</a:t>
            </a:r>
            <a:r>
              <a:rPr sz="2400" b="0" i="0">
                <a:solidFill>
                  <a:srgbClr val="233036"/>
                </a:solidFill>
                <a:latin typeface="Arial"/>
              </a:rPr>
              <a:t>: skip excluded CPUs, but remember one, so a task with nowhere else still gets a CPU</a:t>
            </a:r>
          </a:p>
          <a:p>
            <a:pPr marL="0" indent="0">
              <a:lnSpc>
                <a:spcPct val="100000"/>
              </a:lnSpc>
              <a:spcAft>
                <a:spcPts val="720"/>
              </a:spcAft>
              <a:buNone/>
            </a:pPr>
            <a:r>
              <a:rPr sz="2400" b="0" i="0">
                <a:solidFill>
                  <a:srgbClr val="233036"/>
                </a:solidFill>
                <a:latin typeface="Arial"/>
              </a:rPr>
              <a:t>After these, </a:t>
            </a:r>
            <a:r>
              <a:rPr sz="2160" b="0" i="0">
                <a:solidFill>
                  <a:srgbClr val="233036"/>
                </a:solidFill>
                <a:latin typeface="Consolas"/>
              </a:rPr>
              <a:t>select_cpu()</a:t>
            </a:r>
            <a:r>
              <a:rPr sz="2400" b="0" i="0">
                <a:solidFill>
                  <a:srgbClr val="233036"/>
                </a:solidFill>
                <a:latin typeface="Arial"/>
              </a:rPr>
              <a:t> never picked an excluded CPU.</a:t>
            </a:r>
          </a:p>
          <a:p>
            <a:pPr marL="0" indent="0">
              <a:lnSpc>
                <a:spcPct val="100000"/>
              </a:lnSpc>
              <a:spcAft>
                <a:spcPts val="720"/>
              </a:spcAft>
              <a:buNone/>
            </a:pPr>
            <a:r>
              <a:rPr sz="2400" b="1" i="0">
                <a:solidFill>
                  <a:srgbClr val="A8552A"/>
                </a:solidFill>
                <a:latin typeface="Arial"/>
              </a:rPr>
              <a:t>Tasks were still running on them.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4720" y="146304"/>
            <a:ext cx="731520" cy="233910"/>
          </a:xfrm>
          <a:prstGeom prst="rect">
            <a:avLst/>
          </a:prstGeom>
          <a:noFill/>
        </p:spPr>
        <p:txBody>
          <a:bodyPr wrap="square" lIns="24384" tIns="24384" rIns="24384" bIns="24384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sz="1200" b="0" i="0">
                <a:solidFill>
                  <a:srgbClr val="5A6A70"/>
                </a:solidFill>
                <a:latin typeface="Arial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654749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6320" y="426720"/>
            <a:ext cx="10424160" cy="975360"/>
          </a:xfrm>
        </p:spPr>
        <p:txBody>
          <a:bodyPr wrap="square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sz="2880" b="1" i="0">
                <a:solidFill>
                  <a:srgbClr val="233036"/>
                </a:solidFill>
                <a:latin typeface="Consolas"/>
              </a:rPr>
              <a:t>ops.dispatch()</a:t>
            </a:r>
            <a:r>
              <a:rPr sz="3200" b="1" i="0">
                <a:solidFill>
                  <a:srgbClr val="233036"/>
                </a:solidFill>
                <a:latin typeface="Arial"/>
              </a:rPr>
              <a:t> pulls</a:t>
            </a:r>
          </a:p>
        </p:txBody>
      </p:sp>
      <p:sp>
        <p:nvSpPr>
          <p:cNvPr id="3" name="Rectangle 2"/>
          <p:cNvSpPr/>
          <p:nvPr/>
        </p:nvSpPr>
        <p:spPr>
          <a:xfrm>
            <a:off x="1036320" y="1365504"/>
            <a:ext cx="1463040" cy="36576"/>
          </a:xfrm>
          <a:prstGeom prst="rect">
            <a:avLst/>
          </a:prstGeom>
          <a:solidFill>
            <a:srgbClr val="A855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sz="2489"/>
          </a:p>
        </p:txBody>
      </p:sp>
      <p:sp>
        <p:nvSpPr>
          <p:cNvPr id="4" name="TextBox 3"/>
          <p:cNvSpPr txBox="1"/>
          <p:nvPr/>
        </p:nvSpPr>
        <p:spPr>
          <a:xfrm>
            <a:off x="1036320" y="1524000"/>
            <a:ext cx="10424160" cy="913392"/>
          </a:xfrm>
          <a:prstGeom prst="rect">
            <a:avLst/>
          </a:prstGeom>
          <a:noFill/>
        </p:spPr>
        <p:txBody>
          <a:bodyPr wrap="square" lIns="24384" tIns="24384" rIns="24384" bIns="24384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520"/>
              </a:spcAft>
              <a:buNone/>
            </a:pPr>
            <a:r>
              <a:rPr sz="1560" b="0" i="0">
                <a:solidFill>
                  <a:srgbClr val="233036"/>
                </a:solidFill>
                <a:latin typeface="Consolas"/>
              </a:rPr>
              <a:t>enqueue</a:t>
            </a:r>
            <a:r>
              <a:rPr sz="1733" b="0" i="0">
                <a:solidFill>
                  <a:srgbClr val="233036"/>
                </a:solidFill>
                <a:latin typeface="Arial"/>
              </a:rPr>
              <a:t> </a:t>
            </a:r>
            <a:r>
              <a:rPr sz="1733" b="1" i="0">
                <a:solidFill>
                  <a:srgbClr val="233036"/>
                </a:solidFill>
                <a:latin typeface="Arial"/>
              </a:rPr>
              <a:t>pushes</a:t>
            </a:r>
            <a:r>
              <a:rPr sz="1733" b="0" i="0">
                <a:solidFill>
                  <a:srgbClr val="233036"/>
                </a:solidFill>
                <a:latin typeface="Arial"/>
              </a:rPr>
              <a:t> work toward CPUs; </a:t>
            </a:r>
            <a:r>
              <a:rPr sz="1560" b="0" i="0">
                <a:solidFill>
                  <a:srgbClr val="233036"/>
                </a:solidFill>
                <a:latin typeface="Consolas"/>
              </a:rPr>
              <a:t>dispatch</a:t>
            </a:r>
            <a:r>
              <a:rPr sz="1733" b="0" i="0">
                <a:solidFill>
                  <a:srgbClr val="233036"/>
                </a:solidFill>
                <a:latin typeface="Arial"/>
              </a:rPr>
              <a:t> runs </a:t>
            </a:r>
            <a:r>
              <a:rPr sz="1733" b="1" i="0">
                <a:solidFill>
                  <a:srgbClr val="233036"/>
                </a:solidFill>
                <a:latin typeface="Arial"/>
              </a:rPr>
              <a:t>on</a:t>
            </a:r>
            <a:r>
              <a:rPr sz="1733" b="0" i="0">
                <a:solidFill>
                  <a:srgbClr val="233036"/>
                </a:solidFill>
                <a:latin typeface="Arial"/>
              </a:rPr>
              <a:t> a CPU and </a:t>
            </a:r>
            <a:r>
              <a:rPr sz="1733" b="1" i="0">
                <a:solidFill>
                  <a:srgbClr val="233036"/>
                </a:solidFill>
                <a:latin typeface="Arial"/>
              </a:rPr>
              <a:t>pulls</a:t>
            </a:r>
            <a:r>
              <a:rPr sz="1733" b="0" i="0">
                <a:solidFill>
                  <a:srgbClr val="233036"/>
                </a:solidFill>
                <a:latin typeface="Arial"/>
              </a:rPr>
              <a:t> work to itself. A correct push policy does not constrain the pull side.</a:t>
            </a:r>
          </a:p>
          <a:p>
            <a:pPr marL="0" indent="0">
              <a:lnSpc>
                <a:spcPct val="100000"/>
              </a:lnSpc>
              <a:spcAft>
                <a:spcPts val="520"/>
              </a:spcAft>
              <a:buNone/>
            </a:pPr>
            <a:r>
              <a:rPr sz="1733" b="1" i="0">
                <a:solidFill>
                  <a:srgbClr val="233036"/>
                </a:solidFill>
                <a:latin typeface="Arial"/>
              </a:rPr>
              <a:t>Leak 1: a count outvoted the mask.</a:t>
            </a:r>
          </a:p>
        </p:txBody>
      </p:sp>
      <p:sp>
        <p:nvSpPr>
          <p:cNvPr id="5" name="Rectangle 4"/>
          <p:cNvSpPr/>
          <p:nvPr/>
        </p:nvSpPr>
        <p:spPr>
          <a:xfrm>
            <a:off x="1036320" y="2631440"/>
            <a:ext cx="10424160" cy="709811"/>
          </a:xfrm>
          <a:prstGeom prst="rect">
            <a:avLst/>
          </a:prstGeom>
          <a:solidFill>
            <a:srgbClr val="FA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82880" tIns="97536" bIns="97536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lnSpc>
                <a:spcPct val="100000"/>
              </a:lnSpc>
            </a:pPr>
            <a:r>
              <a:rPr sz="1473" i="0">
                <a:solidFill>
                  <a:srgbClr val="233036"/>
                </a:solidFill>
                <a:latin typeface="Consolas"/>
              </a:rPr>
              <a:t>if (use_full_cpus())          </a:t>
            </a:r>
            <a:r>
              <a:rPr sz="1473" i="1">
                <a:solidFill>
                  <a:srgbClr val="5A6A70"/>
                </a:solidFill>
                <a:latin typeface="Consolas"/>
              </a:rPr>
              <a:t>/* nr_active &gt;= nr_cpus_onln */</a:t>
            </a:r>
          </a:p>
          <a:p>
            <a:pPr algn="l">
              <a:lnSpc>
                <a:spcPct val="100000"/>
              </a:lnSpc>
            </a:pPr>
            <a:r>
              <a:rPr sz="1473" i="0">
                <a:solidFill>
                  <a:srgbClr val="233036"/>
                </a:solidFill>
                <a:latin typeface="Consolas"/>
              </a:rPr>
              <a:t>    goto consume_out;         </a:t>
            </a:r>
            <a:r>
              <a:rPr sz="1473" i="1">
                <a:solidFill>
                  <a:srgbClr val="5A6A70"/>
                </a:solidFill>
                <a:latin typeface="Consolas"/>
              </a:rPr>
              <a:t>/* ...and skip every mask test */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36320" y="3463171"/>
            <a:ext cx="10424160" cy="1574983"/>
          </a:xfrm>
          <a:prstGeom prst="rect">
            <a:avLst/>
          </a:prstGeom>
          <a:noFill/>
        </p:spPr>
        <p:txBody>
          <a:bodyPr wrap="square" lIns="24384" tIns="24384" rIns="24384" bIns="24384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9890" indent="-365125">
              <a:spcAft>
                <a:spcPts val="520"/>
              </a:spcAft>
              <a:buClr>
                <a:srgbClr val="EB811B"/>
              </a:buClr>
              <a:buChar char="•"/>
            </a:pPr>
            <a:r>
              <a:rPr sz="1550" b="0" i="0" err="1">
                <a:solidFill>
                  <a:srgbClr val="233036"/>
                </a:solidFill>
                <a:latin typeface="Consolas"/>
              </a:rPr>
              <a:t>nr_active</a:t>
            </a:r>
            <a:r>
              <a:rPr sz="1700" b="0" i="0">
                <a:solidFill>
                  <a:srgbClr val="233036"/>
                </a:solidFill>
                <a:latin typeface="Arial"/>
              </a:rPr>
              <a:t> is </a:t>
            </a:r>
            <a:r>
              <a:rPr sz="1700" b="0" i="1">
                <a:solidFill>
                  <a:srgbClr val="233036"/>
                </a:solidFill>
                <a:latin typeface="Arial"/>
              </a:rPr>
              <a:t>capacity-derived</a:t>
            </a:r>
            <a:r>
              <a:rPr sz="1700" b="0" i="0">
                <a:solidFill>
                  <a:srgbClr val="233036"/>
                </a:solidFill>
                <a:latin typeface="Arial"/>
              </a:rPr>
              <a:t>: it hits 14 under load</a:t>
            </a:r>
            <a:r>
              <a:rPr lang="en-US" sz="1700">
                <a:solidFill>
                  <a:srgbClr val="233036"/>
                </a:solidFill>
              </a:rPr>
              <a:t> (2P8E4L setup)</a:t>
            </a:r>
            <a:endParaRPr lang="en-US"/>
          </a:p>
          <a:p>
            <a:pPr marL="389890" indent="-365125">
              <a:lnSpc>
                <a:spcPct val="100000"/>
              </a:lnSpc>
              <a:spcAft>
                <a:spcPts val="520"/>
              </a:spcAft>
              <a:buClr>
                <a:srgbClr val="EB811B"/>
              </a:buClr>
              <a:buChar char="•"/>
            </a:pPr>
            <a:r>
              <a:rPr sz="1700" b="0" i="0">
                <a:solidFill>
                  <a:srgbClr val="233036"/>
                </a:solidFill>
                <a:latin typeface="Arial"/>
              </a:rPr>
              <a:t>The active </a:t>
            </a:r>
            <a:r>
              <a:rPr sz="1700" b="0" i="1">
                <a:solidFill>
                  <a:srgbClr val="233036"/>
                </a:solidFill>
                <a:latin typeface="Arial"/>
              </a:rPr>
              <a:t>mask</a:t>
            </a:r>
            <a:r>
              <a:rPr sz="1700" b="0" i="0">
                <a:solidFill>
                  <a:srgbClr val="233036"/>
                </a:solidFill>
                <a:latin typeface="Arial"/>
              </a:rPr>
              <a:t> deliberately omits the 5 excluded CPUs (setup A: </a:t>
            </a:r>
            <a:r>
              <a:rPr sz="1550" b="0" i="0" err="1">
                <a:solidFill>
                  <a:srgbClr val="233036"/>
                </a:solidFill>
                <a:latin typeface="Consolas"/>
              </a:rPr>
              <a:t>nr_active</a:t>
            </a:r>
            <a:r>
              <a:rPr sz="1550" b="0" i="0">
                <a:solidFill>
                  <a:srgbClr val="233036"/>
                </a:solidFill>
                <a:latin typeface="Consolas"/>
              </a:rPr>
              <a:t>=14, </a:t>
            </a:r>
            <a:r>
              <a:rPr sz="1550" b="0" i="0" err="1">
                <a:solidFill>
                  <a:srgbClr val="233036"/>
                </a:solidFill>
                <a:latin typeface="Consolas"/>
              </a:rPr>
              <a:t>active_weight</a:t>
            </a:r>
            <a:r>
              <a:rPr sz="1550" b="0" i="0">
                <a:solidFill>
                  <a:srgbClr val="233036"/>
                </a:solidFill>
                <a:latin typeface="Consolas"/>
              </a:rPr>
              <a:t>=9</a:t>
            </a:r>
            <a:r>
              <a:rPr sz="1700" b="0" i="0">
                <a:solidFill>
                  <a:srgbClr val="233036"/>
                </a:solidFill>
                <a:latin typeface="Arial"/>
              </a:rPr>
              <a:t> on most rebuild ticks)</a:t>
            </a:r>
          </a:p>
          <a:p>
            <a:pPr marL="389890" indent="-365125">
              <a:lnSpc>
                <a:spcPct val="100000"/>
              </a:lnSpc>
              <a:spcAft>
                <a:spcPts val="520"/>
              </a:spcAft>
              <a:buClr>
                <a:srgbClr val="EB811B"/>
              </a:buClr>
              <a:buChar char="•"/>
            </a:pPr>
            <a:r>
              <a:rPr sz="1700" b="0" i="0">
                <a:solidFill>
                  <a:srgbClr val="233036"/>
                </a:solidFill>
                <a:latin typeface="Arial"/>
              </a:rPr>
              <a:t>Fix: never take the fast path while anything is excluded</a:t>
            </a:r>
          </a:p>
          <a:p>
            <a:pPr marL="0" indent="0">
              <a:lnSpc>
                <a:spcPct val="100000"/>
              </a:lnSpc>
              <a:spcAft>
                <a:spcPts val="520"/>
              </a:spcAft>
              <a:buNone/>
            </a:pPr>
            <a:endParaRPr lang="en-US" sz="1700" i="0">
              <a:solidFill>
                <a:srgbClr val="233036"/>
              </a:solidFill>
              <a:latin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094720" y="146304"/>
            <a:ext cx="731520" cy="233910"/>
          </a:xfrm>
          <a:prstGeom prst="rect">
            <a:avLst/>
          </a:prstGeom>
          <a:noFill/>
        </p:spPr>
        <p:txBody>
          <a:bodyPr wrap="square" lIns="24384" tIns="24384" rIns="24384" bIns="24384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sz="1200" b="0" i="0">
                <a:solidFill>
                  <a:srgbClr val="5A6A70"/>
                </a:solidFill>
                <a:latin typeface="Arial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291741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6320" y="426720"/>
            <a:ext cx="10424160" cy="975360"/>
          </a:xfrm>
        </p:spPr>
        <p:txBody>
          <a:bodyPr wrap="square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sz="3200" b="1" i="0">
                <a:solidFill>
                  <a:srgbClr val="233036"/>
                </a:solidFill>
                <a:latin typeface="Arial"/>
              </a:rPr>
              <a:t>Leak 2: one stuck task licensed the whole queue</a:t>
            </a:r>
          </a:p>
        </p:txBody>
      </p:sp>
      <p:sp>
        <p:nvSpPr>
          <p:cNvPr id="3" name="Rectangle 2"/>
          <p:cNvSpPr/>
          <p:nvPr/>
        </p:nvSpPr>
        <p:spPr>
          <a:xfrm>
            <a:off x="1036320" y="1365504"/>
            <a:ext cx="1463040" cy="36576"/>
          </a:xfrm>
          <a:prstGeom prst="rect">
            <a:avLst/>
          </a:prstGeom>
          <a:solidFill>
            <a:srgbClr val="A855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sz="2489"/>
          </a:p>
        </p:txBody>
      </p:sp>
      <p:sp>
        <p:nvSpPr>
          <p:cNvPr id="4" name="TextBox 3"/>
          <p:cNvSpPr txBox="1"/>
          <p:nvPr/>
        </p:nvSpPr>
        <p:spPr>
          <a:xfrm>
            <a:off x="1036320" y="1524001"/>
            <a:ext cx="10424160" cy="715902"/>
          </a:xfrm>
          <a:prstGeom prst="rect">
            <a:avLst/>
          </a:prstGeom>
          <a:noFill/>
        </p:spPr>
        <p:txBody>
          <a:bodyPr wrap="square" lIns="24384" tIns="24384" rIns="24384" bIns="24384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sz="1333" b="0" i="0">
                <a:solidFill>
                  <a:srgbClr val="233036"/>
                </a:solidFill>
                <a:latin typeface="Arial"/>
              </a:rPr>
              <a:t>Every early exit to </a:t>
            </a:r>
            <a:r>
              <a:rPr sz="1200" b="0" i="0">
                <a:solidFill>
                  <a:srgbClr val="233036"/>
                </a:solidFill>
                <a:latin typeface="Consolas"/>
              </a:rPr>
              <a:t>consume_out</a:t>
            </a:r>
            <a:r>
              <a:rPr sz="1333" b="0" i="0">
                <a:solidFill>
                  <a:srgbClr val="233036"/>
                </a:solidFill>
                <a:latin typeface="Arial"/>
              </a:rPr>
              <a:t> means </a:t>
            </a:r>
            <a:r>
              <a:rPr sz="1333" b="0" i="1">
                <a:solidFill>
                  <a:srgbClr val="233036"/>
                </a:solidFill>
                <a:latin typeface="Arial"/>
              </a:rPr>
              <a:t>one specific task is stuck here</a:t>
            </a:r>
            <a:r>
              <a:rPr sz="1333" b="0" i="0">
                <a:solidFill>
                  <a:srgbClr val="233036"/>
                </a:solidFill>
                <a:latin typeface="Arial"/>
              </a:rPr>
              <a:t>: a pinned </a:t>
            </a:r>
            <a:r>
              <a:rPr sz="1200" b="0" i="0">
                <a:solidFill>
                  <a:srgbClr val="233036"/>
                </a:solidFill>
                <a:latin typeface="Consolas"/>
              </a:rPr>
              <a:t>prev</a:t>
            </a:r>
            <a:r>
              <a:rPr sz="1333" b="0" i="0">
                <a:solidFill>
                  <a:srgbClr val="233036"/>
                </a:solidFill>
                <a:latin typeface="Arial"/>
              </a:rPr>
              <a:t>, a migration-disabled </a:t>
            </a:r>
            <a:r>
              <a:rPr sz="1200" b="0" i="0">
                <a:solidFill>
                  <a:srgbClr val="233036"/>
                </a:solidFill>
                <a:latin typeface="Consolas"/>
              </a:rPr>
              <a:t>prev</a:t>
            </a:r>
            <a:r>
              <a:rPr sz="1333" b="0" i="0">
                <a:solidFill>
                  <a:srgbClr val="233036"/>
                </a:solidFill>
                <a:latin typeface="Arial"/>
              </a:rPr>
              <a:t>, work in the CPU’s own DSQ.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sz="1333" b="0" i="0">
                <a:solidFill>
                  <a:srgbClr val="233036"/>
                </a:solidFill>
                <a:latin typeface="Arial"/>
              </a:rPr>
              <a:t>But </a:t>
            </a:r>
            <a:r>
              <a:rPr sz="1200" b="0" i="0">
                <a:solidFill>
                  <a:srgbClr val="233036"/>
                </a:solidFill>
                <a:latin typeface="Consolas"/>
              </a:rPr>
              <a:t>consume_task()</a:t>
            </a:r>
            <a:r>
              <a:rPr sz="1333" b="0" i="0">
                <a:solidFill>
                  <a:srgbClr val="233036"/>
                </a:solidFill>
                <a:latin typeface="Arial"/>
              </a:rPr>
              <a:t> then read </a:t>
            </a:r>
            <a:r>
              <a:rPr sz="1333" b="1" i="0">
                <a:solidFill>
                  <a:srgbClr val="233036"/>
                </a:solidFill>
                <a:latin typeface="Arial"/>
              </a:rPr>
              <a:t>all three</a:t>
            </a:r>
            <a:r>
              <a:rPr sz="1333" b="0" i="0">
                <a:solidFill>
                  <a:srgbClr val="233036"/>
                </a:solidFill>
                <a:latin typeface="Arial"/>
              </a:rPr>
              <a:t> DSQs, and could steal cross-domain: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36321" y="2214880"/>
          <a:ext cx="10424158" cy="1706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482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759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DSQ</a:t>
                      </a:r>
                    </a:p>
                  </a:txBody>
                  <a:tcPr marL="121920" marR="121920" marT="60960" marB="60960">
                    <a:solidFill>
                      <a:srgbClr val="6A7D8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Contents</a:t>
                      </a:r>
                    </a:p>
                  </a:txBody>
                  <a:tcPr marL="121920" marR="121920" marT="60960" marB="60960">
                    <a:solidFill>
                      <a:srgbClr val="6A7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sz="1200" b="0" i="0">
                          <a:solidFill>
                            <a:srgbClr val="233036"/>
                          </a:solidFill>
                          <a:latin typeface="Arial"/>
                        </a:rPr>
                        <a:t>per-CPU</a:t>
                      </a:r>
                    </a:p>
                  </a:txBody>
                  <a:tcPr marL="121920" marR="121920" marT="60960" marB="609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 i="0">
                          <a:solidFill>
                            <a:srgbClr val="233036"/>
                          </a:solidFill>
                          <a:latin typeface="Arial"/>
                        </a:rPr>
                        <a:t>tasks that targeted this CPU</a:t>
                      </a:r>
                    </a:p>
                  </a:txBody>
                  <a:tcPr marL="121920" marR="121920" marT="60960" marB="6096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sz="1200" b="0" i="0">
                          <a:solidFill>
                            <a:srgbClr val="233036"/>
                          </a:solidFill>
                          <a:latin typeface="Arial"/>
                        </a:rPr>
                        <a:t>per-domain</a:t>
                      </a:r>
                    </a:p>
                  </a:txBody>
                  <a:tcPr marL="121920" marR="121920" marT="60960" marB="60960">
                    <a:solidFill>
                      <a:srgbClr val="F4EF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233036"/>
                          </a:solidFill>
                          <a:latin typeface="Arial"/>
                        </a:rPr>
                        <a:t>freely migratable work, shared</a:t>
                      </a:r>
                    </a:p>
                  </a:txBody>
                  <a:tcPr marL="121920" marR="121920" marT="60960" marB="60960">
                    <a:solidFill>
                      <a:srgbClr val="F4EF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sz="1200" b="0" i="0">
                          <a:solidFill>
                            <a:srgbClr val="233036"/>
                          </a:solidFill>
                          <a:latin typeface="Arial"/>
                        </a:rPr>
                        <a:t>per-domain turbulent</a:t>
                      </a:r>
                    </a:p>
                  </a:txBody>
                  <a:tcPr marL="121920" marR="121920" marT="60960" marB="609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233036"/>
                          </a:solidFill>
                          <a:latin typeface="Arial"/>
                        </a:rPr>
                        <a:t>shared</a:t>
                      </a:r>
                    </a:p>
                  </a:txBody>
                  <a:tcPr marL="121920" marR="121920" marT="60960" marB="6096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36320" y="4348480"/>
            <a:ext cx="10424160" cy="767198"/>
          </a:xfrm>
          <a:prstGeom prst="rect">
            <a:avLst/>
          </a:prstGeom>
          <a:noFill/>
        </p:spPr>
        <p:txBody>
          <a:bodyPr wrap="square" lIns="24384" tIns="24384" rIns="24384" bIns="24384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sz="1333" b="0" i="0">
                <a:solidFill>
                  <a:srgbClr val="233036"/>
                </a:solidFill>
                <a:latin typeface="Arial"/>
              </a:rPr>
              <a:t>One pinned kworker let an excluded CPU drain the shared queue.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sz="1333" b="0" i="0">
                <a:solidFill>
                  <a:srgbClr val="233036"/>
                </a:solidFill>
                <a:latin typeface="Arial"/>
              </a:rPr>
              <a:t>Fix: those exits mark themselves; an excluded CPU then reads </a:t>
            </a:r>
            <a:r>
              <a:rPr sz="1333" b="1" i="0">
                <a:solidFill>
                  <a:srgbClr val="233036"/>
                </a:solidFill>
                <a:latin typeface="Arial"/>
              </a:rPr>
              <a:t>only its own DSQ</a:t>
            </a:r>
            <a:r>
              <a:rPr sz="1333" b="0" i="0">
                <a:solidFill>
                  <a:srgbClr val="233036"/>
                </a:solidFill>
                <a:latin typeface="Arial"/>
              </a:rPr>
              <a:t>.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sz="1333" b="0" i="1">
                <a:solidFill>
                  <a:srgbClr val="233036"/>
                </a:solidFill>
                <a:latin typeface="Arial"/>
              </a:rPr>
              <a:t>Outside both masks</a:t>
            </a:r>
            <a:r>
              <a:rPr sz="1333" b="0" i="0">
                <a:solidFill>
                  <a:srgbClr val="233036"/>
                </a:solidFill>
                <a:latin typeface="Arial"/>
              </a:rPr>
              <a:t> used to mean “unwanted”. Excluded means </a:t>
            </a:r>
            <a:r>
              <a:rPr sz="1333" b="1" i="0">
                <a:solidFill>
                  <a:srgbClr val="233036"/>
                </a:solidFill>
                <a:latin typeface="Arial"/>
              </a:rPr>
              <a:t>forbidden</a:t>
            </a:r>
            <a:r>
              <a:rPr sz="1333" b="0" i="0">
                <a:solidFill>
                  <a:srgbClr val="233036"/>
                </a:solidFill>
                <a:latin typeface="Arial"/>
              </a:rPr>
              <a:t>, and that distinction had never had to exist.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720" y="146304"/>
            <a:ext cx="731520" cy="233910"/>
          </a:xfrm>
          <a:prstGeom prst="rect">
            <a:avLst/>
          </a:prstGeom>
          <a:noFill/>
        </p:spPr>
        <p:txBody>
          <a:bodyPr wrap="square" lIns="24384" tIns="24384" rIns="24384" bIns="24384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sz="1200" b="0" i="0">
                <a:solidFill>
                  <a:srgbClr val="5A6A70"/>
                </a:solidFill>
                <a:latin typeface="Arial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589209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6320" y="426720"/>
            <a:ext cx="10424160" cy="975360"/>
          </a:xfrm>
        </p:spPr>
        <p:txBody>
          <a:bodyPr wrap="square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sz="3200" b="1" i="0">
                <a:solidFill>
                  <a:srgbClr val="233036"/>
                </a:solidFill>
                <a:latin typeface="Arial"/>
              </a:rPr>
              <a:t>Tasks already running there</a:t>
            </a:r>
          </a:p>
        </p:txBody>
      </p:sp>
      <p:sp>
        <p:nvSpPr>
          <p:cNvPr id="3" name="Rectangle 2"/>
          <p:cNvSpPr/>
          <p:nvPr/>
        </p:nvSpPr>
        <p:spPr>
          <a:xfrm>
            <a:off x="1036320" y="1365504"/>
            <a:ext cx="1463040" cy="36576"/>
          </a:xfrm>
          <a:prstGeom prst="rect">
            <a:avLst/>
          </a:prstGeom>
          <a:solidFill>
            <a:srgbClr val="A855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sz="2489"/>
          </a:p>
        </p:txBody>
      </p:sp>
      <p:sp>
        <p:nvSpPr>
          <p:cNvPr id="4" name="TextBox 3"/>
          <p:cNvSpPr txBox="1"/>
          <p:nvPr/>
        </p:nvSpPr>
        <p:spPr>
          <a:xfrm>
            <a:off x="1036320" y="1524000"/>
            <a:ext cx="10424160" cy="1110882"/>
          </a:xfrm>
          <a:prstGeom prst="rect">
            <a:avLst/>
          </a:prstGeom>
          <a:noFill/>
        </p:spPr>
        <p:txBody>
          <a:bodyPr wrap="square" lIns="24384" tIns="24384" rIns="24384" bIns="24384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40"/>
              </a:spcAft>
              <a:buNone/>
            </a:pPr>
            <a:r>
              <a:rPr sz="2133" b="0" i="0">
                <a:solidFill>
                  <a:srgbClr val="233036"/>
                </a:solidFill>
                <a:latin typeface="Arial"/>
              </a:rPr>
              <a:t>Steering fixes </a:t>
            </a:r>
            <a:r>
              <a:rPr sz="2133" b="0" i="1">
                <a:solidFill>
                  <a:srgbClr val="233036"/>
                </a:solidFill>
                <a:latin typeface="Arial"/>
              </a:rPr>
              <a:t>future</a:t>
            </a:r>
            <a:r>
              <a:rPr sz="2133" b="0" i="0">
                <a:solidFill>
                  <a:srgbClr val="233036"/>
                </a:solidFill>
                <a:latin typeface="Arial"/>
              </a:rPr>
              <a:t> placements. </a:t>
            </a:r>
            <a:r>
              <a:rPr sz="1920" b="0" i="0">
                <a:solidFill>
                  <a:srgbClr val="233036"/>
                </a:solidFill>
                <a:latin typeface="Consolas"/>
              </a:rPr>
              <a:t>evict_hfi_excluded_cpus()</a:t>
            </a:r>
            <a:r>
              <a:rPr sz="2133" b="0" i="0">
                <a:solidFill>
                  <a:srgbClr val="233036"/>
                </a:solidFill>
                <a:latin typeface="Arial"/>
              </a:rPr>
              <a:t> issues </a:t>
            </a:r>
            <a:r>
              <a:rPr sz="1920" b="0" i="0">
                <a:solidFill>
                  <a:srgbClr val="233036"/>
                </a:solidFill>
                <a:latin typeface="Consolas"/>
              </a:rPr>
              <a:t>SCX_KICK_PREEMPT</a:t>
            </a:r>
            <a:r>
              <a:rPr sz="2133" b="0" i="0">
                <a:solidFill>
                  <a:srgbClr val="233036"/>
                </a:solidFill>
                <a:latin typeface="Arial"/>
              </a:rPr>
              <a:t> to each newly excluded CPU, </a:t>
            </a:r>
            <a:r>
              <a:rPr sz="2133" b="1" i="0">
                <a:solidFill>
                  <a:srgbClr val="233036"/>
                </a:solidFill>
                <a:latin typeface="Arial"/>
              </a:rPr>
              <a:t>once per published set</a:t>
            </a:r>
            <a:r>
              <a:rPr sz="2133" b="0" i="0">
                <a:solidFill>
                  <a:srgbClr val="233036"/>
                </a:solidFill>
                <a:latin typeface="Arial"/>
              </a:rPr>
              <a:t>.</a:t>
            </a:r>
          </a:p>
          <a:p>
            <a:pPr marL="0" indent="0">
              <a:lnSpc>
                <a:spcPct val="100000"/>
              </a:lnSpc>
              <a:spcAft>
                <a:spcPts val="640"/>
              </a:spcAft>
              <a:buNone/>
            </a:pPr>
            <a:r>
              <a:rPr sz="2133" b="1" i="0">
                <a:solidFill>
                  <a:srgbClr val="233036"/>
                </a:solidFill>
                <a:latin typeface="Arial"/>
              </a:rPr>
              <a:t>The order is what makes it work:</a:t>
            </a:r>
          </a:p>
        </p:txBody>
      </p:sp>
      <p:sp>
        <p:nvSpPr>
          <p:cNvPr id="5" name="Rectangle 4"/>
          <p:cNvSpPr/>
          <p:nvPr/>
        </p:nvSpPr>
        <p:spPr>
          <a:xfrm>
            <a:off x="1036320" y="2844801"/>
            <a:ext cx="10424160" cy="1352143"/>
          </a:xfrm>
          <a:prstGeom prst="rect">
            <a:avLst/>
          </a:prstGeom>
          <a:solidFill>
            <a:srgbClr val="FA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82880" tIns="97536" bIns="97536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lnSpc>
                <a:spcPct val="100000"/>
              </a:lnSpc>
            </a:pPr>
            <a:r>
              <a:rPr sz="1808" i="0">
                <a:solidFill>
                  <a:srgbClr val="233036"/>
                </a:solidFill>
                <a:latin typeface="Consolas"/>
              </a:rPr>
              <a:t>do_core_compaction();         </a:t>
            </a:r>
            <a:r>
              <a:rPr sz="1808" i="1">
                <a:solidFill>
                  <a:srgbClr val="5A6A70"/>
                </a:solidFill>
                <a:latin typeface="Consolas"/>
              </a:rPr>
              <a:t>/* masks now leave out the excluded CPUs */</a:t>
            </a:r>
          </a:p>
          <a:p>
            <a:pPr algn="l">
              <a:lnSpc>
                <a:spcPct val="100000"/>
              </a:lnSpc>
            </a:pPr>
            <a:r>
              <a:rPr sz="1808" i="0">
                <a:solidFill>
                  <a:srgbClr val="233036"/>
                </a:solidFill>
                <a:latin typeface="Consolas"/>
              </a:rPr>
              <a:t>...</a:t>
            </a:r>
          </a:p>
          <a:p>
            <a:pPr algn="l">
              <a:lnSpc>
                <a:spcPct val="100000"/>
              </a:lnSpc>
            </a:pPr>
            <a:r>
              <a:rPr sz="1808" i="0">
                <a:solidFill>
                  <a:srgbClr val="233036"/>
                </a:solidFill>
                <a:latin typeface="Consolas"/>
              </a:rPr>
              <a:t>if (hfi_evict_excluded)</a:t>
            </a:r>
          </a:p>
          <a:p>
            <a:pPr algn="l">
              <a:lnSpc>
                <a:spcPct val="100000"/>
              </a:lnSpc>
            </a:pPr>
            <a:r>
              <a:rPr sz="1808" i="0">
                <a:solidFill>
                  <a:srgbClr val="233036"/>
                </a:solidFill>
                <a:latin typeface="Consolas"/>
              </a:rPr>
              <a:t>    evict_hfi_excluded_cpus();   </a:t>
            </a:r>
            <a:r>
              <a:rPr sz="1808" i="1">
                <a:solidFill>
                  <a:srgbClr val="5A6A70"/>
                </a:solidFill>
                <a:latin typeface="Consolas"/>
              </a:rPr>
              <a:t>/* only now kick them */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36320" y="4318863"/>
            <a:ext cx="10424160" cy="705706"/>
          </a:xfrm>
          <a:prstGeom prst="rect">
            <a:avLst/>
          </a:prstGeom>
          <a:noFill/>
        </p:spPr>
        <p:txBody>
          <a:bodyPr wrap="square" lIns="24384" tIns="24384" rIns="24384" bIns="24384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40"/>
              </a:spcAft>
              <a:buNone/>
            </a:pPr>
            <a:r>
              <a:rPr sz="2133" b="0" i="0">
                <a:solidFill>
                  <a:srgbClr val="233036"/>
                </a:solidFill>
                <a:latin typeface="Arial"/>
              </a:rPr>
              <a:t>Kick first, and the CPU re-enters </a:t>
            </a:r>
            <a:r>
              <a:rPr sz="1920" b="0" i="0">
                <a:solidFill>
                  <a:srgbClr val="233036"/>
                </a:solidFill>
                <a:latin typeface="Consolas"/>
              </a:rPr>
              <a:t>dispatch()</a:t>
            </a:r>
            <a:r>
              <a:rPr sz="2133" b="0" i="0">
                <a:solidFill>
                  <a:srgbClr val="233036"/>
                </a:solidFill>
                <a:latin typeface="Arial"/>
              </a:rPr>
              <a:t> while the masks still include it — and just pulls in different work.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720" y="146304"/>
            <a:ext cx="731520" cy="233910"/>
          </a:xfrm>
          <a:prstGeom prst="rect">
            <a:avLst/>
          </a:prstGeom>
          <a:noFill/>
        </p:spPr>
        <p:txBody>
          <a:bodyPr wrap="square" lIns="24384" tIns="24384" rIns="24384" bIns="24384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sz="1200" b="0" i="0">
                <a:solidFill>
                  <a:srgbClr val="5A6A70"/>
                </a:solidFill>
                <a:latin typeface="Arial"/>
              </a:rPr>
              <a:t>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6320" y="426720"/>
            <a:ext cx="10424160" cy="975360"/>
          </a:xfrm>
        </p:spPr>
        <p:txBody>
          <a:bodyPr wrap="square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sz="3200" b="1" i="0">
                <a:solidFill>
                  <a:srgbClr val="233036"/>
                </a:solidFill>
                <a:latin typeface="Arial"/>
              </a:rPr>
              <a:t>Excluded is not offline</a:t>
            </a:r>
          </a:p>
        </p:txBody>
      </p:sp>
      <p:sp>
        <p:nvSpPr>
          <p:cNvPr id="3" name="Rectangle 2"/>
          <p:cNvSpPr/>
          <p:nvPr/>
        </p:nvSpPr>
        <p:spPr>
          <a:xfrm>
            <a:off x="1036320" y="1365504"/>
            <a:ext cx="1463040" cy="36576"/>
          </a:xfrm>
          <a:prstGeom prst="rect">
            <a:avLst/>
          </a:prstGeom>
          <a:solidFill>
            <a:srgbClr val="A855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sz="2489"/>
          </a:p>
        </p:txBody>
      </p:sp>
      <p:sp>
        <p:nvSpPr>
          <p:cNvPr id="4" name="TextBox 3"/>
          <p:cNvSpPr txBox="1"/>
          <p:nvPr/>
        </p:nvSpPr>
        <p:spPr>
          <a:xfrm>
            <a:off x="1036320" y="1524000"/>
            <a:ext cx="10424160" cy="3015826"/>
          </a:xfrm>
          <a:prstGeom prst="rect">
            <a:avLst/>
          </a:prstGeom>
          <a:noFill/>
        </p:spPr>
        <p:txBody>
          <a:bodyPr wrap="square" lIns="24384" tIns="24384" rIns="24384" bIns="24384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520"/>
              </a:spcAft>
              <a:buNone/>
            </a:pPr>
            <a:r>
              <a:rPr sz="1700" b="0" i="0">
                <a:solidFill>
                  <a:srgbClr val="233036"/>
                </a:solidFill>
                <a:latin typeface="Arial"/>
              </a:rPr>
              <a:t>Exclusion is a recommendation about </a:t>
            </a:r>
            <a:r>
              <a:rPr sz="1700" b="1" i="0">
                <a:solidFill>
                  <a:srgbClr val="233036"/>
                </a:solidFill>
                <a:latin typeface="Arial"/>
              </a:rPr>
              <a:t>migratable</a:t>
            </a:r>
            <a:r>
              <a:rPr sz="1700" b="0" i="0">
                <a:solidFill>
                  <a:srgbClr val="233036"/>
                </a:solidFill>
                <a:latin typeface="Arial"/>
              </a:rPr>
              <a:t> work. The CPU stays online, takes interrupts, and owns per-CPU kernel work nobody else can do.</a:t>
            </a:r>
          </a:p>
          <a:p>
            <a:pPr marL="389890" indent="-365125">
              <a:lnSpc>
                <a:spcPct val="100000"/>
              </a:lnSpc>
              <a:spcAft>
                <a:spcPts val="520"/>
              </a:spcAft>
              <a:buClr>
                <a:srgbClr val="EB811B"/>
              </a:buClr>
              <a:buChar char="•"/>
            </a:pPr>
            <a:r>
              <a:rPr sz="1700" b="1" i="0">
                <a:solidFill>
                  <a:srgbClr val="233036"/>
                </a:solidFill>
                <a:latin typeface="Arial"/>
              </a:rPr>
              <a:t>A task that can only run there still runs there.</a:t>
            </a:r>
            <a:r>
              <a:rPr sz="1700" b="0" i="0">
                <a:solidFill>
                  <a:srgbClr val="233036"/>
                </a:solidFill>
                <a:latin typeface="Arial"/>
              </a:rPr>
              <a:t> </a:t>
            </a:r>
            <a:r>
              <a:rPr sz="1550" b="0" i="0" err="1">
                <a:solidFill>
                  <a:srgbClr val="233036"/>
                </a:solidFill>
                <a:latin typeface="Consolas"/>
              </a:rPr>
              <a:t>kworker</a:t>
            </a:r>
            <a:r>
              <a:rPr sz="1550" b="0" i="0">
                <a:solidFill>
                  <a:srgbClr val="233036"/>
                </a:solidFill>
                <a:latin typeface="Consolas"/>
              </a:rPr>
              <a:t>/12:1</a:t>
            </a:r>
            <a:r>
              <a:rPr sz="1700" b="0" i="0">
                <a:solidFill>
                  <a:srgbClr val="233036"/>
                </a:solidFill>
                <a:latin typeface="Arial"/>
              </a:rPr>
              <a:t>, </a:t>
            </a:r>
            <a:r>
              <a:rPr sz="1550" b="0" i="0" err="1">
                <a:solidFill>
                  <a:srgbClr val="233036"/>
                </a:solidFill>
                <a:latin typeface="Consolas"/>
              </a:rPr>
              <a:t>ksoftirqd</a:t>
            </a:r>
            <a:r>
              <a:rPr sz="1550" b="0" i="0">
                <a:solidFill>
                  <a:srgbClr val="233036"/>
                </a:solidFill>
                <a:latin typeface="Consolas"/>
              </a:rPr>
              <a:t>/12</a:t>
            </a:r>
            <a:r>
              <a:rPr sz="1700" b="0" i="0">
                <a:solidFill>
                  <a:srgbClr val="233036"/>
                </a:solidFill>
                <a:latin typeface="Arial"/>
              </a:rPr>
              <a:t>: if exclusion were absolute, </a:t>
            </a:r>
            <a:r>
              <a:rPr sz="1700" b="0" i="0" err="1">
                <a:solidFill>
                  <a:srgbClr val="233036"/>
                </a:solidFill>
                <a:latin typeface="Arial"/>
              </a:rPr>
              <a:t>workqueues</a:t>
            </a:r>
            <a:r>
              <a:rPr sz="1700" b="0" i="0">
                <a:solidFill>
                  <a:srgbClr val="233036"/>
                </a:solidFill>
                <a:latin typeface="Arial"/>
              </a:rPr>
              <a:t> back up and RCU stalls</a:t>
            </a:r>
          </a:p>
          <a:p>
            <a:pPr marL="779780" indent="-365125">
              <a:lnSpc>
                <a:spcPct val="100000"/>
              </a:lnSpc>
              <a:spcAft>
                <a:spcPts val="520"/>
              </a:spcAft>
              <a:buClr>
                <a:srgbClr val="EB811B"/>
              </a:buClr>
              <a:buChar char="•"/>
            </a:pPr>
            <a:r>
              <a:rPr sz="1550" b="0" i="0">
                <a:solidFill>
                  <a:srgbClr val="233036"/>
                </a:solidFill>
                <a:latin typeface="Arial"/>
              </a:rPr>
              <a:t>fallbacks honor </a:t>
            </a:r>
            <a:r>
              <a:rPr sz="1400" b="0" i="0">
                <a:solidFill>
                  <a:srgbClr val="233036"/>
                </a:solidFill>
                <a:latin typeface="Consolas"/>
              </a:rPr>
              <a:t>p-&gt;</a:t>
            </a:r>
            <a:r>
              <a:rPr sz="1400" b="0" i="0" err="1">
                <a:solidFill>
                  <a:srgbClr val="233036"/>
                </a:solidFill>
                <a:latin typeface="Consolas"/>
              </a:rPr>
              <a:t>cpus_ptr</a:t>
            </a:r>
          </a:p>
          <a:p>
            <a:pPr marL="779780" indent="-365125">
              <a:lnSpc>
                <a:spcPct val="100000"/>
              </a:lnSpc>
              <a:spcAft>
                <a:spcPts val="520"/>
              </a:spcAft>
              <a:buClr>
                <a:srgbClr val="EB811B"/>
              </a:buClr>
              <a:buChar char="•"/>
            </a:pPr>
            <a:r>
              <a:rPr sz="1550" b="0" i="0">
                <a:solidFill>
                  <a:srgbClr val="233036"/>
                </a:solidFill>
                <a:latin typeface="Arial"/>
              </a:rPr>
              <a:t>an excluded CPU keeps draining its own per-CPU DSQ</a:t>
            </a:r>
          </a:p>
          <a:p>
            <a:pPr marL="779780" indent="-365125">
              <a:lnSpc>
                <a:spcPct val="100000"/>
              </a:lnSpc>
              <a:spcAft>
                <a:spcPts val="520"/>
              </a:spcAft>
              <a:buClr>
                <a:srgbClr val="EB811B"/>
              </a:buClr>
              <a:buChar char="•"/>
            </a:pPr>
            <a:r>
              <a:rPr sz="1550" b="0" i="0">
                <a:solidFill>
                  <a:srgbClr val="233036"/>
                </a:solidFill>
                <a:latin typeface="Arial"/>
              </a:rPr>
              <a:t>a pinned task still gets its kick</a:t>
            </a:r>
          </a:p>
          <a:p>
            <a:pPr marL="389890" indent="-365125">
              <a:lnSpc>
                <a:spcPct val="100000"/>
              </a:lnSpc>
              <a:spcAft>
                <a:spcPts val="520"/>
              </a:spcAft>
              <a:buClr>
                <a:srgbClr val="EB811B"/>
              </a:buClr>
              <a:buChar char="•"/>
            </a:pPr>
            <a:r>
              <a:rPr sz="1700" b="1" i="0">
                <a:solidFill>
                  <a:srgbClr val="233036"/>
                </a:solidFill>
                <a:latin typeface="Arial"/>
              </a:rPr>
              <a:t>Never exclude every online CPU</a:t>
            </a:r>
            <a:r>
              <a:rPr sz="1700" b="0" i="0">
                <a:solidFill>
                  <a:srgbClr val="233036"/>
                </a:solidFill>
                <a:latin typeface="Arial"/>
              </a:rPr>
              <a:t>, whatever HFI says. Checked in </a:t>
            </a:r>
            <a:r>
              <a:rPr sz="1700" b="0" i="0" err="1">
                <a:solidFill>
                  <a:srgbClr val="233036"/>
                </a:solidFill>
                <a:latin typeface="Arial"/>
              </a:rPr>
              <a:t>userspace</a:t>
            </a:r>
            <a:r>
              <a:rPr sz="1700" b="0" i="0">
                <a:solidFill>
                  <a:srgbClr val="233036"/>
                </a:solidFill>
                <a:latin typeface="Arial"/>
              </a:rPr>
              <a:t> before publishing, and in BPF on every read</a:t>
            </a:r>
          </a:p>
          <a:p>
            <a:pPr marL="0" indent="0">
              <a:lnSpc>
                <a:spcPct val="100000"/>
              </a:lnSpc>
              <a:spcAft>
                <a:spcPts val="520"/>
              </a:spcAft>
              <a:buNone/>
            </a:pPr>
            <a:r>
              <a:rPr sz="1700" b="0" i="0">
                <a:solidFill>
                  <a:srgbClr val="233036"/>
                </a:solidFill>
                <a:latin typeface="Arial"/>
              </a:rPr>
              <a:t>So the residual is never zero, and shouldn’t be.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4720" y="146304"/>
            <a:ext cx="731520" cy="233910"/>
          </a:xfrm>
          <a:prstGeom prst="rect">
            <a:avLst/>
          </a:prstGeom>
          <a:noFill/>
        </p:spPr>
        <p:txBody>
          <a:bodyPr wrap="square" lIns="24384" tIns="24384" rIns="24384" bIns="24384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sz="1200" b="0" i="0">
                <a:solidFill>
                  <a:srgbClr val="5A6A70"/>
                </a:solidFill>
                <a:latin typeface="Arial"/>
              </a:rPr>
              <a:t>16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4560" y="2627043"/>
            <a:ext cx="9265920" cy="664797"/>
          </a:xfrm>
          <a:prstGeom prst="rect">
            <a:avLst/>
          </a:prstGeom>
          <a:noFill/>
        </p:spPr>
        <p:txBody>
          <a:bodyPr wrap="square" lIns="24384" tIns="24384" rIns="24384" bIns="24384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sz="4000" b="1" i="0">
                <a:solidFill>
                  <a:srgbClr val="233036"/>
                </a:solidFill>
                <a:latin typeface="Arial"/>
              </a:rPr>
              <a:t>B: capacity capping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2194560" y="3413760"/>
            <a:ext cx="5486400" cy="48768"/>
          </a:xfrm>
          <a:prstGeom prst="rect">
            <a:avLst/>
          </a:prstGeom>
          <a:solidFill>
            <a:srgbClr val="A855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sz="2489"/>
          </a:p>
        </p:txBody>
      </p:sp>
    </p:spTree>
    <p:extLst>
      <p:ext uri="{BB962C8B-B14F-4D97-AF65-F5344CB8AC3E}">
        <p14:creationId xmlns:p14="http://schemas.microsoft.com/office/powerpoint/2010/main" val="29712287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6320" y="426720"/>
            <a:ext cx="10424160" cy="975360"/>
          </a:xfrm>
        </p:spPr>
        <p:txBody>
          <a:bodyPr wrap="square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sz="3200" b="1" i="0">
                <a:solidFill>
                  <a:srgbClr val="233036"/>
                </a:solidFill>
                <a:latin typeface="Arial"/>
              </a:rPr>
              <a:t>A third term in an existing </a:t>
            </a:r>
            <a:r>
              <a:rPr sz="2880" b="1" i="0">
                <a:solidFill>
                  <a:srgbClr val="233036"/>
                </a:solidFill>
                <a:latin typeface="Consolas"/>
              </a:rPr>
              <a:t>min()</a:t>
            </a:r>
          </a:p>
        </p:txBody>
      </p:sp>
      <p:sp>
        <p:nvSpPr>
          <p:cNvPr id="3" name="Rectangle 2"/>
          <p:cNvSpPr/>
          <p:nvPr/>
        </p:nvSpPr>
        <p:spPr>
          <a:xfrm>
            <a:off x="1036320" y="1365504"/>
            <a:ext cx="1463040" cy="36576"/>
          </a:xfrm>
          <a:prstGeom prst="rect">
            <a:avLst/>
          </a:prstGeom>
          <a:solidFill>
            <a:srgbClr val="A855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sz="2489"/>
          </a:p>
        </p:txBody>
      </p:sp>
      <p:sp>
        <p:nvSpPr>
          <p:cNvPr id="4" name="TextBox 3"/>
          <p:cNvSpPr txBox="1"/>
          <p:nvPr/>
        </p:nvSpPr>
        <p:spPr>
          <a:xfrm>
            <a:off x="1036320" y="1524000"/>
            <a:ext cx="10424160" cy="1841658"/>
          </a:xfrm>
          <a:prstGeom prst="rect">
            <a:avLst/>
          </a:prstGeom>
          <a:noFill/>
        </p:spPr>
        <p:txBody>
          <a:bodyPr wrap="square" lIns="24384" tIns="24384" rIns="24384" bIns="24384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520"/>
              </a:spcAft>
              <a:buNone/>
            </a:pPr>
            <a:r>
              <a:rPr sz="1560" b="0" i="0">
                <a:solidFill>
                  <a:srgbClr val="233036"/>
                </a:solidFill>
                <a:latin typeface="Consolas"/>
              </a:rPr>
              <a:t>update_effective_capacity()</a:t>
            </a:r>
            <a:r>
              <a:rPr sz="1733" b="0" i="0">
                <a:solidFill>
                  <a:srgbClr val="233036"/>
                </a:solidFill>
                <a:latin typeface="Arial"/>
              </a:rPr>
              <a:t> already said, before any HFI work:</a:t>
            </a:r>
          </a:p>
          <a:p>
            <a:pPr marL="426709" indent="0">
              <a:lnSpc>
                <a:spcPct val="100000"/>
              </a:lnSpc>
              <a:spcAft>
                <a:spcPts val="520"/>
              </a:spcAft>
              <a:buNone/>
            </a:pPr>
            <a:r>
              <a:rPr sz="1733" b="0" i="1">
                <a:solidFill>
                  <a:srgbClr val="5A6A70"/>
                </a:solidFill>
                <a:latin typeface="Arial"/>
              </a:rPr>
              <a:t>the CPU capacity can be throttled without changing the software policy or notifying the loss of capacity</a:t>
            </a:r>
          </a:p>
          <a:p>
            <a:pPr marL="0" indent="0">
              <a:lnSpc>
                <a:spcPct val="100000"/>
              </a:lnSpc>
              <a:spcAft>
                <a:spcPts val="520"/>
              </a:spcAft>
              <a:buNone/>
            </a:pPr>
            <a:r>
              <a:rPr sz="1733" b="0" i="0">
                <a:solidFill>
                  <a:srgbClr val="233036"/>
                </a:solidFill>
                <a:latin typeface="Arial"/>
              </a:rPr>
              <a:t>…and </a:t>
            </a:r>
            <a:r>
              <a:rPr sz="1733" b="0" i="1">
                <a:solidFill>
                  <a:srgbClr val="233036"/>
                </a:solidFill>
                <a:latin typeface="Arial"/>
              </a:rPr>
              <a:t>inferred</a:t>
            </a:r>
            <a:r>
              <a:rPr sz="1733" b="0" i="0">
                <a:solidFill>
                  <a:srgbClr val="233036"/>
                </a:solidFill>
                <a:latin typeface="Arial"/>
              </a:rPr>
              <a:t> it from the highest frequency observed, gated on high utilization, through a moving average.</a:t>
            </a:r>
          </a:p>
          <a:p>
            <a:pPr marL="0" indent="0">
              <a:lnSpc>
                <a:spcPct val="100000"/>
              </a:lnSpc>
              <a:spcAft>
                <a:spcPts val="520"/>
              </a:spcAft>
              <a:buNone/>
            </a:pPr>
            <a:r>
              <a:rPr sz="1733" b="1" i="0">
                <a:solidFill>
                  <a:srgbClr val="233036"/>
                </a:solidFill>
                <a:latin typeface="Arial"/>
              </a:rPr>
              <a:t>HFI is exactly that missing notification.</a:t>
            </a:r>
          </a:p>
        </p:txBody>
      </p:sp>
      <p:sp>
        <p:nvSpPr>
          <p:cNvPr id="5" name="Rectangle 4"/>
          <p:cNvSpPr/>
          <p:nvPr/>
        </p:nvSpPr>
        <p:spPr>
          <a:xfrm>
            <a:off x="1036320" y="3027681"/>
            <a:ext cx="10424160" cy="930604"/>
          </a:xfrm>
          <a:prstGeom prst="rect">
            <a:avLst/>
          </a:prstGeom>
          <a:solidFill>
            <a:srgbClr val="FA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82880" tIns="97536" bIns="97536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lnSpc>
                <a:spcPct val="100000"/>
              </a:lnSpc>
            </a:pPr>
            <a:r>
              <a:rPr sz="1473" i="0">
                <a:solidFill>
                  <a:srgbClr val="233036"/>
                </a:solidFill>
                <a:latin typeface="Consolas"/>
              </a:rPr>
              <a:t>effective_capacity = min(capacity_policy,     </a:t>
            </a:r>
            <a:r>
              <a:rPr sz="1473" i="1">
                <a:solidFill>
                  <a:srgbClr val="5A6A70"/>
                </a:solidFill>
                <a:latin typeface="Consolas"/>
              </a:rPr>
              <a:t>/* scaling_max_freq, hw_pressure */</a:t>
            </a:r>
          </a:p>
          <a:p>
            <a:pPr algn="l">
              <a:lnSpc>
                <a:spcPct val="100000"/>
              </a:lnSpc>
            </a:pPr>
            <a:r>
              <a:rPr sz="1473" i="0">
                <a:solidFill>
                  <a:srgbClr val="233036"/>
                </a:solidFill>
                <a:latin typeface="Consolas"/>
              </a:rPr>
              <a:t>                         capacity_observed,   </a:t>
            </a:r>
            <a:r>
              <a:rPr sz="1473" i="1">
                <a:solidFill>
                  <a:srgbClr val="5A6A70"/>
                </a:solidFill>
                <a:latin typeface="Consolas"/>
              </a:rPr>
              <a:t>/* max freq actually seen */</a:t>
            </a:r>
          </a:p>
          <a:p>
            <a:pPr algn="l">
              <a:lnSpc>
                <a:spcPct val="100000"/>
              </a:lnSpc>
            </a:pPr>
            <a:r>
              <a:rPr sz="1473" i="0">
                <a:solidFill>
                  <a:srgbClr val="233036"/>
                </a:solidFill>
                <a:latin typeface="Consolas"/>
              </a:rPr>
              <a:t>                         capacity_hfi)        </a:t>
            </a:r>
            <a:r>
              <a:rPr sz="1473" i="1">
                <a:solidFill>
                  <a:srgbClr val="5A6A70"/>
                </a:solidFill>
                <a:latin typeface="Consolas"/>
              </a:rPr>
              <a:t>/* new: hardware-stated */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36320" y="4080204"/>
            <a:ext cx="10424160" cy="582595"/>
          </a:xfrm>
          <a:prstGeom prst="rect">
            <a:avLst/>
          </a:prstGeom>
          <a:noFill/>
        </p:spPr>
        <p:txBody>
          <a:bodyPr wrap="square" lIns="24384" tIns="24384" rIns="24384" bIns="24384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520"/>
              </a:spcAft>
              <a:buNone/>
            </a:pPr>
            <a:r>
              <a:rPr sz="1733" b="0" i="0">
                <a:solidFill>
                  <a:srgbClr val="233036"/>
                </a:solidFill>
                <a:latin typeface="Arial"/>
              </a:rPr>
              <a:t>No utilization precondition, no averaging lag, and no new selection logic: capacity sums, compaction, and big-core ranking all inherit it.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720" y="146304"/>
            <a:ext cx="731520" cy="233910"/>
          </a:xfrm>
          <a:prstGeom prst="rect">
            <a:avLst/>
          </a:prstGeom>
          <a:noFill/>
        </p:spPr>
        <p:txBody>
          <a:bodyPr wrap="square" lIns="24384" tIns="24384" rIns="24384" bIns="24384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sz="1200" b="0" i="0">
                <a:solidFill>
                  <a:srgbClr val="5A6A70"/>
                </a:solidFill>
                <a:latin typeface="Arial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52589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6320" y="426720"/>
            <a:ext cx="10424160" cy="975360"/>
          </a:xfrm>
        </p:spPr>
        <p:txBody>
          <a:bodyPr wrap="square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sz="3200" b="1" i="0">
                <a:solidFill>
                  <a:srgbClr val="233036"/>
                </a:solidFill>
                <a:latin typeface="Arial"/>
              </a:rPr>
              <a:t>Scale against the CPU’s own peak</a:t>
            </a:r>
          </a:p>
        </p:txBody>
      </p:sp>
      <p:sp>
        <p:nvSpPr>
          <p:cNvPr id="3" name="Rectangle 2"/>
          <p:cNvSpPr/>
          <p:nvPr/>
        </p:nvSpPr>
        <p:spPr>
          <a:xfrm>
            <a:off x="1036320" y="1365504"/>
            <a:ext cx="1463040" cy="36576"/>
          </a:xfrm>
          <a:prstGeom prst="rect">
            <a:avLst/>
          </a:prstGeom>
          <a:solidFill>
            <a:srgbClr val="A855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sz="2489"/>
          </a:p>
        </p:txBody>
      </p:sp>
      <p:sp>
        <p:nvSpPr>
          <p:cNvPr id="4" name="Rectangle 3"/>
          <p:cNvSpPr/>
          <p:nvPr/>
        </p:nvSpPr>
        <p:spPr>
          <a:xfrm>
            <a:off x="1036320" y="1524001"/>
            <a:ext cx="10424160" cy="515492"/>
          </a:xfrm>
          <a:prstGeom prst="rect">
            <a:avLst/>
          </a:prstGeom>
          <a:solidFill>
            <a:srgbClr val="FA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82880" tIns="97536" bIns="97536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lnSpc>
                <a:spcPct val="100000"/>
              </a:lnSpc>
            </a:pPr>
            <a:r>
              <a:rPr sz="1649" i="0">
                <a:solidFill>
                  <a:srgbClr val="233036"/>
                </a:solidFill>
                <a:latin typeface="Consolas"/>
              </a:rPr>
              <a:t>perf_scale[cpu] = perf[cpu] / max_ever_seen(perf[cpu])     </a:t>
            </a:r>
            <a:r>
              <a:rPr sz="1649" i="1">
                <a:solidFill>
                  <a:srgbClr val="5A6A70"/>
                </a:solidFill>
                <a:latin typeface="Consolas"/>
              </a:rPr>
              <a:t>/* 1.0 == own peak */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6320" y="2161413"/>
            <a:ext cx="10424160" cy="1049518"/>
          </a:xfrm>
          <a:prstGeom prst="rect">
            <a:avLst/>
          </a:prstGeom>
          <a:noFill/>
        </p:spPr>
        <p:txBody>
          <a:bodyPr wrap="square" lIns="24384" tIns="24384" rIns="24384" bIns="24384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9890" indent="-365125">
              <a:lnSpc>
                <a:spcPct val="100000"/>
              </a:lnSpc>
              <a:spcAft>
                <a:spcPts val="600"/>
              </a:spcAft>
              <a:buClr>
                <a:srgbClr val="EB811B"/>
              </a:buClr>
              <a:buChar char="•"/>
            </a:pPr>
            <a:r>
              <a:rPr sz="2000" b="1" i="0">
                <a:solidFill>
                  <a:srgbClr val="233036"/>
                </a:solidFill>
                <a:latin typeface="Arial"/>
              </a:rPr>
              <a:t>Per CPU, not across the machine</a:t>
            </a:r>
            <a:r>
              <a:rPr sz="2000" b="0" i="0">
                <a:solidFill>
                  <a:srgbClr val="233036"/>
                </a:solidFill>
                <a:latin typeface="Arial"/>
              </a:rPr>
              <a:t>: no assumption about how classes map to capacity units</a:t>
            </a:r>
            <a:endParaRPr lang="en-US"/>
          </a:p>
          <a:p>
            <a:pPr marL="389890" indent="-365125">
              <a:lnSpc>
                <a:spcPct val="100000"/>
              </a:lnSpc>
              <a:spcAft>
                <a:spcPts val="600"/>
              </a:spcAft>
              <a:buClr>
                <a:srgbClr val="EB811B"/>
              </a:buClr>
              <a:buChar char="•"/>
            </a:pPr>
            <a:r>
              <a:rPr sz="2000" b="1" i="0">
                <a:solidFill>
                  <a:srgbClr val="233036"/>
                </a:solidFill>
                <a:latin typeface="Arial"/>
              </a:rPr>
              <a:t>Unthrottled yields exactly 1.0</a:t>
            </a:r>
            <a:r>
              <a:rPr sz="2000" b="0" i="0">
                <a:solidFill>
                  <a:srgbClr val="233036"/>
                </a:solidFill>
                <a:latin typeface="Arial"/>
              </a:rPr>
              <a:t>, so the </a:t>
            </a:r>
            <a:r>
              <a:rPr sz="1800" b="0" i="0">
                <a:solidFill>
                  <a:srgbClr val="233036"/>
                </a:solidFill>
                <a:latin typeface="Consolas"/>
              </a:rPr>
              <a:t>min()</a:t>
            </a:r>
            <a:r>
              <a:rPr sz="2000" b="0" i="0">
                <a:solidFill>
                  <a:srgbClr val="233036"/>
                </a:solidFill>
                <a:latin typeface="Arial"/>
              </a:rPr>
              <a:t> is an exact no-op: inert, not merely cheap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94720" y="146304"/>
            <a:ext cx="731520" cy="233910"/>
          </a:xfrm>
          <a:prstGeom prst="rect">
            <a:avLst/>
          </a:prstGeom>
          <a:noFill/>
        </p:spPr>
        <p:txBody>
          <a:bodyPr wrap="square" lIns="24384" tIns="24384" rIns="24384" bIns="24384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sz="1200" b="0" i="0">
                <a:solidFill>
                  <a:srgbClr val="5A6A70"/>
                </a:solidFill>
                <a:latin typeface="Arial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2727908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6320" y="426720"/>
            <a:ext cx="10424160" cy="975360"/>
          </a:xfrm>
        </p:spPr>
        <p:txBody>
          <a:bodyPr wrap="square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sz="3200" b="1" i="0">
                <a:solidFill>
                  <a:srgbClr val="233036"/>
                </a:solidFill>
                <a:latin typeface="Arial"/>
              </a:rPr>
              <a:t>Effect: the active set widens</a:t>
            </a:r>
          </a:p>
        </p:txBody>
      </p:sp>
      <p:sp>
        <p:nvSpPr>
          <p:cNvPr id="3" name="Rectangle 2"/>
          <p:cNvSpPr/>
          <p:nvPr/>
        </p:nvSpPr>
        <p:spPr>
          <a:xfrm>
            <a:off x="1036320" y="1365504"/>
            <a:ext cx="1463040" cy="36576"/>
          </a:xfrm>
          <a:prstGeom prst="rect">
            <a:avLst/>
          </a:prstGeom>
          <a:solidFill>
            <a:srgbClr val="A855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sz="2489"/>
          </a:p>
        </p:txBody>
      </p:sp>
      <p:sp>
        <p:nvSpPr>
          <p:cNvPr id="4" name="TextBox 3"/>
          <p:cNvSpPr txBox="1"/>
          <p:nvPr/>
        </p:nvSpPr>
        <p:spPr>
          <a:xfrm>
            <a:off x="1036320" y="1524001"/>
            <a:ext cx="10424160" cy="510781"/>
          </a:xfrm>
          <a:prstGeom prst="rect">
            <a:avLst/>
          </a:prstGeom>
          <a:noFill/>
        </p:spPr>
        <p:txBody>
          <a:bodyPr wrap="square" lIns="24384" tIns="24384" rIns="24384" bIns="24384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sz="1333" b="0" i="0">
                <a:solidFill>
                  <a:srgbClr val="233036"/>
                </a:solidFill>
                <a:latin typeface="Arial"/>
              </a:rPr>
              <a:t>Weakened CPUs contribute less capacity, so more of them are needed to cover the same demand.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sz="1333" b="0" i="0">
                <a:solidFill>
                  <a:srgbClr val="233036"/>
                </a:solidFill>
                <a:latin typeface="Arial"/>
              </a:rPr>
              <a:t>Setup B, throttled CPUs at 25% of peak, 6 repeats: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36321" y="2214880"/>
          <a:ext cx="10424158" cy="1706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18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12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Throttled CPUs</a:t>
                      </a:r>
                    </a:p>
                  </a:txBody>
                  <a:tcPr marL="121920" marR="121920" marT="60960" marB="60960">
                    <a:solidFill>
                      <a:srgbClr val="6A7D8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mean </a:t>
                      </a:r>
                      <a:r>
                        <a:rPr sz="1100" b="1" i="0">
                          <a:solidFill>
                            <a:srgbClr val="FFFFFF"/>
                          </a:solidFill>
                          <a:latin typeface="Consolas"/>
                        </a:rPr>
                        <a:t>nr_active</a:t>
                      </a:r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, per repeat</a:t>
                      </a:r>
                    </a:p>
                  </a:txBody>
                  <a:tcPr marL="121920" marR="121920" marT="60960" marB="60960">
                    <a:solidFill>
                      <a:srgbClr val="6A7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sz="1200" b="0" i="0">
                          <a:solidFill>
                            <a:srgbClr val="233036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121920" marR="121920" marT="60960" marB="609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 i="0">
                          <a:solidFill>
                            <a:srgbClr val="233036"/>
                          </a:solidFill>
                          <a:latin typeface="Arial"/>
                        </a:rPr>
                        <a:t>7.35 / 12.39 / 7.02 / 7.91 / 12.39 / 9.12</a:t>
                      </a:r>
                    </a:p>
                  </a:txBody>
                  <a:tcPr marL="121920" marR="121920" marT="60960" marB="6096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sz="1200" b="0" i="0">
                          <a:solidFill>
                            <a:srgbClr val="233036"/>
                          </a:solidFill>
                          <a:latin typeface="Arial"/>
                        </a:rPr>
                        <a:t>5 (cpu0–4)</a:t>
                      </a:r>
                    </a:p>
                  </a:txBody>
                  <a:tcPr marL="121920" marR="121920" marT="60960" marB="60960">
                    <a:solidFill>
                      <a:srgbClr val="F4EF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 i="0">
                          <a:solidFill>
                            <a:srgbClr val="233036"/>
                          </a:solidFill>
                          <a:latin typeface="Arial"/>
                        </a:rPr>
                        <a:t>11.39 / 11.24 / 11.06 / 11.47 / 11.09 / 11.65</a:t>
                      </a:r>
                    </a:p>
                  </a:txBody>
                  <a:tcPr marL="121920" marR="121920" marT="60960" marB="60960">
                    <a:solidFill>
                      <a:srgbClr val="F4EF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sz="1200" b="0" i="0">
                          <a:solidFill>
                            <a:srgbClr val="233036"/>
                          </a:solidFill>
                          <a:latin typeface="Arial"/>
                        </a:rPr>
                        <a:t>9 (cpu0–8)</a:t>
                      </a:r>
                    </a:p>
                  </a:txBody>
                  <a:tcPr marL="121920" marR="121920" marT="60960" marB="609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 i="0">
                          <a:solidFill>
                            <a:srgbClr val="233036"/>
                          </a:solidFill>
                          <a:latin typeface="Arial"/>
                        </a:rPr>
                        <a:t>12.42 / 12.40 / 12.42 / 12.39 / 13.89 / 12.49</a:t>
                      </a:r>
                    </a:p>
                  </a:txBody>
                  <a:tcPr marL="121920" marR="121920" marT="60960" marB="6096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36320" y="4348480"/>
            <a:ext cx="10424160" cy="459485"/>
          </a:xfrm>
          <a:prstGeom prst="rect">
            <a:avLst/>
          </a:prstGeom>
          <a:noFill/>
        </p:spPr>
        <p:txBody>
          <a:bodyPr wrap="square" lIns="24384" tIns="24384" rIns="24384" bIns="24384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sz="1300" b="0" i="0">
                <a:solidFill>
                  <a:srgbClr val="233036"/>
                </a:solidFill>
                <a:latin typeface="Arial"/>
              </a:rPr>
              <a:t>Throttling widens the set in 4 of 6 repeats. In repeats 2 and 5 the </a:t>
            </a:r>
            <a:r>
              <a:rPr sz="1300" b="0" i="1">
                <a:solidFill>
                  <a:srgbClr val="233036"/>
                </a:solidFill>
                <a:latin typeface="Arial"/>
              </a:rPr>
              <a:t>unthrottled</a:t>
            </a:r>
            <a:r>
              <a:rPr sz="1300" b="0" i="0">
                <a:solidFill>
                  <a:srgbClr val="233036"/>
                </a:solidFill>
                <a:latin typeface="Arial"/>
              </a:rPr>
              <a:t> baseline already sat at 12.4, under the same load (checked with </a:t>
            </a:r>
            <a:r>
              <a:rPr sz="1200" b="0" i="0">
                <a:solidFill>
                  <a:srgbClr val="233036"/>
                </a:solidFill>
                <a:latin typeface="Consolas"/>
              </a:rPr>
              <a:t>top</a:t>
            </a:r>
            <a:r>
              <a:rPr sz="1300" b="0" i="0">
                <a:solidFill>
                  <a:srgbClr val="233036"/>
                </a:solidFill>
                <a:latin typeface="Arial"/>
              </a:rPr>
              <a:t>); we don’t know why yet. With cpu13 excluded, 13 CPUs is near the ceiling.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720" y="146304"/>
            <a:ext cx="731520" cy="233910"/>
          </a:xfrm>
          <a:prstGeom prst="rect">
            <a:avLst/>
          </a:prstGeom>
          <a:noFill/>
        </p:spPr>
        <p:txBody>
          <a:bodyPr wrap="square" lIns="24384" tIns="24384" rIns="24384" bIns="24384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sz="1200" b="0" i="0">
                <a:solidFill>
                  <a:srgbClr val="5A6A70"/>
                </a:solidFill>
                <a:latin typeface="Arial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4110062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4560" y="2627043"/>
            <a:ext cx="9265920" cy="664797"/>
          </a:xfrm>
          <a:prstGeom prst="rect">
            <a:avLst/>
          </a:prstGeom>
          <a:noFill/>
        </p:spPr>
        <p:txBody>
          <a:bodyPr wrap="square" lIns="24384" tIns="24384" rIns="24384" bIns="24384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sz="4000" b="1" i="0">
                <a:solidFill>
                  <a:srgbClr val="233036"/>
                </a:solidFill>
                <a:latin typeface="Arial"/>
              </a:rPr>
              <a:t>Sharing state with BPF</a:t>
            </a:r>
          </a:p>
        </p:txBody>
      </p:sp>
      <p:sp>
        <p:nvSpPr>
          <p:cNvPr id="3" name="Rectangle 2"/>
          <p:cNvSpPr/>
          <p:nvPr/>
        </p:nvSpPr>
        <p:spPr>
          <a:xfrm>
            <a:off x="2194560" y="3413760"/>
            <a:ext cx="5486400" cy="48768"/>
          </a:xfrm>
          <a:prstGeom prst="rect">
            <a:avLst/>
          </a:prstGeom>
          <a:solidFill>
            <a:srgbClr val="A855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sz="2489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6320" y="426720"/>
            <a:ext cx="10424160" cy="975360"/>
          </a:xfrm>
        </p:spPr>
        <p:txBody>
          <a:bodyPr wrap="square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sz="3200" b="1" i="0">
                <a:solidFill>
                  <a:srgbClr val="233036"/>
                </a:solidFill>
                <a:latin typeface="Arial"/>
              </a:rPr>
              <a:t>Lock-free publication through </a:t>
            </a:r>
            <a:r>
              <a:rPr sz="2880" b="1" i="0">
                <a:solidFill>
                  <a:srgbClr val="233036"/>
                </a:solidFill>
                <a:latin typeface="Consolas"/>
              </a:rPr>
              <a:t>.bss</a:t>
            </a:r>
          </a:p>
        </p:txBody>
      </p:sp>
      <p:sp>
        <p:nvSpPr>
          <p:cNvPr id="3" name="Rectangle 2"/>
          <p:cNvSpPr/>
          <p:nvPr/>
        </p:nvSpPr>
        <p:spPr>
          <a:xfrm>
            <a:off x="1036320" y="1365504"/>
            <a:ext cx="1463040" cy="36576"/>
          </a:xfrm>
          <a:prstGeom prst="rect">
            <a:avLst/>
          </a:prstGeom>
          <a:solidFill>
            <a:srgbClr val="A855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sz="2489"/>
          </a:p>
        </p:txBody>
      </p:sp>
      <p:sp>
        <p:nvSpPr>
          <p:cNvPr id="4" name="TextBox 3"/>
          <p:cNvSpPr txBox="1"/>
          <p:nvPr/>
        </p:nvSpPr>
        <p:spPr>
          <a:xfrm>
            <a:off x="1036320" y="1524000"/>
            <a:ext cx="10424160" cy="623889"/>
          </a:xfrm>
          <a:prstGeom prst="rect">
            <a:avLst/>
          </a:prstGeom>
          <a:noFill/>
        </p:spPr>
        <p:txBody>
          <a:bodyPr wrap="square" lIns="24384" tIns="24384" rIns="24384" bIns="24384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560"/>
              </a:spcAft>
              <a:buNone/>
            </a:pPr>
            <a:r>
              <a:rPr sz="1680" b="0" i="0">
                <a:solidFill>
                  <a:srgbClr val="233036"/>
                </a:solidFill>
                <a:latin typeface="Consolas"/>
              </a:rPr>
              <a:t>.bss</a:t>
            </a:r>
            <a:r>
              <a:rPr sz="1867" b="0" i="0">
                <a:solidFill>
                  <a:srgbClr val="233036"/>
                </a:solidFill>
                <a:latin typeface="Arial"/>
              </a:rPr>
              <a:t> is an mmap’d </a:t>
            </a:r>
            <a:r>
              <a:rPr sz="1680" b="0" i="0">
                <a:solidFill>
                  <a:srgbClr val="233036"/>
                </a:solidFill>
                <a:latin typeface="Consolas"/>
              </a:rPr>
              <a:t>BPF_F_MMAPABLE</a:t>
            </a:r>
            <a:r>
              <a:rPr sz="1867" b="0" i="0">
                <a:solidFill>
                  <a:srgbClr val="233036"/>
                </a:solidFill>
                <a:latin typeface="Arial"/>
              </a:rPr>
              <a:t> array: a Rust store </a:t>
            </a:r>
            <a:r>
              <a:rPr sz="1867" b="0" i="1">
                <a:solidFill>
                  <a:srgbClr val="233036"/>
                </a:solidFill>
                <a:latin typeface="Arial"/>
              </a:rPr>
              <a:t>is</a:t>
            </a:r>
            <a:r>
              <a:rPr sz="1867" b="0" i="0">
                <a:solidFill>
                  <a:srgbClr val="233036"/>
                </a:solidFill>
                <a:latin typeface="Arial"/>
              </a:rPr>
              <a:t> a BPF-visible write. No syscall, no map update. Every field has </a:t>
            </a:r>
            <a:r>
              <a:rPr sz="1867" b="1" i="0">
                <a:solidFill>
                  <a:srgbClr val="233036"/>
                </a:solidFill>
                <a:latin typeface="Arial"/>
              </a:rPr>
              <a:t>one writer</a:t>
            </a:r>
            <a:r>
              <a:rPr sz="1867" b="0" i="0">
                <a:solidFill>
                  <a:srgbClr val="233036"/>
                </a:solidFill>
                <a:latin typeface="Arial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1036320" y="2346960"/>
            <a:ext cx="10424160" cy="1457112"/>
          </a:xfrm>
          <a:prstGeom prst="rect">
            <a:avLst/>
          </a:prstGeom>
          <a:solidFill>
            <a:srgbClr val="FA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82880" tIns="97536" bIns="97536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lnSpc>
                <a:spcPct val="100000"/>
              </a:lnSpc>
            </a:pPr>
            <a:r>
              <a:rPr sz="1587" i="0">
                <a:solidFill>
                  <a:srgbClr val="233036"/>
                </a:solidFill>
                <a:latin typeface="Consolas"/>
              </a:rPr>
              <a:t>for cpu in 0..n { bss.hfi_excluded_cpu[cpu] = ...; }  </a:t>
            </a:r>
            <a:r>
              <a:rPr sz="1587" i="1">
                <a:solidFill>
                  <a:srgbClr val="5A6A70"/>
                </a:solidFill>
                <a:latin typeface="Consolas"/>
              </a:rPr>
              <a:t>// 1. the arrays</a:t>
            </a:r>
          </a:p>
          <a:p>
            <a:pPr algn="l">
              <a:lnSpc>
                <a:spcPct val="100000"/>
              </a:lnSpc>
            </a:pPr>
            <a:r>
              <a:rPr sz="1587" i="0">
                <a:solidFill>
                  <a:srgbClr val="233036"/>
                </a:solidFill>
                <a:latin typeface="Consolas"/>
              </a:rPr>
              <a:t>compiler_fence(Release);</a:t>
            </a:r>
          </a:p>
          <a:p>
            <a:pPr algn="l">
              <a:lnSpc>
                <a:spcPct val="100000"/>
              </a:lnSpc>
            </a:pPr>
            <a:r>
              <a:rPr sz="1587" i="0">
                <a:solidFill>
                  <a:srgbClr val="233036"/>
                </a:solidFill>
                <a:latin typeface="Consolas"/>
              </a:rPr>
              <a:t>bss.hfi_nr_excluded = n;                              </a:t>
            </a:r>
            <a:r>
              <a:rPr sz="1587" i="1">
                <a:solidFill>
                  <a:srgbClr val="5A6A70"/>
                </a:solidFill>
                <a:latin typeface="Consolas"/>
              </a:rPr>
              <a:t>// 2. the gate</a:t>
            </a:r>
          </a:p>
          <a:p>
            <a:pPr algn="l">
              <a:lnSpc>
                <a:spcPct val="100000"/>
              </a:lnSpc>
            </a:pPr>
            <a:r>
              <a:rPr sz="1587" i="0">
                <a:solidFill>
                  <a:srgbClr val="233036"/>
                </a:solidFill>
                <a:latin typeface="Consolas"/>
              </a:rPr>
              <a:t>compiler_fence(Release);</a:t>
            </a:r>
          </a:p>
          <a:p>
            <a:pPr algn="l">
              <a:lnSpc>
                <a:spcPct val="100000"/>
              </a:lnSpc>
            </a:pPr>
            <a:r>
              <a:rPr sz="1587" i="0">
                <a:solidFill>
                  <a:srgbClr val="233036"/>
                </a:solidFill>
                <a:latin typeface="Consolas"/>
              </a:rPr>
              <a:t>bss.hfi_excluded_gen += 1;                            </a:t>
            </a:r>
            <a:r>
              <a:rPr sz="1587" i="1">
                <a:solidFill>
                  <a:srgbClr val="5A6A70"/>
                </a:solidFill>
                <a:latin typeface="Consolas"/>
              </a:rPr>
              <a:t>// 3. "rebuild the masks"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36320" y="3925993"/>
            <a:ext cx="10424160" cy="1065100"/>
          </a:xfrm>
          <a:prstGeom prst="rect">
            <a:avLst/>
          </a:prstGeom>
          <a:noFill/>
        </p:spPr>
        <p:txBody>
          <a:bodyPr wrap="square" lIns="24384" tIns="24384" rIns="24384" bIns="24384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90134" indent="-365751">
              <a:lnSpc>
                <a:spcPct val="100000"/>
              </a:lnSpc>
              <a:spcAft>
                <a:spcPts val="560"/>
              </a:spcAft>
              <a:buClr>
                <a:srgbClr val="EB811B"/>
              </a:buClr>
              <a:buChar char="•"/>
            </a:pPr>
            <a:r>
              <a:rPr sz="1867" b="0" i="0">
                <a:solidFill>
                  <a:srgbClr val="233036"/>
                </a:solidFill>
                <a:latin typeface="Arial"/>
              </a:rPr>
              <a:t>Every BPF reader starts with </a:t>
            </a:r>
            <a:r>
              <a:rPr sz="1680" b="0" i="0">
                <a:solidFill>
                  <a:srgbClr val="233036"/>
                </a:solidFill>
                <a:latin typeface="Consolas"/>
              </a:rPr>
              <a:t>if (!READ_ONCE(hfi_nr_excluded)) return false;</a:t>
            </a:r>
          </a:p>
          <a:p>
            <a:pPr marL="390134" indent="-365751">
              <a:lnSpc>
                <a:spcPct val="100000"/>
              </a:lnSpc>
              <a:spcAft>
                <a:spcPts val="560"/>
              </a:spcAft>
              <a:buClr>
                <a:srgbClr val="EB811B"/>
              </a:buClr>
              <a:buChar char="•"/>
            </a:pPr>
            <a:r>
              <a:rPr sz="1867" b="0" i="0">
                <a:solidFill>
                  <a:srgbClr val="233036"/>
                </a:solidFill>
                <a:latin typeface="Arial"/>
              </a:rPr>
              <a:t>HFI is x86-only, and TSO keeps stores in order: a </a:t>
            </a:r>
            <a:r>
              <a:rPr sz="1867" b="1" i="0">
                <a:solidFill>
                  <a:srgbClr val="233036"/>
                </a:solidFill>
                <a:latin typeface="Arial"/>
              </a:rPr>
              <a:t>compiler</a:t>
            </a:r>
            <a:r>
              <a:rPr sz="1867" b="0" i="0">
                <a:solidFill>
                  <a:srgbClr val="233036"/>
                </a:solidFill>
                <a:latin typeface="Arial"/>
              </a:rPr>
              <a:t> fence is all it takes</a:t>
            </a:r>
          </a:p>
          <a:p>
            <a:pPr marL="390134" indent="-365751">
              <a:lnSpc>
                <a:spcPct val="100000"/>
              </a:lnSpc>
              <a:spcAft>
                <a:spcPts val="560"/>
              </a:spcAft>
              <a:buClr>
                <a:srgbClr val="EB811B"/>
              </a:buClr>
              <a:buChar char="•"/>
            </a:pPr>
            <a:r>
              <a:rPr sz="1867" b="0" i="0">
                <a:solidFill>
                  <a:srgbClr val="233036"/>
                </a:solidFill>
                <a:latin typeface="Arial"/>
              </a:rPr>
              <a:t>0→N is safe, and N→0 is safe. N→M can briefly mix sets, and the next tick settles 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720" y="146304"/>
            <a:ext cx="731520" cy="233910"/>
          </a:xfrm>
          <a:prstGeom prst="rect">
            <a:avLst/>
          </a:prstGeom>
          <a:noFill/>
        </p:spPr>
        <p:txBody>
          <a:bodyPr wrap="square" lIns="24384" tIns="24384" rIns="24384" bIns="24384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sz="1200" b="0" i="0">
                <a:solidFill>
                  <a:srgbClr val="5A6A70"/>
                </a:solidFill>
                <a:latin typeface="Arial"/>
              </a:rPr>
              <a:t>22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A4A4C-2631-7B38-5479-3906249E0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CEFAC2-5A2A-3911-A8FB-F20BD2224AE8}"/>
              </a:ext>
            </a:extLst>
          </p:cNvPr>
          <p:cNvSpPr txBox="1"/>
          <p:nvPr/>
        </p:nvSpPr>
        <p:spPr>
          <a:xfrm>
            <a:off x="2194560" y="2627043"/>
            <a:ext cx="9265920" cy="664797"/>
          </a:xfrm>
          <a:prstGeom prst="rect">
            <a:avLst/>
          </a:prstGeom>
          <a:noFill/>
        </p:spPr>
        <p:txBody>
          <a:bodyPr wrap="square" lIns="24384" tIns="24384" rIns="24384" bIns="24384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000" b="1">
                <a:solidFill>
                  <a:srgbClr val="233036"/>
                </a:solidFill>
              </a:rPr>
              <a:t>Status and Q&amp;A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634CDB-6695-1E73-8CB9-786CAAA105B1}"/>
              </a:ext>
            </a:extLst>
          </p:cNvPr>
          <p:cNvSpPr/>
          <p:nvPr/>
        </p:nvSpPr>
        <p:spPr>
          <a:xfrm>
            <a:off x="2194560" y="3413760"/>
            <a:ext cx="5486400" cy="48768"/>
          </a:xfrm>
          <a:prstGeom prst="rect">
            <a:avLst/>
          </a:prstGeom>
          <a:solidFill>
            <a:srgbClr val="A855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sz="2489"/>
          </a:p>
        </p:txBody>
      </p:sp>
    </p:spTree>
    <p:extLst>
      <p:ext uri="{BB962C8B-B14F-4D97-AF65-F5344CB8AC3E}">
        <p14:creationId xmlns:p14="http://schemas.microsoft.com/office/powerpoint/2010/main" val="11935858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6320" y="426720"/>
            <a:ext cx="10424160" cy="975360"/>
          </a:xfrm>
        </p:spPr>
        <p:txBody>
          <a:bodyPr wrap="square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sz="3200" b="1" i="0">
                <a:solidFill>
                  <a:srgbClr val="233036"/>
                </a:solidFill>
                <a:latin typeface="Arial"/>
              </a:rPr>
              <a:t>Status</a:t>
            </a:r>
          </a:p>
        </p:txBody>
      </p:sp>
      <p:sp>
        <p:nvSpPr>
          <p:cNvPr id="3" name="Rectangle 2"/>
          <p:cNvSpPr/>
          <p:nvPr/>
        </p:nvSpPr>
        <p:spPr>
          <a:xfrm>
            <a:off x="1036320" y="1365504"/>
            <a:ext cx="1463040" cy="36576"/>
          </a:xfrm>
          <a:prstGeom prst="rect">
            <a:avLst/>
          </a:prstGeom>
          <a:solidFill>
            <a:srgbClr val="A855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sz="2489"/>
          </a:p>
        </p:txBody>
      </p:sp>
      <p:sp>
        <p:nvSpPr>
          <p:cNvPr id="4" name="TextBox 3"/>
          <p:cNvSpPr txBox="1"/>
          <p:nvPr/>
        </p:nvSpPr>
        <p:spPr>
          <a:xfrm>
            <a:off x="1036320" y="1524000"/>
            <a:ext cx="10424160" cy="2834622"/>
          </a:xfrm>
          <a:prstGeom prst="rect">
            <a:avLst/>
          </a:prstGeom>
          <a:noFill/>
        </p:spPr>
        <p:txBody>
          <a:bodyPr wrap="square" lIns="24384" tIns="24384" rIns="24384" bIns="24384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9890" indent="-365125">
              <a:lnSpc>
                <a:spcPct val="100000"/>
              </a:lnSpc>
              <a:spcAft>
                <a:spcPts val="400"/>
              </a:spcAft>
              <a:buClr>
                <a:srgbClr val="EB811B"/>
              </a:buClr>
              <a:buChar char="•"/>
            </a:pPr>
            <a:r>
              <a:rPr sz="1300" b="0" i="0">
                <a:solidFill>
                  <a:srgbClr val="233036"/>
                </a:solidFill>
                <a:latin typeface="Arial"/>
              </a:rPr>
              <a:t>Patch series for </a:t>
            </a:r>
            <a:r>
              <a:rPr sz="1200" b="0" i="0" err="1">
                <a:solidFill>
                  <a:srgbClr val="233036"/>
                </a:solidFill>
                <a:latin typeface="Consolas"/>
              </a:rPr>
              <a:t>scx_lavd</a:t>
            </a:r>
            <a:r>
              <a:rPr sz="1300" b="0" i="0">
                <a:solidFill>
                  <a:srgbClr val="233036"/>
                </a:solidFill>
                <a:latin typeface="Arial"/>
              </a:rPr>
              <a:t> in preparation for the </a:t>
            </a:r>
            <a:r>
              <a:rPr sz="1300" b="0" i="0" err="1">
                <a:solidFill>
                  <a:srgbClr val="233036"/>
                </a:solidFill>
                <a:latin typeface="Arial"/>
              </a:rPr>
              <a:t>sched_ext</a:t>
            </a:r>
            <a:r>
              <a:rPr sz="1300" b="0" i="0">
                <a:solidFill>
                  <a:srgbClr val="233036"/>
                </a:solidFill>
                <a:latin typeface="Arial"/>
              </a:rPr>
              <a:t> list</a:t>
            </a:r>
            <a:endParaRPr lang="en-US" sz="1300"/>
          </a:p>
          <a:p>
            <a:pPr marL="779780" indent="-365125">
              <a:lnSpc>
                <a:spcPct val="100000"/>
              </a:lnSpc>
              <a:spcAft>
                <a:spcPts val="400"/>
              </a:spcAft>
              <a:buClr>
                <a:srgbClr val="EB811B"/>
              </a:buClr>
              <a:buChar char="•"/>
            </a:pPr>
            <a:r>
              <a:rPr sz="1050" b="0" i="0" err="1">
                <a:solidFill>
                  <a:srgbClr val="233036"/>
                </a:solidFill>
                <a:latin typeface="Consolas"/>
              </a:rPr>
              <a:t>hfi_lib</a:t>
            </a:r>
            <a:r>
              <a:rPr sz="1200" b="0" i="0">
                <a:solidFill>
                  <a:srgbClr val="233036"/>
                </a:solidFill>
                <a:latin typeface="Arial"/>
              </a:rPr>
              <a:t>: a small </a:t>
            </a:r>
            <a:r>
              <a:rPr sz="1200" b="0" i="0" err="1">
                <a:solidFill>
                  <a:srgbClr val="233036"/>
                </a:solidFill>
                <a:latin typeface="Arial"/>
              </a:rPr>
              <a:t>netlink</a:t>
            </a:r>
            <a:r>
              <a:rPr sz="1200" b="0" i="0">
                <a:solidFill>
                  <a:srgbClr val="233036"/>
                </a:solidFill>
                <a:latin typeface="Arial"/>
              </a:rPr>
              <a:t> reader</a:t>
            </a:r>
          </a:p>
          <a:p>
            <a:pPr marL="779780" indent="-365125">
              <a:lnSpc>
                <a:spcPct val="100000"/>
              </a:lnSpc>
              <a:spcAft>
                <a:spcPts val="400"/>
              </a:spcAft>
              <a:buClr>
                <a:srgbClr val="EB811B"/>
              </a:buClr>
              <a:buChar char="•"/>
            </a:pPr>
            <a:r>
              <a:rPr sz="1200" b="0" i="0">
                <a:solidFill>
                  <a:srgbClr val="233036"/>
                </a:solidFill>
                <a:latin typeface="Arial"/>
              </a:rPr>
              <a:t>excluded-CPU avoidance, including the dispatch fixes and eviction</a:t>
            </a:r>
          </a:p>
          <a:p>
            <a:pPr marL="779780" indent="-365125">
              <a:lnSpc>
                <a:spcPct val="100000"/>
              </a:lnSpc>
              <a:spcAft>
                <a:spcPts val="400"/>
              </a:spcAft>
              <a:buClr>
                <a:srgbClr val="EB811B"/>
              </a:buClr>
              <a:buChar char="•"/>
            </a:pPr>
            <a:r>
              <a:rPr sz="1200" b="0" i="0">
                <a:solidFill>
                  <a:srgbClr val="233036"/>
                </a:solidFill>
                <a:latin typeface="Arial"/>
              </a:rPr>
              <a:t>capacity capping</a:t>
            </a:r>
          </a:p>
          <a:p>
            <a:pPr marL="779780" indent="-365125">
              <a:lnSpc>
                <a:spcPct val="100000"/>
              </a:lnSpc>
              <a:spcAft>
                <a:spcPts val="400"/>
              </a:spcAft>
              <a:buClr>
                <a:srgbClr val="EB811B"/>
              </a:buClr>
              <a:buChar char="•"/>
            </a:pPr>
            <a:r>
              <a:rPr sz="1200" b="0" i="0">
                <a:solidFill>
                  <a:srgbClr val="233036"/>
                </a:solidFill>
                <a:latin typeface="Arial"/>
              </a:rPr>
              <a:t>test tooling: </a:t>
            </a:r>
            <a:r>
              <a:rPr sz="1050" b="0" i="0">
                <a:solidFill>
                  <a:srgbClr val="233036"/>
                </a:solidFill>
                <a:latin typeface="Consolas"/>
              </a:rPr>
              <a:t>--</a:t>
            </a:r>
            <a:r>
              <a:rPr sz="1050" b="0" i="0" err="1">
                <a:solidFill>
                  <a:srgbClr val="233036"/>
                </a:solidFill>
                <a:latin typeface="Consolas"/>
              </a:rPr>
              <a:t>hfi</a:t>
            </a:r>
            <a:r>
              <a:rPr sz="1050" b="0" i="0">
                <a:solidFill>
                  <a:srgbClr val="233036"/>
                </a:solidFill>
                <a:latin typeface="Consolas"/>
              </a:rPr>
              <a:t>-test-*</a:t>
            </a:r>
            <a:r>
              <a:rPr sz="1200" b="0" i="0">
                <a:solidFill>
                  <a:srgbClr val="233036"/>
                </a:solidFill>
                <a:latin typeface="Arial"/>
              </a:rPr>
              <a:t>, </a:t>
            </a:r>
            <a:r>
              <a:rPr sz="1050" b="0" i="0" err="1">
                <a:solidFill>
                  <a:srgbClr val="233036"/>
                </a:solidFill>
                <a:latin typeface="Consolas"/>
              </a:rPr>
              <a:t>hfi_inject</a:t>
            </a:r>
            <a:r>
              <a:rPr sz="1200" b="0" i="0">
                <a:solidFill>
                  <a:srgbClr val="233036"/>
                </a:solidFill>
                <a:latin typeface="Arial"/>
              </a:rPr>
              <a:t>, </a:t>
            </a:r>
            <a:r>
              <a:rPr sz="1050" b="0" i="0">
                <a:solidFill>
                  <a:srgbClr val="233036"/>
                </a:solidFill>
                <a:latin typeface="Consolas"/>
              </a:rPr>
              <a:t>test_hfi_*.sh</a:t>
            </a:r>
          </a:p>
          <a:p>
            <a:pPr marL="779780" indent="-365125">
              <a:lnSpc>
                <a:spcPct val="100000"/>
              </a:lnSpc>
              <a:spcAft>
                <a:spcPts val="400"/>
              </a:spcAft>
              <a:buClr>
                <a:srgbClr val="EB811B"/>
              </a:buClr>
              <a:buChar char="•"/>
            </a:pPr>
            <a:r>
              <a:rPr sz="1200" b="0" i="0">
                <a:solidFill>
                  <a:srgbClr val="233036"/>
                </a:solidFill>
                <a:latin typeface="Arial"/>
              </a:rPr>
              <a:t>design document</a:t>
            </a:r>
          </a:p>
          <a:p>
            <a:pPr marL="389890" indent="-365125">
              <a:lnSpc>
                <a:spcPct val="100000"/>
              </a:lnSpc>
              <a:spcAft>
                <a:spcPts val="400"/>
              </a:spcAft>
              <a:buClr>
                <a:srgbClr val="EB811B"/>
              </a:buClr>
              <a:buChar char="•"/>
            </a:pPr>
            <a:r>
              <a:rPr sz="1300" b="0" i="0">
                <a:solidFill>
                  <a:srgbClr val="233036"/>
                </a:solidFill>
                <a:latin typeface="Arial"/>
              </a:rPr>
              <a:t>Open, found on real hardware: when a </a:t>
            </a:r>
            <a:r>
              <a:rPr sz="1300" b="1" i="0">
                <a:solidFill>
                  <a:srgbClr val="233036"/>
                </a:solidFill>
                <a:latin typeface="Arial"/>
              </a:rPr>
              <a:t>whole compute domain</a:t>
            </a:r>
            <a:r>
              <a:rPr sz="1300" b="0" i="0">
                <a:solidFill>
                  <a:srgbClr val="233036"/>
                </a:solidFill>
                <a:latin typeface="Arial"/>
              </a:rPr>
              <a:t> is excluded, tasks already queued on it can be stranded (1 in 7 Setup C runs; watchdog exit after 43.5 s)</a:t>
            </a:r>
          </a:p>
          <a:p>
            <a:pPr marL="389890" indent="-365125">
              <a:lnSpc>
                <a:spcPct val="100000"/>
              </a:lnSpc>
              <a:spcAft>
                <a:spcPts val="400"/>
              </a:spcAft>
              <a:buClr>
                <a:srgbClr val="EB811B"/>
              </a:buClr>
              <a:buChar char="•"/>
            </a:pPr>
            <a:r>
              <a:rPr sz="1300" b="0" i="0">
                <a:solidFill>
                  <a:srgbClr val="233036"/>
                </a:solidFill>
                <a:latin typeface="Arial"/>
              </a:rPr>
              <a:t>Open, found in </a:t>
            </a:r>
            <a:r>
              <a:rPr lang="en-US" sz="1300">
                <a:solidFill>
                  <a:srgbClr val="233036"/>
                </a:solidFill>
              </a:rPr>
              <a:t>one setup</a:t>
            </a:r>
            <a:r>
              <a:rPr sz="1300" b="0" i="0">
                <a:solidFill>
                  <a:srgbClr val="233036"/>
                </a:solidFill>
                <a:latin typeface="Arial"/>
              </a:rPr>
              <a:t> (1 of 3 </a:t>
            </a:r>
            <a:r>
              <a:rPr sz="1200" b="0" i="0">
                <a:solidFill>
                  <a:srgbClr val="233036"/>
                </a:solidFill>
                <a:latin typeface="Consolas"/>
              </a:rPr>
              <a:t>--</a:t>
            </a:r>
            <a:r>
              <a:rPr sz="1200" b="0" i="0" err="1">
                <a:solidFill>
                  <a:srgbClr val="233036"/>
                </a:solidFill>
                <a:latin typeface="Consolas"/>
              </a:rPr>
              <a:t>hfi</a:t>
            </a:r>
            <a:r>
              <a:rPr sz="1200" b="0" i="0">
                <a:solidFill>
                  <a:srgbClr val="233036"/>
                </a:solidFill>
                <a:latin typeface="Consolas"/>
              </a:rPr>
              <a:t>-debug</a:t>
            </a:r>
            <a:r>
              <a:rPr sz="1300" b="0" i="0">
                <a:solidFill>
                  <a:srgbClr val="233036"/>
                </a:solidFill>
                <a:latin typeface="Arial"/>
              </a:rPr>
              <a:t> runs): 5 starts of a migratable task on an excluded CPU after the rebuild; </a:t>
            </a:r>
            <a:r>
              <a:rPr sz="1200" b="0" i="0" err="1">
                <a:solidFill>
                  <a:srgbClr val="233036"/>
                </a:solidFill>
                <a:latin typeface="Consolas"/>
              </a:rPr>
              <a:t>select_cpu</a:t>
            </a:r>
            <a:r>
              <a:rPr sz="1300" b="0" i="0">
                <a:solidFill>
                  <a:srgbClr val="233036"/>
                </a:solidFill>
                <a:latin typeface="Arial"/>
              </a:rPr>
              <a:t> itself returned it (its </a:t>
            </a:r>
            <a:r>
              <a:rPr sz="1200" b="0" i="0" err="1">
                <a:solidFill>
                  <a:srgbClr val="233036"/>
                </a:solidFill>
                <a:latin typeface="Consolas"/>
              </a:rPr>
              <a:t>prev_cpu</a:t>
            </a:r>
            <a:r>
              <a:rPr sz="1300" b="0" i="0">
                <a:solidFill>
                  <a:srgbClr val="233036"/>
                </a:solidFill>
                <a:latin typeface="Arial"/>
              </a:rPr>
              <a:t>). Root cause not yet confirmed</a:t>
            </a:r>
          </a:p>
          <a:p>
            <a:pPr marL="389890" indent="-365125">
              <a:lnSpc>
                <a:spcPct val="100000"/>
              </a:lnSpc>
              <a:spcAft>
                <a:spcPts val="400"/>
              </a:spcAft>
              <a:buClr>
                <a:srgbClr val="EB811B"/>
              </a:buClr>
              <a:buChar char="•"/>
            </a:pPr>
            <a:r>
              <a:rPr sz="1300" b="0" i="0">
                <a:solidFill>
                  <a:srgbClr val="233036"/>
                </a:solidFill>
                <a:latin typeface="Arial"/>
              </a:rPr>
              <a:t>Next: among idle candidates, break ties by class — perf class for perf-critical tasks, eff class otherwise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sz="1300" b="1" i="0">
                <a:solidFill>
                  <a:srgbClr val="233036"/>
                </a:solidFill>
                <a:latin typeface="Arial"/>
              </a:rPr>
              <a:t>Thank you.</a:t>
            </a:r>
            <a:r>
              <a:rPr sz="1300" b="0" i="0">
                <a:solidFill>
                  <a:srgbClr val="233036"/>
                </a:solidFill>
                <a:latin typeface="Arial"/>
              </a:rPr>
              <a:t> Questions?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4720" y="146304"/>
            <a:ext cx="731520" cy="233910"/>
          </a:xfrm>
          <a:prstGeom prst="rect">
            <a:avLst/>
          </a:prstGeom>
          <a:noFill/>
        </p:spPr>
        <p:txBody>
          <a:bodyPr wrap="square" lIns="24384" tIns="24384" rIns="24384" bIns="24384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sz="1200" b="0" i="0">
                <a:solidFill>
                  <a:srgbClr val="5A6A70"/>
                </a:solidFill>
                <a:latin typeface="Arial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35817698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6320" y="426720"/>
            <a:ext cx="10424160" cy="975360"/>
          </a:xfrm>
        </p:spPr>
        <p:txBody>
          <a:bodyPr wrap="square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sz="3200" b="1" i="0">
                <a:solidFill>
                  <a:srgbClr val="233036"/>
                </a:solidFill>
                <a:latin typeface="Arial"/>
              </a:rPr>
              <a:t>Questions for the room</a:t>
            </a:r>
          </a:p>
        </p:txBody>
      </p:sp>
      <p:sp>
        <p:nvSpPr>
          <p:cNvPr id="3" name="Rectangle 2"/>
          <p:cNvSpPr/>
          <p:nvPr/>
        </p:nvSpPr>
        <p:spPr>
          <a:xfrm>
            <a:off x="1036320" y="1365504"/>
            <a:ext cx="1463040" cy="36576"/>
          </a:xfrm>
          <a:prstGeom prst="rect">
            <a:avLst/>
          </a:prstGeom>
          <a:solidFill>
            <a:srgbClr val="A855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sz="2489"/>
          </a:p>
        </p:txBody>
      </p:sp>
      <p:sp>
        <p:nvSpPr>
          <p:cNvPr id="4" name="TextBox 3"/>
          <p:cNvSpPr txBox="1"/>
          <p:nvPr/>
        </p:nvSpPr>
        <p:spPr>
          <a:xfrm>
            <a:off x="1036320" y="1524001"/>
            <a:ext cx="10424160" cy="4306820"/>
          </a:xfrm>
          <a:prstGeom prst="rect">
            <a:avLst/>
          </a:prstGeom>
          <a:noFill/>
        </p:spPr>
        <p:txBody>
          <a:bodyPr wrap="square" lIns="24384" tIns="24384" rIns="24384" bIns="24384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9890" indent="-365125">
              <a:spcAft>
                <a:spcPts val="679"/>
              </a:spcAft>
              <a:buClr>
                <a:srgbClr val="EB811B"/>
              </a:buClr>
              <a:buAutoNum type="arabicPeriod"/>
            </a:pPr>
            <a:r>
              <a:rPr lang="en-US" sz="2250" b="1">
                <a:solidFill>
                  <a:srgbClr val="233036"/>
                </a:solidFill>
              </a:rPr>
              <a:t>Is there a value to continue to do this work?</a:t>
            </a:r>
          </a:p>
          <a:p>
            <a:pPr marL="389890" indent="-365125">
              <a:lnSpc>
                <a:spcPct val="100000"/>
              </a:lnSpc>
              <a:spcAft>
                <a:spcPts val="679"/>
              </a:spcAft>
              <a:buClr>
                <a:srgbClr val="EB811B"/>
              </a:buClr>
              <a:buAutoNum type="arabicPeriod"/>
            </a:pPr>
            <a:r>
              <a:rPr sz="2250" b="1" i="0">
                <a:solidFill>
                  <a:srgbClr val="233036"/>
                </a:solidFill>
                <a:latin typeface="Arial"/>
              </a:rPr>
              <a:t>Should “excluded” be a </a:t>
            </a:r>
            <a:r>
              <a:rPr sz="2250" b="1" i="0" err="1">
                <a:solidFill>
                  <a:srgbClr val="233036"/>
                </a:solidFill>
                <a:latin typeface="Arial"/>
              </a:rPr>
              <a:t>sched_ext</a:t>
            </a:r>
            <a:r>
              <a:rPr sz="2250" b="1" i="0">
                <a:solidFill>
                  <a:srgbClr val="233036"/>
                </a:solidFill>
                <a:latin typeface="Arial"/>
              </a:rPr>
              <a:t> concept?</a:t>
            </a:r>
            <a:r>
              <a:rPr sz="2250" b="0" i="0">
                <a:solidFill>
                  <a:srgbClr val="233036"/>
                </a:solidFill>
                <a:latin typeface="Arial"/>
              </a:rPr>
              <a:t> Excluding a CPU from selection is easy. Stopping it from </a:t>
            </a:r>
            <a:r>
              <a:rPr sz="2250" b="0" i="1">
                <a:solidFill>
                  <a:srgbClr val="233036"/>
                </a:solidFill>
                <a:latin typeface="Arial"/>
              </a:rPr>
              <a:t>pulling</a:t>
            </a:r>
            <a:r>
              <a:rPr sz="2250" b="0" i="0">
                <a:solidFill>
                  <a:srgbClr val="233036"/>
                </a:solidFill>
                <a:latin typeface="Arial"/>
              </a:rPr>
              <a:t> took two non-obvious fixes in </a:t>
            </a:r>
            <a:r>
              <a:rPr sz="2000" b="0" i="0">
                <a:solidFill>
                  <a:srgbClr val="233036"/>
                </a:solidFill>
                <a:latin typeface="Consolas"/>
              </a:rPr>
              <a:t>dispatch()</a:t>
            </a:r>
            <a:r>
              <a:rPr sz="2250" b="0" i="0">
                <a:solidFill>
                  <a:srgbClr val="233036"/>
                </a:solidFill>
                <a:latin typeface="Arial"/>
              </a:rPr>
              <a:t>. Every scheduler would rediscover them. Should the core offer “soft-offline for migratable work”?</a:t>
            </a:r>
            <a:endParaRPr lang="en-US" sz="2250"/>
          </a:p>
          <a:p>
            <a:pPr marL="389890" indent="-365125">
              <a:lnSpc>
                <a:spcPct val="100000"/>
              </a:lnSpc>
              <a:spcAft>
                <a:spcPts val="679"/>
              </a:spcAft>
              <a:buClr>
                <a:srgbClr val="EB811B"/>
              </a:buClr>
              <a:buAutoNum type="arabicPeriod" startAt="2"/>
            </a:pPr>
            <a:r>
              <a:rPr sz="2250" b="1" i="0">
                <a:solidFill>
                  <a:srgbClr val="233036"/>
                </a:solidFill>
                <a:latin typeface="Arial"/>
              </a:rPr>
              <a:t>Kernel → BPF, without the </a:t>
            </a:r>
            <a:r>
              <a:rPr sz="2250" b="1" i="0" err="1">
                <a:solidFill>
                  <a:srgbClr val="233036"/>
                </a:solidFill>
                <a:latin typeface="Arial"/>
              </a:rPr>
              <a:t>userspace</a:t>
            </a:r>
            <a:r>
              <a:rPr sz="2250" b="1" i="0">
                <a:solidFill>
                  <a:srgbClr val="233036"/>
                </a:solidFill>
                <a:latin typeface="Arial"/>
              </a:rPr>
              <a:t> hop?</a:t>
            </a:r>
            <a:r>
              <a:rPr sz="2250" b="0" i="0">
                <a:solidFill>
                  <a:srgbClr val="233036"/>
                </a:solidFill>
                <a:latin typeface="Arial"/>
              </a:rPr>
              <a:t> Today: </a:t>
            </a:r>
            <a:r>
              <a:rPr sz="2250" b="0" i="0" err="1">
                <a:solidFill>
                  <a:srgbClr val="233036"/>
                </a:solidFill>
                <a:latin typeface="Arial"/>
              </a:rPr>
              <a:t>netlink</a:t>
            </a:r>
            <a:r>
              <a:rPr sz="2250" b="0" i="0">
                <a:solidFill>
                  <a:srgbClr val="233036"/>
                </a:solidFill>
                <a:latin typeface="Arial"/>
              </a:rPr>
              <a:t> → thread → main loop → </a:t>
            </a:r>
            <a:r>
              <a:rPr sz="2000" b="0" i="0">
                <a:solidFill>
                  <a:srgbClr val="233036"/>
                </a:solidFill>
                <a:latin typeface="Consolas"/>
              </a:rPr>
              <a:t>.</a:t>
            </a:r>
            <a:r>
              <a:rPr sz="2000" b="0" i="0" err="1">
                <a:solidFill>
                  <a:srgbClr val="233036"/>
                </a:solidFill>
                <a:latin typeface="Consolas"/>
              </a:rPr>
              <a:t>bss</a:t>
            </a:r>
            <a:r>
              <a:rPr sz="2250" b="0" i="0">
                <a:solidFill>
                  <a:srgbClr val="233036"/>
                </a:solidFill>
                <a:latin typeface="Arial"/>
              </a:rPr>
              <a:t> → 10 </a:t>
            </a:r>
            <a:r>
              <a:rPr sz="2250" b="0" i="0" err="1">
                <a:solidFill>
                  <a:srgbClr val="233036"/>
                </a:solidFill>
                <a:latin typeface="Arial"/>
              </a:rPr>
              <a:t>ms</a:t>
            </a:r>
            <a:r>
              <a:rPr sz="2250" b="0" i="0">
                <a:solidFill>
                  <a:srgbClr val="233036"/>
                </a:solidFill>
                <a:latin typeface="Arial"/>
              </a:rPr>
              <a:t> tick. Setup C: median 335–513 </a:t>
            </a:r>
            <a:r>
              <a:rPr sz="2250" b="0" i="0" err="1">
                <a:solidFill>
                  <a:srgbClr val="233036"/>
                </a:solidFill>
                <a:latin typeface="Arial"/>
              </a:rPr>
              <a:t>ms</a:t>
            </a:r>
            <a:r>
              <a:rPr sz="2250" b="0" i="0">
                <a:solidFill>
                  <a:srgbClr val="233036"/>
                </a:solidFill>
                <a:latin typeface="Arial"/>
              </a:rPr>
              <a:t> from event to effect, dominated by the 1 s main-loop wait, and the </a:t>
            </a:r>
            <a:r>
              <a:rPr sz="2250" b="0" i="0" err="1">
                <a:solidFill>
                  <a:srgbClr val="233036"/>
                </a:solidFill>
                <a:latin typeface="Arial"/>
              </a:rPr>
              <a:t>userspace</a:t>
            </a:r>
            <a:r>
              <a:rPr sz="2250" b="0" i="0">
                <a:solidFill>
                  <a:srgbClr val="233036"/>
                </a:solidFill>
                <a:latin typeface="Arial"/>
              </a:rPr>
              <a:t> thread is itself a task the exclusion can strand. A </a:t>
            </a:r>
            <a:r>
              <a:rPr sz="2250" b="0" i="0" err="1">
                <a:solidFill>
                  <a:srgbClr val="233036"/>
                </a:solidFill>
                <a:latin typeface="Arial"/>
              </a:rPr>
              <a:t>kfunc</a:t>
            </a:r>
            <a:r>
              <a:rPr sz="2250" b="0" i="0">
                <a:solidFill>
                  <a:srgbClr val="233036"/>
                </a:solidFill>
                <a:latin typeface="Arial"/>
              </a:rPr>
              <a:t>, or a BPF-visible HFI table?</a:t>
            </a:r>
          </a:p>
          <a:p>
            <a:pPr marL="292100" indent="-274320">
              <a:spcAft>
                <a:spcPts val="450"/>
              </a:spcAft>
              <a:buAutoNum type="arabicPeriod" startAt="3"/>
            </a:pPr>
            <a:r>
              <a:rPr lang="en-US" sz="1500" b="1">
                <a:solidFill>
                  <a:srgbClr val="233036"/>
                </a:solidFill>
              </a:rPr>
              <a:t>What do we do with a high eff score?  LPE cores report the top eff value (raw 255) with perf 124 only when the load is light: Should non-latency-critical work be placed by eff class, and latency-critical work by perf class?</a:t>
            </a:r>
            <a:endParaRPr lang="en-US" sz="1500" b="1"/>
          </a:p>
          <a:p>
            <a:pPr marL="389890" indent="-365125">
              <a:spcAft>
                <a:spcPts val="679"/>
              </a:spcAft>
              <a:buClr>
                <a:srgbClr val="EB811B"/>
              </a:buClr>
              <a:buAutoNum type="arabicPeriod" startAt="3"/>
            </a:pPr>
            <a:endParaRPr lang="en-US" sz="2250" b="1" i="0">
              <a:solidFill>
                <a:srgbClr val="233036"/>
              </a:solidFill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094720" y="146304"/>
            <a:ext cx="731520" cy="233910"/>
          </a:xfrm>
          <a:prstGeom prst="rect">
            <a:avLst/>
          </a:prstGeom>
          <a:noFill/>
        </p:spPr>
        <p:txBody>
          <a:bodyPr wrap="square" lIns="24384" tIns="24384" rIns="24384" bIns="24384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sz="1200" b="0" i="0">
                <a:solidFill>
                  <a:srgbClr val="5A6A70"/>
                </a:solidFill>
                <a:latin typeface="Arial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3877726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24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HFI integration to scx_lavd </vt:lpstr>
      <vt:lpstr>HFI Updates</vt:lpstr>
      <vt:lpstr>HFI Triggers</vt:lpstr>
      <vt:lpstr>Ignoring HFI hints</vt:lpstr>
      <vt:lpstr>HFI-Driven Available CPUs: Heatmap </vt:lpstr>
      <vt:lpstr>Scheduler-Visible Capacity</vt:lpstr>
      <vt:lpstr>Real hardware: Shadow of the Tomb Raider</vt:lpstr>
      <vt:lpstr>Architecture</vt:lpstr>
      <vt:lpstr>PowerPoint Presentation</vt:lpstr>
      <vt:lpstr>Exclude at the mask, not at the pick</vt:lpstr>
      <vt:lpstr>The masks alone missed three places</vt:lpstr>
      <vt:lpstr>ops.dispatch() pulls</vt:lpstr>
      <vt:lpstr>Leak 2: one stuck task licensed the whole queue</vt:lpstr>
      <vt:lpstr>Tasks already running there</vt:lpstr>
      <vt:lpstr>Excluded is not offline</vt:lpstr>
      <vt:lpstr>PowerPoint Presentation</vt:lpstr>
      <vt:lpstr>A third term in an existing min()</vt:lpstr>
      <vt:lpstr>Scale against the CPU’s own peak</vt:lpstr>
      <vt:lpstr>Effect: the active set widens</vt:lpstr>
      <vt:lpstr>PowerPoint Presentation</vt:lpstr>
      <vt:lpstr>Lock-free publication through .bss</vt:lpstr>
      <vt:lpstr>PowerPoint Presentation</vt:lpstr>
      <vt:lpstr>Status</vt:lpstr>
      <vt:lpstr>Questions for the room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22</cp:revision>
  <dcterms:created xsi:type="dcterms:W3CDTF">2026-08-31T16:15:35Z</dcterms:created>
  <dcterms:modified xsi:type="dcterms:W3CDTF">2026-10-02T16:16:07Z</dcterms:modified>
</cp:coreProperties>
</file>