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6" r:id="rId3"/>
    <p:sldId id="295" r:id="rId4"/>
    <p:sldId id="261" r:id="rId5"/>
    <p:sldId id="265" r:id="rId6"/>
    <p:sldId id="297" r:id="rId7"/>
    <p:sldId id="280" r:id="rId8"/>
    <p:sldId id="299" r:id="rId9"/>
    <p:sldId id="321" r:id="rId10"/>
    <p:sldId id="303" r:id="rId11"/>
    <p:sldId id="305" r:id="rId12"/>
    <p:sldId id="306" r:id="rId13"/>
    <p:sldId id="307" r:id="rId14"/>
    <p:sldId id="319" r:id="rId15"/>
    <p:sldId id="300" r:id="rId16"/>
    <p:sldId id="301" r:id="rId17"/>
    <p:sldId id="324" r:id="rId18"/>
    <p:sldId id="322" r:id="rId19"/>
    <p:sldId id="320" r:id="rId20"/>
    <p:sldId id="314" r:id="rId21"/>
    <p:sldId id="325" r:id="rId22"/>
    <p:sldId id="32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104" d="100"/>
          <a:sy n="104" d="100"/>
        </p:scale>
        <p:origin x="78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9B9673-82BE-482A-BD63-3A73BF0986F5}" type="datetimeFigureOut">
              <a:rPr lang="en-IN" smtClean="0"/>
              <a:t>03-10-2026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F2B7E7-45FE-4690-A510-B7BC3103CC3A}" type="slidenum">
              <a:rPr lang="en-IN" smtClean="0"/>
              <a:t>‹#›</a:t>
            </a:fld>
            <a:endParaRPr lang="en-IN"/>
          </a:p>
        </p:txBody>
      </p:sp>
    </p:spTree>
    <p:extLst>
      <p:ext uri="{BB962C8B-B14F-4D97-AF65-F5344CB8AC3E}">
        <p14:creationId xmlns:p14="http://schemas.microsoft.com/office/powerpoint/2010/main" val="2787346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This behavior requires support along the actual requester-to-completer path. </a:t>
            </a:r>
          </a:p>
          <a:p>
            <a:r>
              <a:rPr lang="en-US" dirty="0"/>
              <a:t>A capable GPU by itself is not sufficient.</a:t>
            </a:r>
          </a:p>
          <a:p>
            <a:endParaRPr lang="en-US" dirty="0"/>
          </a:p>
          <a:p>
            <a:r>
              <a:rPr lang="en-US" dirty="0"/>
              <a:t>First, the links on that path need PCIe Flit Mode. </a:t>
            </a:r>
          </a:p>
          <a:p>
            <a:r>
              <a:rPr lang="en-US" dirty="0"/>
              <a:t>We also need the virtual-channel support and configuration that carry UIO separately from conventional traffic. </a:t>
            </a:r>
          </a:p>
          <a:p>
            <a:r>
              <a:rPr lang="en-US" dirty="0"/>
              <a:t>The checklist here includes the Streamlined Virtual Channel capability, </a:t>
            </a:r>
          </a:p>
          <a:p>
            <a:r>
              <a:rPr lang="en-US" dirty="0"/>
              <a:t>with TC3 and VC3 for the required UIO channel and an optional additional channel.</a:t>
            </a:r>
          </a:p>
          <a:p>
            <a:endParaRPr lang="en-US" dirty="0"/>
          </a:p>
          <a:p>
            <a:r>
              <a:rPr lang="en-US" dirty="0"/>
              <a:t>At the endpoints, the requester and completer must advertise the appropriate capability.</a:t>
            </a:r>
          </a:p>
          <a:p>
            <a:r>
              <a:rPr lang="en-US" dirty="0"/>
              <a:t>Software must enable the requester only for a path that can support the transactions. </a:t>
            </a:r>
          </a:p>
          <a:p>
            <a:r>
              <a:rPr lang="en-US" dirty="0"/>
              <a:t>The Device 3 capability exposes the relevant support and control information.</a:t>
            </a:r>
          </a:p>
          <a:p>
            <a:endParaRPr lang="en-US" dirty="0"/>
          </a:p>
          <a:p>
            <a:r>
              <a:rPr lang="en-US" dirty="0"/>
              <a:t>The larger tag space helps identify outstanding operations and their completions. </a:t>
            </a:r>
          </a:p>
          <a:p>
            <a:r>
              <a:rPr lang="en-US" dirty="0"/>
              <a:t>The implemented queues and credits still determine how much concurrency a particular device can sustain.</a:t>
            </a:r>
          </a:p>
          <a:p>
            <a:endParaRPr lang="en-US" dirty="0"/>
          </a:p>
          <a:p>
            <a:r>
              <a:rPr lang="en-US" dirty="0"/>
              <a:t>One important deployment point is that a PCIe generation number is not enough to establish UIO support. </a:t>
            </a:r>
          </a:p>
          <a:p>
            <a:r>
              <a:rPr lang="en-US" dirty="0"/>
              <a:t>We need to discover the actual capabilities and configure the path. </a:t>
            </a:r>
          </a:p>
          <a:p>
            <a:r>
              <a:rPr lang="en-US" dirty="0"/>
              <a:t>Conventional traffic also remains necessary for ordinary device operation.</a:t>
            </a:r>
          </a:p>
          <a:p>
            <a:endParaRPr lang="en-US" dirty="0"/>
          </a:p>
          <a:p>
            <a:r>
              <a:rPr lang="en-US" dirty="0"/>
              <a:t>This is already a software problem: enumerate the components, determine whether the route is usable, and keep that decision valid for the lifetime of the mapping.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dig a bit further on Linux kernel aspects now.</a:t>
            </a:r>
          </a:p>
          <a:p>
            <a:r>
              <a:rPr lang="en-IN" dirty="0"/>
              <a:t>Hardware does the heavy lifting for UIO transactions, but software – kernel - is also required for the control path and life cycles of routes.</a:t>
            </a:r>
          </a:p>
          <a:p>
            <a:r>
              <a:rPr lang="en-IN" dirty="0"/>
              <a:t>Kernel enumerates the UIO capabilities, manages the life cycle and provision the feature to the consumer modules.</a:t>
            </a:r>
          </a:p>
          <a:p>
            <a:r>
              <a:rPr lang="en-IN" dirty="0"/>
              <a:t>When we say life cycle, it means a UIO capable route has to be discovered, committed and torn down when something goes down.</a:t>
            </a:r>
          </a:p>
          <a:p>
            <a:endParaRPr lang="en-IN" dirty="0"/>
          </a:p>
          <a:p>
            <a:r>
              <a:rPr lang="en-IN" dirty="0"/>
              <a:t>So, some of the key aspects to be considered here are:</a:t>
            </a:r>
          </a:p>
          <a:p>
            <a:r>
              <a:rPr lang="en-IN" dirty="0"/>
              <a:t>  - consumption of UIO capability: There are different layers in kernel which need to consume the UIO capability, and provision this capability for any upper or peer layers who want to leverage it further. In this CXL use case, we will talking about CXL, PCI and P2P DMA layers.</a:t>
            </a:r>
          </a:p>
          <a:p>
            <a:r>
              <a:rPr lang="en-IN" dirty="0"/>
              <a:t>  - And the route management: The UIO capable route detection and it’s life cycle management is a key aspect for UIO, since the capability need to ensured for the entire route. </a:t>
            </a:r>
          </a:p>
          <a:p>
            <a:r>
              <a:rPr lang="en-IN" dirty="0"/>
              <a:t>     Then there is the possibility of multiple routes in non-hierarchical topologies which is one of the main aspects of UIO feature.</a:t>
            </a:r>
          </a:p>
          <a:p>
            <a:r>
              <a:rPr lang="en-IN" dirty="0"/>
              <a:t>  - Then with CXL, we need to see the host-coherency management. Some accelerator or GPU might have done the P2P transfer to the CXL memory. Now how to consume it? Or is there any need to consume it? </a:t>
            </a:r>
          </a:p>
          <a:p>
            <a:r>
              <a:rPr lang="en-IN" dirty="0"/>
              <a:t>      If host/CPU need to consume it, how will we ensure coherency?</a:t>
            </a:r>
          </a:p>
          <a:p>
            <a:endParaRPr lang="en-IN" dirty="0"/>
          </a:p>
          <a:p>
            <a:r>
              <a:rPr lang="en-IN" dirty="0"/>
              <a:t> These are some of the questions an ecosystem developer need to ponder. We will discuss the possible approaches to solve these challenges.</a:t>
            </a:r>
          </a:p>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7</a:t>
            </a:fld>
            <a:endParaRPr lang="en-US"/>
          </a:p>
        </p:txBody>
      </p:sp>
    </p:spTree>
    <p:extLst>
      <p:ext uri="{BB962C8B-B14F-4D97-AF65-F5344CB8AC3E}">
        <p14:creationId xmlns:p14="http://schemas.microsoft.com/office/powerpoint/2010/main" val="1969164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gives an idea of minimal viable product if we enable the ecosystem.</a:t>
            </a:r>
          </a:p>
          <a:p>
            <a:r>
              <a:rPr lang="en-US" dirty="0"/>
              <a:t>Our CXL UIO use case spans three layers mainly – </a:t>
            </a:r>
            <a:r>
              <a:rPr lang="en-US" dirty="0" err="1"/>
              <a:t>pci</a:t>
            </a:r>
            <a:r>
              <a:rPr lang="en-US" dirty="0"/>
              <a:t>, cxl and p2pdma.</a:t>
            </a:r>
          </a:p>
          <a:p>
            <a:r>
              <a:rPr lang="en-US" dirty="0"/>
              <a:t>In PCIe, we do the SVC and UIO enumeration and capability checks like flit mode etc. These are the mandatory building blocks on which UIO feature is built. We make sure that the given port satisfy all those requisites.</a:t>
            </a:r>
          </a:p>
          <a:p>
            <a:r>
              <a:rPr lang="en-US" dirty="0"/>
              <a:t>PCI layer also need to provide the support infra for route building and management. When I say the route, it is the fully UIO capable shortest route from p2p requester to provider.</a:t>
            </a:r>
          </a:p>
          <a:p>
            <a:endParaRPr lang="en-US" dirty="0"/>
          </a:p>
          <a:p>
            <a:r>
              <a:rPr lang="en-US" dirty="0"/>
              <a:t>In CXL, we need to detect HDM capability for UIO, and provision the HDM memory regions as UIO capable.</a:t>
            </a:r>
          </a:p>
          <a:p>
            <a:r>
              <a:rPr lang="en-US" dirty="0"/>
              <a:t>Then coherency need to be managed as we discussed earlier.</a:t>
            </a:r>
          </a:p>
          <a:p>
            <a:endParaRPr lang="en-US" dirty="0"/>
          </a:p>
          <a:p>
            <a:r>
              <a:rPr lang="en-US" dirty="0"/>
              <a:t>In p2p layer, we will provide UIO capability for providers and requesters or consumers.  We make sure that </a:t>
            </a:r>
            <a:r>
              <a:rPr lang="en-US" dirty="0" err="1"/>
              <a:t>dma</a:t>
            </a:r>
            <a:r>
              <a:rPr lang="en-US" dirty="0"/>
              <a:t> mapping is enabled in the right way particularly while dealing with the CXL HDM regions, whether we use </a:t>
            </a:r>
            <a:r>
              <a:rPr lang="en-US" dirty="0" err="1"/>
              <a:t>dma_buf</a:t>
            </a:r>
            <a:r>
              <a:rPr lang="en-US" dirty="0"/>
              <a:t> or conventional scatter lists to expose buffers and so on. And we need to take into account the </a:t>
            </a:r>
            <a:r>
              <a:rPr lang="en-US" dirty="0" err="1"/>
              <a:t>iommu</a:t>
            </a:r>
            <a:r>
              <a:rPr lang="en-US" dirty="0"/>
              <a:t> aspects, whether it can support UIO transactions or not. Sometimes we will have to use the </a:t>
            </a:r>
            <a:r>
              <a:rPr lang="en-US" dirty="0" err="1"/>
              <a:t>iommu</a:t>
            </a:r>
            <a:r>
              <a:rPr lang="en-US" dirty="0"/>
              <a:t> passthrough route mandatorily for </a:t>
            </a:r>
            <a:r>
              <a:rPr lang="en-US" dirty="0" err="1"/>
              <a:t>uio</a:t>
            </a:r>
            <a:r>
              <a:rPr lang="en-US" dirty="0"/>
              <a:t>.</a:t>
            </a:r>
          </a:p>
          <a:p>
            <a:endParaRPr lang="en-US" dirty="0"/>
          </a:p>
          <a:p>
            <a:r>
              <a:rPr lang="en-US" dirty="0"/>
              <a:t>In the diagram, we can also see the requester modules on the top which will typically make use of the UIO enabled routes, which could be </a:t>
            </a:r>
            <a:r>
              <a:rPr lang="en-US" dirty="0" err="1"/>
              <a:t>rdma</a:t>
            </a:r>
            <a:r>
              <a:rPr lang="en-US" dirty="0"/>
              <a:t>, </a:t>
            </a:r>
            <a:r>
              <a:rPr lang="en-US" dirty="0" err="1"/>
              <a:t>gpu</a:t>
            </a:r>
            <a:r>
              <a:rPr lang="en-US" dirty="0"/>
              <a:t> drivers etc. </a:t>
            </a:r>
          </a:p>
          <a:p>
            <a:endParaRPr lang="en-US" dirty="0"/>
          </a:p>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8</a:t>
            </a:fld>
            <a:endParaRPr lang="en-US"/>
          </a:p>
        </p:txBody>
      </p:sp>
    </p:spTree>
    <p:extLst>
      <p:ext uri="{BB962C8B-B14F-4D97-AF65-F5344CB8AC3E}">
        <p14:creationId xmlns:p14="http://schemas.microsoft.com/office/powerpoint/2010/main" val="3982666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gives a bit more implementation details.</a:t>
            </a:r>
          </a:p>
          <a:p>
            <a:r>
              <a:rPr lang="en-US" dirty="0"/>
              <a:t>You can see three data structures depicting the three layers involved.</a:t>
            </a:r>
          </a:p>
          <a:p>
            <a:endParaRPr lang="en-US" dirty="0"/>
          </a:p>
          <a:p>
            <a:r>
              <a:rPr lang="en-US" dirty="0" err="1"/>
              <a:t>Cxl_hdm_uio_state</a:t>
            </a:r>
            <a:r>
              <a:rPr lang="en-US" dirty="0"/>
              <a:t>: involves the </a:t>
            </a:r>
            <a:r>
              <a:rPr lang="en-US" dirty="0" err="1"/>
              <a:t>hdm</a:t>
            </a:r>
            <a:r>
              <a:rPr lang="en-US" dirty="0"/>
              <a:t> state </a:t>
            </a:r>
            <a:r>
              <a:rPr lang="en-US" dirty="0" err="1"/>
              <a:t>interms</a:t>
            </a:r>
            <a:r>
              <a:rPr lang="en-US" dirty="0"/>
              <a:t> of </a:t>
            </a:r>
            <a:r>
              <a:rPr lang="en-US" dirty="0" err="1"/>
              <a:t>uio</a:t>
            </a:r>
            <a:endParaRPr lang="en-US" dirty="0"/>
          </a:p>
          <a:p>
            <a:r>
              <a:rPr lang="en-US" dirty="0" err="1"/>
              <a:t>Pci_uio_state</a:t>
            </a:r>
            <a:r>
              <a:rPr lang="en-US" dirty="0"/>
              <a:t>: </a:t>
            </a:r>
            <a:r>
              <a:rPr lang="en-US" dirty="0" err="1"/>
              <a:t>uio</a:t>
            </a:r>
            <a:r>
              <a:rPr lang="en-US" dirty="0"/>
              <a:t>/svc capabilities of the associated </a:t>
            </a:r>
            <a:r>
              <a:rPr lang="en-US" dirty="0" err="1"/>
              <a:t>pci</a:t>
            </a:r>
            <a:r>
              <a:rPr lang="en-US" dirty="0"/>
              <a:t> port entity</a:t>
            </a:r>
          </a:p>
          <a:p>
            <a:r>
              <a:rPr lang="en-US" dirty="0" err="1"/>
              <a:t>Pci_uio_route</a:t>
            </a:r>
            <a:r>
              <a:rPr lang="en-US" dirty="0"/>
              <a:t>: This comes in the next level: An object which indicates the route and its management.</a:t>
            </a:r>
          </a:p>
          <a:p>
            <a:r>
              <a:rPr lang="en-US" dirty="0"/>
              <a:t>We also will have to introduce a few semantics for DMA operations. Either </a:t>
            </a:r>
            <a:r>
              <a:rPr lang="en-US" dirty="0" err="1"/>
              <a:t>resusing</a:t>
            </a:r>
            <a:r>
              <a:rPr lang="en-US" dirty="0"/>
              <a:t> the </a:t>
            </a:r>
            <a:r>
              <a:rPr lang="en-US" dirty="0" err="1"/>
              <a:t>dma_ops</a:t>
            </a:r>
            <a:r>
              <a:rPr lang="en-US" dirty="0"/>
              <a:t> or exposing it as </a:t>
            </a:r>
            <a:r>
              <a:rPr lang="en-US" dirty="0" err="1"/>
              <a:t>dma_buf</a:t>
            </a:r>
            <a:r>
              <a:rPr lang="en-US" dirty="0"/>
              <a:t> and so on.</a:t>
            </a:r>
          </a:p>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9</a:t>
            </a:fld>
            <a:endParaRPr lang="en-US"/>
          </a:p>
        </p:txBody>
      </p:sp>
    </p:spTree>
    <p:extLst>
      <p:ext uri="{BB962C8B-B14F-4D97-AF65-F5344CB8AC3E}">
        <p14:creationId xmlns:p14="http://schemas.microsoft.com/office/powerpoint/2010/main" val="190076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UIO in place, software has to model different P2P provider capabilities.</a:t>
            </a:r>
          </a:p>
          <a:p>
            <a:r>
              <a:rPr lang="en-US" dirty="0"/>
              <a:t>One way to do that is give here:</a:t>
            </a:r>
          </a:p>
          <a:p>
            <a:r>
              <a:rPr lang="en-US" dirty="0"/>
              <a:t>PCI_BAR_MMIO: gives the regular mapping</a:t>
            </a:r>
          </a:p>
          <a:p>
            <a:r>
              <a:rPr lang="en-US" dirty="0"/>
              <a:t>PCI_UIO: it indicates the PCI BAR mappings with UIO capability. This could be reached by means of Gen 6 PCI switches or host bridges.</a:t>
            </a:r>
          </a:p>
          <a:p>
            <a:r>
              <a:rPr lang="en-US" dirty="0"/>
              <a:t>CXL_HDM_UIO: These are the </a:t>
            </a:r>
            <a:r>
              <a:rPr lang="en-US" dirty="0" err="1"/>
              <a:t>rpoviders</a:t>
            </a:r>
            <a:r>
              <a:rPr lang="en-US" dirty="0"/>
              <a:t> which support cxl or p2p </a:t>
            </a:r>
            <a:r>
              <a:rPr lang="en-US" dirty="0" err="1"/>
              <a:t>uio</a:t>
            </a:r>
            <a:r>
              <a:rPr lang="en-US" dirty="0"/>
              <a:t> cxl.io accesses.</a:t>
            </a:r>
          </a:p>
          <a:p>
            <a:r>
              <a:rPr lang="en-US" dirty="0"/>
              <a:t>It will have a different access control rules than PCI regions. Ex: It can be reached only through cxl switches or CXL host bridges since it requires HDM decoder support.</a:t>
            </a:r>
          </a:p>
          <a:p>
            <a:endParaRPr lang="en-US" dirty="0"/>
          </a:p>
        </p:txBody>
      </p:sp>
      <p:sp>
        <p:nvSpPr>
          <p:cNvPr id="4" name="Slide Number Placeholder 3"/>
          <p:cNvSpPr>
            <a:spLocks noGrp="1"/>
          </p:cNvSpPr>
          <p:nvPr>
            <p:ph type="sldNum" sz="quarter" idx="5"/>
          </p:nvPr>
        </p:nvSpPr>
        <p:spPr/>
        <p:txBody>
          <a:bodyPr/>
          <a:lstStyle/>
          <a:p>
            <a:fld id="{0167B082-66F8-45D0-BB9E-E6538D0AEBDD}" type="slidenum">
              <a:rPr lang="en-US" smtClean="0"/>
              <a:t>10</a:t>
            </a:fld>
            <a:endParaRPr lang="en-US"/>
          </a:p>
        </p:txBody>
      </p:sp>
    </p:spTree>
    <p:extLst>
      <p:ext uri="{BB962C8B-B14F-4D97-AF65-F5344CB8AC3E}">
        <p14:creationId xmlns:p14="http://schemas.microsoft.com/office/powerpoint/2010/main" val="1180943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the next topic:</a:t>
            </a:r>
          </a:p>
          <a:p>
            <a:r>
              <a:rPr lang="en-US" dirty="0"/>
              <a:t> This is on the coherency management for CXL HDM regions.</a:t>
            </a:r>
          </a:p>
          <a:p>
            <a:endParaRPr lang="en-US" dirty="0"/>
          </a:p>
          <a:p>
            <a:r>
              <a:rPr lang="en-US" dirty="0"/>
              <a:t>Does the data need to be coherent with the host, </a:t>
            </a:r>
            <a:r>
              <a:rPr lang="en-US" dirty="0" err="1"/>
              <a:t>ie</a:t>
            </a:r>
            <a:r>
              <a:rPr lang="en-US" dirty="0"/>
              <a:t> CPU? We believe, yes for most use cases.</a:t>
            </a:r>
          </a:p>
          <a:p>
            <a:r>
              <a:rPr lang="en-US" dirty="0"/>
              <a:t>A CXL type 3 device’s data need to be consumed by host application in most cases.</a:t>
            </a:r>
          </a:p>
          <a:p>
            <a:r>
              <a:rPr lang="en-US" dirty="0"/>
              <a:t>So p2p requester might have to be aware of the coherency capabilities, and might want to ensure that that the data is persisted with  host in a  coherent manner.</a:t>
            </a:r>
          </a:p>
          <a:p>
            <a:r>
              <a:rPr lang="en-US" dirty="0"/>
              <a:t>CXL HDM-DB regions, which are the regions with Back invalidation support gives the host a </a:t>
            </a:r>
            <a:r>
              <a:rPr lang="en-US" dirty="0" err="1"/>
              <a:t>hw</a:t>
            </a:r>
            <a:r>
              <a:rPr lang="en-US" dirty="0"/>
              <a:t> level support for the same.</a:t>
            </a:r>
          </a:p>
          <a:p>
            <a:r>
              <a:rPr lang="en-US" dirty="0"/>
              <a:t>If BI is not supported, the kernel might have to do the explicit cache flush instructions to ensure coherency.</a:t>
            </a:r>
          </a:p>
          <a:p>
            <a:endParaRPr lang="en-US" dirty="0"/>
          </a:p>
          <a:p>
            <a:r>
              <a:rPr lang="en-US" dirty="0"/>
              <a:t>In an alternative model, we don’t have to ensure coherency. Data is not going to be consumed by host applications. Data is always consumed by the accelerator who writes it. It could be using this area for capacity expansion.</a:t>
            </a:r>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11</a:t>
            </a:fld>
            <a:endParaRPr lang="en-US"/>
          </a:p>
        </p:txBody>
      </p:sp>
    </p:spTree>
    <p:extLst>
      <p:ext uri="{BB962C8B-B14F-4D97-AF65-F5344CB8AC3E}">
        <p14:creationId xmlns:p14="http://schemas.microsoft.com/office/powerpoint/2010/main" val="215555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comes to another software aspect of accessing HDM regions as P2P targets.</a:t>
            </a:r>
          </a:p>
          <a:p>
            <a:r>
              <a:rPr lang="en-US" dirty="0"/>
              <a:t>How do we expose these regions?</a:t>
            </a:r>
          </a:p>
          <a:p>
            <a:endParaRPr lang="en-US" dirty="0"/>
          </a:p>
          <a:p>
            <a:pPr algn="l"/>
            <a:r>
              <a:rPr lang="en-US" dirty="0"/>
              <a:t>Case a is less complex of the cases: as ZONE_DEVICE mappings. </a:t>
            </a:r>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12</a:t>
            </a:fld>
            <a:endParaRPr lang="en-US"/>
          </a:p>
        </p:txBody>
      </p:sp>
    </p:spTree>
    <p:extLst>
      <p:ext uri="{BB962C8B-B14F-4D97-AF65-F5344CB8AC3E}">
        <p14:creationId xmlns:p14="http://schemas.microsoft.com/office/powerpoint/2010/main" val="2724643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case is a bit more interesting.</a:t>
            </a:r>
          </a:p>
          <a:p>
            <a:r>
              <a:rPr lang="en-US" dirty="0"/>
              <a:t>This is the regular mode for CXL memory regions where it is added as ZONE_NORMAL or ZONE_MOVEABLE. User and kernel spaces can see and consume it.</a:t>
            </a:r>
          </a:p>
          <a:p>
            <a:endParaRPr lang="en-US" dirty="0"/>
          </a:p>
          <a:p>
            <a:r>
              <a:rPr lang="en-US" dirty="0"/>
              <a:t>The problem is, once </a:t>
            </a:r>
            <a:r>
              <a:rPr lang="en-US" dirty="0" err="1"/>
              <a:t>onlined</a:t>
            </a:r>
            <a:r>
              <a:rPr lang="en-US" dirty="0"/>
              <a:t>, it is indistinguishable from a regular RAM for the page allocator.</a:t>
            </a:r>
          </a:p>
          <a:p>
            <a:r>
              <a:rPr lang="en-US" dirty="0"/>
              <a:t>It would be subject to reclaim, swap, migration etc. with no isolation in place. So it need to be explicitly excluded from those operations.</a:t>
            </a:r>
          </a:p>
          <a:p>
            <a:r>
              <a:rPr lang="en-US" dirty="0"/>
              <a:t>Also we need to pin the pages to become a p2p target.</a:t>
            </a:r>
          </a:p>
          <a:p>
            <a:endParaRPr lang="en-US" dirty="0"/>
          </a:p>
          <a:p>
            <a:r>
              <a:rPr lang="en-US" dirty="0"/>
              <a:t>So a couple of approaches could be tried here.</a:t>
            </a:r>
          </a:p>
          <a:p>
            <a:r>
              <a:rPr lang="en-US" dirty="0"/>
              <a:t>An ownership model for these p2p </a:t>
            </a:r>
            <a:r>
              <a:rPr lang="en-US" dirty="0" err="1"/>
              <a:t>uio</a:t>
            </a:r>
            <a:r>
              <a:rPr lang="en-US" dirty="0"/>
              <a:t> pages can be built which prevents it from migration, hot unplug etc.</a:t>
            </a:r>
          </a:p>
          <a:p>
            <a:endParaRPr lang="en-US" dirty="0"/>
          </a:p>
          <a:p>
            <a:r>
              <a:rPr lang="en-US" dirty="0"/>
              <a:t>Other interesting approach in this direction is the Private node memory approach which is recently being discussed in MM communities.</a:t>
            </a:r>
          </a:p>
          <a:p>
            <a:endParaRPr lang="en-US" dirty="0"/>
          </a:p>
          <a:p>
            <a:r>
              <a:rPr lang="en-US" dirty="0"/>
              <a:t>The takeaway is that this method looks to be promising but there are a number of challenges. </a:t>
            </a:r>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13</a:t>
            </a:fld>
            <a:endParaRPr lang="en-US"/>
          </a:p>
        </p:txBody>
      </p:sp>
    </p:spTree>
    <p:extLst>
      <p:ext uri="{BB962C8B-B14F-4D97-AF65-F5344CB8AC3E}">
        <p14:creationId xmlns:p14="http://schemas.microsoft.com/office/powerpoint/2010/main" val="1468963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DMA_BUF infra provides another interesting option to build the upper layer use case integration infra.</a:t>
            </a:r>
          </a:p>
          <a:p>
            <a:r>
              <a:rPr lang="en-US" dirty="0"/>
              <a:t>Both ZONE_DEVICE and ZONE_MOVABLE models work here.</a:t>
            </a:r>
          </a:p>
          <a:p>
            <a:r>
              <a:rPr lang="en-US" dirty="0"/>
              <a:t>And coherency models (HW supported with Back invalidation or SW ones) can be integrated</a:t>
            </a:r>
          </a:p>
          <a:p>
            <a:endParaRPr lang="en-US" dirty="0"/>
          </a:p>
          <a:p>
            <a:r>
              <a:rPr lang="en-US" dirty="0"/>
              <a:t>A few challenges remain though.</a:t>
            </a:r>
          </a:p>
          <a:p>
            <a:r>
              <a:rPr lang="en-US" dirty="0"/>
              <a:t>The consumption model for use cases need to built. Is the application supposed to consume the data? Or is the region meant as a capacity expansion for the accelerator who uses it?</a:t>
            </a:r>
          </a:p>
          <a:p>
            <a:endParaRPr lang="en-US" dirty="0"/>
          </a:p>
          <a:p>
            <a:r>
              <a:rPr lang="en-US" dirty="0"/>
              <a:t>And is it ZONE_DEVICE or ZONE_MOVABLE?</a:t>
            </a:r>
          </a:p>
          <a:p>
            <a:endParaRPr lang="en-US" dirty="0"/>
          </a:p>
          <a:p>
            <a:r>
              <a:rPr lang="en-US" dirty="0"/>
              <a:t>The key takeaway is that it is an interesting for use case </a:t>
            </a:r>
            <a:r>
              <a:rPr lang="en-US" dirty="0" err="1"/>
              <a:t>itegration</a:t>
            </a:r>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14</a:t>
            </a:fld>
            <a:endParaRPr lang="en-US"/>
          </a:p>
        </p:txBody>
      </p:sp>
    </p:spTree>
    <p:extLst>
      <p:ext uri="{BB962C8B-B14F-4D97-AF65-F5344CB8AC3E}">
        <p14:creationId xmlns:p14="http://schemas.microsoft.com/office/powerpoint/2010/main" val="78393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get a bit more into the life management of routes.</a:t>
            </a:r>
          </a:p>
          <a:p>
            <a:r>
              <a:rPr lang="en-US" dirty="0"/>
              <a:t>Why UIO routes are different from regular p2p routes? Why it has to be managed differently.</a:t>
            </a:r>
          </a:p>
          <a:p>
            <a:endParaRPr lang="en-US" dirty="0"/>
          </a:p>
          <a:p>
            <a:r>
              <a:rPr lang="en-US" dirty="0"/>
              <a:t>A few points:</a:t>
            </a:r>
          </a:p>
          <a:p>
            <a:r>
              <a:rPr lang="en-US" dirty="0"/>
              <a:t>Regular p2p paths are tree based ones, that is hierarchical and will have a root port.</a:t>
            </a:r>
          </a:p>
          <a:p>
            <a:r>
              <a:rPr lang="en-IN" dirty="0"/>
              <a:t>And address is enough to establish the path, since only one valid path </a:t>
            </a:r>
            <a:r>
              <a:rPr lang="en-IN" dirty="0" err="1"/>
              <a:t>exisits</a:t>
            </a:r>
            <a:r>
              <a:rPr lang="en-IN" dirty="0"/>
              <a:t> between the requester and provider.</a:t>
            </a:r>
          </a:p>
          <a:p>
            <a:r>
              <a:rPr lang="en-IN" dirty="0"/>
              <a:t>But UIO routes can be non-hierarchical, and there could be many valid paths.</a:t>
            </a:r>
          </a:p>
          <a:p>
            <a:r>
              <a:rPr lang="en-IN" dirty="0"/>
              <a:t>And address is not enough to establish the route. All the nodes in the route need to be UIO capable.</a:t>
            </a:r>
          </a:p>
          <a:p>
            <a:endParaRPr lang="en-IN" dirty="0"/>
          </a:p>
          <a:p>
            <a:r>
              <a:rPr lang="en-IN" dirty="0"/>
              <a:t>So any change in the UIO capability in the nodes or any node reset can make the route invalid.</a:t>
            </a:r>
          </a:p>
          <a:p>
            <a:r>
              <a:rPr lang="en-IN" dirty="0"/>
              <a:t>And the consumers of this route need to be properly notified on these changes. </a:t>
            </a:r>
          </a:p>
          <a:p>
            <a:endParaRPr lang="en-IN" dirty="0"/>
          </a:p>
          <a:p>
            <a:r>
              <a:rPr lang="en-IN" dirty="0"/>
              <a:t>These calls for a new design to establish and maintain the UIO routes.</a:t>
            </a:r>
          </a:p>
        </p:txBody>
      </p:sp>
      <p:sp>
        <p:nvSpPr>
          <p:cNvPr id="4" name="Slide Number Placeholder 3"/>
          <p:cNvSpPr>
            <a:spLocks noGrp="1"/>
          </p:cNvSpPr>
          <p:nvPr>
            <p:ph type="sldNum" sz="quarter" idx="5"/>
          </p:nvPr>
        </p:nvSpPr>
        <p:spPr/>
        <p:txBody>
          <a:bodyPr/>
          <a:lstStyle/>
          <a:p>
            <a:fld id="{0167B082-66F8-45D0-BB9E-E6538D0AEBDD}" type="slidenum">
              <a:rPr lang="en-US" smtClean="0"/>
              <a:t>15</a:t>
            </a:fld>
            <a:endParaRPr lang="en-US"/>
          </a:p>
        </p:txBody>
      </p:sp>
    </p:spTree>
    <p:extLst>
      <p:ext uri="{BB962C8B-B14F-4D97-AF65-F5344CB8AC3E}">
        <p14:creationId xmlns:p14="http://schemas.microsoft.com/office/powerpoint/2010/main" val="2954283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add a route object entity for this management.</a:t>
            </a:r>
          </a:p>
          <a:p>
            <a:r>
              <a:rPr lang="en-US" dirty="0"/>
              <a:t>It tracks all the nodes from requester to provider.</a:t>
            </a:r>
          </a:p>
          <a:p>
            <a:r>
              <a:rPr lang="en-US" dirty="0"/>
              <a:t>It is reference counted entity.</a:t>
            </a:r>
          </a:p>
          <a:p>
            <a:r>
              <a:rPr lang="en-US" dirty="0"/>
              <a:t>It has a life which depends the state changes on the node. Certain state changes which non-</a:t>
            </a:r>
            <a:r>
              <a:rPr lang="en-US" dirty="0" err="1"/>
              <a:t>longerr</a:t>
            </a:r>
            <a:r>
              <a:rPr lang="en-US" dirty="0"/>
              <a:t> </a:t>
            </a:r>
            <a:r>
              <a:rPr lang="en-US" dirty="0" err="1"/>
              <a:t>gurantee</a:t>
            </a:r>
            <a:r>
              <a:rPr lang="en-US" dirty="0"/>
              <a:t> </a:t>
            </a:r>
            <a:r>
              <a:rPr lang="en-US" dirty="0" err="1"/>
              <a:t>uio</a:t>
            </a:r>
            <a:r>
              <a:rPr lang="en-US" dirty="0"/>
              <a:t> support will invalidate the route.</a:t>
            </a:r>
          </a:p>
          <a:p>
            <a:r>
              <a:rPr lang="en-US" dirty="0"/>
              <a:t>There could multiple route objects between a pair of nodes.</a:t>
            </a:r>
          </a:p>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16</a:t>
            </a:fld>
            <a:endParaRPr lang="en-US"/>
          </a:p>
        </p:txBody>
      </p:sp>
    </p:spTree>
    <p:extLst>
      <p:ext uri="{BB962C8B-B14F-4D97-AF65-F5344CB8AC3E}">
        <p14:creationId xmlns:p14="http://schemas.microsoft.com/office/powerpoint/2010/main" val="1553560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17</a:t>
            </a:fld>
            <a:endParaRPr lang="en-US"/>
          </a:p>
        </p:txBody>
      </p:sp>
    </p:spTree>
    <p:extLst>
      <p:ext uri="{BB962C8B-B14F-4D97-AF65-F5344CB8AC3E}">
        <p14:creationId xmlns:p14="http://schemas.microsoft.com/office/powerpoint/2010/main" val="239391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18</a:t>
            </a:fld>
            <a:endParaRPr lang="en-US"/>
          </a:p>
        </p:txBody>
      </p:sp>
    </p:spTree>
    <p:extLst>
      <p:ext uri="{BB962C8B-B14F-4D97-AF65-F5344CB8AC3E}">
        <p14:creationId xmlns:p14="http://schemas.microsoft.com/office/powerpoint/2010/main" val="441868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IN" dirty="0"/>
              <a:t>Difference: RFC v2: SVC was added as a generic capability, and built UIO on top of it. While the earlier RFC V1 used SVC as only a means to enable UIO.</a:t>
            </a:r>
          </a:p>
        </p:txBody>
      </p:sp>
      <p:sp>
        <p:nvSpPr>
          <p:cNvPr id="4" name="Slide Number Placeholder 3"/>
          <p:cNvSpPr>
            <a:spLocks noGrp="1"/>
          </p:cNvSpPr>
          <p:nvPr>
            <p:ph type="sldNum" sz="quarter" idx="5"/>
          </p:nvPr>
        </p:nvSpPr>
        <p:spPr/>
        <p:txBody>
          <a:bodyPr/>
          <a:lstStyle/>
          <a:p>
            <a:fld id="{0167B082-66F8-45D0-BB9E-E6538D0AEBDD}" type="slidenum">
              <a:rPr lang="en-US" smtClean="0"/>
              <a:t>20</a:t>
            </a:fld>
            <a:endParaRPr lang="en-US"/>
          </a:p>
        </p:txBody>
      </p:sp>
    </p:spTree>
    <p:extLst>
      <p:ext uri="{BB962C8B-B14F-4D97-AF65-F5344CB8AC3E}">
        <p14:creationId xmlns:p14="http://schemas.microsoft.com/office/powerpoint/2010/main" val="3566846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21</a:t>
            </a:fld>
            <a:endParaRPr lang="en-US"/>
          </a:p>
        </p:txBody>
      </p:sp>
    </p:spTree>
    <p:extLst>
      <p:ext uri="{BB962C8B-B14F-4D97-AF65-F5344CB8AC3E}">
        <p14:creationId xmlns:p14="http://schemas.microsoft.com/office/powerpoint/2010/main" val="2709816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167B082-66F8-45D0-BB9E-E6538D0AEBDD}" type="slidenum">
              <a:rPr lang="en-US" smtClean="0"/>
              <a:t>22</a:t>
            </a:fld>
            <a:endParaRPr lang="en-US"/>
          </a:p>
        </p:txBody>
      </p:sp>
    </p:spTree>
    <p:extLst>
      <p:ext uri="{BB962C8B-B14F-4D97-AF65-F5344CB8AC3E}">
        <p14:creationId xmlns:p14="http://schemas.microsoft.com/office/powerpoint/2010/main" val="1169111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1491-F465-E3E1-B043-D4318CCCB4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E8E5763-5608-63DC-6D93-DFF4714894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26E7BA8-80B8-8735-2B62-DD9CA9830872}"/>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541BD166-9C81-BE6E-D812-58F3AAE3985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337050-6271-8486-39D7-54773A8705B6}"/>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1591906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A647-5948-081D-8050-BD3CFB8CBCA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4F1F80A-5B91-05C6-1901-8DA4321AAD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0ABB8E-5CE8-F4F5-DC66-94A3C53E077F}"/>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B6962331-0E9B-9B84-CE92-326493FB43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932B28C-6ECA-922F-0CE2-C332011E89BC}"/>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417123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56CD-0838-0219-5768-CED9E80FAD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D7DD6FA-0ED2-841B-488C-09238FB13D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3B17FB-0081-C079-43D2-F28E26F45015}"/>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34897C08-5F15-84F5-4395-E07B1BFD961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9B5B91-B8A3-2DB9-DEE0-47C422DEB3E4}"/>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1554613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AC8C-0714-9835-5776-F9D1BD87A40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048DA0D-9F01-07F1-CBED-F3AE925EF9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4D821BA-DA57-859C-78B7-7CD484E28A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ADBC30B2-73AC-56B8-72F9-FBE89521B849}"/>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6" name="Footer Placeholder 5">
            <a:extLst>
              <a:ext uri="{FF2B5EF4-FFF2-40B4-BE49-F238E27FC236}">
                <a16:creationId xmlns:a16="http://schemas.microsoft.com/office/drawing/2014/main" id="{FF25720D-02E5-E99C-A5B1-FBD32C439EE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0FDCE19-C73C-DA14-BA55-E864FFB8F6ED}"/>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4275150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E520-07D7-41BE-E7A0-DB285809333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525AE69-DE8E-73E0-ECE9-8AE8589339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55595D-5F0C-8EDD-345C-219B0F5CB1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D51076B-AD24-79C0-8E16-F448AE1973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37AD97-B7F6-103B-7020-53D6FD13E1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4FE3AA2-F6B1-D8DC-90D8-8B5BCF6F4EFE}"/>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8" name="Footer Placeholder 7">
            <a:extLst>
              <a:ext uri="{FF2B5EF4-FFF2-40B4-BE49-F238E27FC236}">
                <a16:creationId xmlns:a16="http://schemas.microsoft.com/office/drawing/2014/main" id="{2DBC7A40-BFB5-ADCF-21F7-84901EAF77B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4247CD9-336A-FE02-69FB-18F56824C93B}"/>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3406285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63FF-AF2D-0AC2-C5D6-C774F7CF26D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CC78500-0611-35A9-FD59-0B2D1FEAAB11}"/>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4" name="Footer Placeholder 3">
            <a:extLst>
              <a:ext uri="{FF2B5EF4-FFF2-40B4-BE49-F238E27FC236}">
                <a16:creationId xmlns:a16="http://schemas.microsoft.com/office/drawing/2014/main" id="{41F54B54-E76F-5065-AD18-7AF98D17430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79ADEA5-2849-B040-1AB2-6501BDE4D1AF}"/>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269876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800FFC-BE7A-35B8-F639-70F42A80302B}"/>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3" name="Footer Placeholder 2">
            <a:extLst>
              <a:ext uri="{FF2B5EF4-FFF2-40B4-BE49-F238E27FC236}">
                <a16:creationId xmlns:a16="http://schemas.microsoft.com/office/drawing/2014/main" id="{3AEA3FFF-A3ED-AA5F-2D61-A8C44D0DA42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1D34B29-54E5-6C97-CD7E-7BDE8A739FC3}"/>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2031594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BD6F-294C-C731-AAB2-B37F1B736D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3A861A1-1C2F-01A1-463B-294FDAD409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11F9DE8-180E-6C4F-D224-97CDD2F732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2922A0-EF33-B39D-2837-FCEA6B8255EB}"/>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6" name="Footer Placeholder 5">
            <a:extLst>
              <a:ext uri="{FF2B5EF4-FFF2-40B4-BE49-F238E27FC236}">
                <a16:creationId xmlns:a16="http://schemas.microsoft.com/office/drawing/2014/main" id="{6E29C2AD-78BB-72C8-8138-72AD57F393F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291FEB-EBD0-B045-8DE9-5C7FFC58A9DB}"/>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4127106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CB952-1E2D-4580-579B-6C6ACC081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C06AA0C-6EFD-5964-9E5A-80C05ACA2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C659CD2-9B7C-CA2E-F731-E20DA5DC9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9CA42-1619-15B0-35E2-45405882A623}"/>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6" name="Footer Placeholder 5">
            <a:extLst>
              <a:ext uri="{FF2B5EF4-FFF2-40B4-BE49-F238E27FC236}">
                <a16:creationId xmlns:a16="http://schemas.microsoft.com/office/drawing/2014/main" id="{2F749140-1222-5165-7842-6405699C213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2877CE8-A18E-9015-453F-FA191DF70D49}"/>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842212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40A4D-E15C-11A1-D9FF-AE7EF9E1993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158BFD4-6095-F5C4-A116-B0FBC3265B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30AB12-6C4D-6470-1FD8-B878823544F5}"/>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F465792F-9908-D4EC-E592-607052B147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341ACE8-F2AB-6FBB-3B3B-25F276EACA3D}"/>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3102601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3FE3B1-9FD6-68A2-BDA7-6744AD192E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770D835-A01A-51F0-305B-76C2CC3EAB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8B21460-B69A-ADCF-D8E0-18C9F38EC729}"/>
              </a:ext>
            </a:extLst>
          </p:cNvPr>
          <p:cNvSpPr>
            <a:spLocks noGrp="1"/>
          </p:cNvSpPr>
          <p:nvPr>
            <p:ph type="dt" sz="half" idx="10"/>
          </p:nvPr>
        </p:nvSpPr>
        <p:spPr/>
        <p:txBody>
          <a:body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C5719C07-6FEA-5C73-8F47-FAF2436491B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D938D42-919B-94B0-5E2D-B9697B06BBBC}"/>
              </a:ext>
            </a:extLst>
          </p:cNvPr>
          <p:cNvSpPr>
            <a:spLocks noGrp="1"/>
          </p:cNvSpPr>
          <p:nvPr>
            <p:ph type="sldNum" sz="quarter" idx="12"/>
          </p:nvPr>
        </p:nvSpPr>
        <p:spPr/>
        <p:txBody>
          <a:bodyPr/>
          <a:lstStyle/>
          <a:p>
            <a:fld id="{DB959D11-1CE9-4340-A777-1D4C7FB1FD9C}" type="slidenum">
              <a:rPr lang="en-IN" smtClean="0"/>
              <a:t>‹#›</a:t>
            </a:fld>
            <a:endParaRPr lang="en-IN"/>
          </a:p>
        </p:txBody>
      </p:sp>
    </p:spTree>
    <p:extLst>
      <p:ext uri="{BB962C8B-B14F-4D97-AF65-F5344CB8AC3E}">
        <p14:creationId xmlns:p14="http://schemas.microsoft.com/office/powerpoint/2010/main" val="15854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104C49-E90A-8125-BB08-CEE9E995D7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DB91445-30D6-B119-AAF2-3D5423ED75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32B109E-297D-C5D3-4820-B2A6FC5D84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C4086-4333-44C8-A184-65F448F96642}" type="datetimeFigureOut">
              <a:rPr lang="en-IN" smtClean="0"/>
              <a:t>03-10-2026</a:t>
            </a:fld>
            <a:endParaRPr lang="en-IN"/>
          </a:p>
        </p:txBody>
      </p:sp>
      <p:sp>
        <p:nvSpPr>
          <p:cNvPr id="5" name="Footer Placeholder 4">
            <a:extLst>
              <a:ext uri="{FF2B5EF4-FFF2-40B4-BE49-F238E27FC236}">
                <a16:creationId xmlns:a16="http://schemas.microsoft.com/office/drawing/2014/main" id="{C2B5B2E6-B3D1-F593-E1AA-E0CBCBFC07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3014DFF-E1B7-6A4A-5A71-654437988E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959D11-1CE9-4340-A777-1D4C7FB1FD9C}" type="slidenum">
              <a:rPr lang="en-IN" smtClean="0"/>
              <a:t>‹#›</a:t>
            </a:fld>
            <a:endParaRPr lang="en-IN"/>
          </a:p>
        </p:txBody>
      </p:sp>
    </p:spTree>
    <p:extLst>
      <p:ext uri="{BB962C8B-B14F-4D97-AF65-F5344CB8AC3E}">
        <p14:creationId xmlns:p14="http://schemas.microsoft.com/office/powerpoint/2010/main" val="1856266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lore.kernel.org/qemu-devel/20260609105836.3702787-1-shrihari.s@samsung.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lore.kernel.org/qemu-devel/1212772528.01787732102473.JavaMail.epsvc@epcpadp1new/"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8BD3F-ADE2-4FA8-3245-7FB7CFAC5C9B}"/>
              </a:ext>
            </a:extLst>
          </p:cNvPr>
          <p:cNvSpPr>
            <a:spLocks noGrp="1"/>
          </p:cNvSpPr>
          <p:nvPr>
            <p:ph type="ctrTitle"/>
          </p:nvPr>
        </p:nvSpPr>
        <p:spPr/>
        <p:txBody>
          <a:bodyPr/>
          <a:lstStyle/>
          <a:p>
            <a:r>
              <a:rPr lang="en-IN" dirty="0"/>
              <a:t>Unordered I/O (UIO) and P2P paths in CXL</a:t>
            </a:r>
          </a:p>
        </p:txBody>
      </p:sp>
      <p:sp>
        <p:nvSpPr>
          <p:cNvPr id="3" name="Subtitle 2">
            <a:extLst>
              <a:ext uri="{FF2B5EF4-FFF2-40B4-BE49-F238E27FC236}">
                <a16:creationId xmlns:a16="http://schemas.microsoft.com/office/drawing/2014/main" id="{B2DD2DDA-39E7-5B31-BFE7-898929780B1D}"/>
              </a:ext>
            </a:extLst>
          </p:cNvPr>
          <p:cNvSpPr>
            <a:spLocks noGrp="1"/>
          </p:cNvSpPr>
          <p:nvPr>
            <p:ph type="subTitle" idx="1"/>
          </p:nvPr>
        </p:nvSpPr>
        <p:spPr/>
        <p:txBody>
          <a:bodyPr/>
          <a:lstStyle/>
          <a:p>
            <a:r>
              <a:rPr lang="en-IN"/>
              <a:t>Arun George</a:t>
            </a:r>
            <a:endParaRPr lang="en-IN" dirty="0"/>
          </a:p>
        </p:txBody>
      </p:sp>
    </p:spTree>
    <p:extLst>
      <p:ext uri="{BB962C8B-B14F-4D97-AF65-F5344CB8AC3E}">
        <p14:creationId xmlns:p14="http://schemas.microsoft.com/office/powerpoint/2010/main" val="1791851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56AD-719A-902E-FDD1-2B3449481D90}"/>
              </a:ext>
            </a:extLst>
          </p:cNvPr>
          <p:cNvSpPr>
            <a:spLocks noGrp="1"/>
          </p:cNvSpPr>
          <p:nvPr>
            <p:ph type="title"/>
          </p:nvPr>
        </p:nvSpPr>
        <p:spPr/>
        <p:txBody>
          <a:bodyPr/>
          <a:lstStyle/>
          <a:p>
            <a:r>
              <a:rPr lang="en-IN" dirty="0"/>
              <a:t>Outline</a:t>
            </a:r>
          </a:p>
        </p:txBody>
      </p:sp>
      <p:sp>
        <p:nvSpPr>
          <p:cNvPr id="3" name="Content Placeholder 2">
            <a:extLst>
              <a:ext uri="{FF2B5EF4-FFF2-40B4-BE49-F238E27FC236}">
                <a16:creationId xmlns:a16="http://schemas.microsoft.com/office/drawing/2014/main" id="{8A7C8589-E88E-D19F-D449-FBF742D8A6E8}"/>
              </a:ext>
            </a:extLst>
          </p:cNvPr>
          <p:cNvSpPr>
            <a:spLocks noGrp="1"/>
          </p:cNvSpPr>
          <p:nvPr>
            <p:ph idx="1"/>
          </p:nvPr>
        </p:nvSpPr>
        <p:spPr/>
        <p:txBody>
          <a:bodyPr/>
          <a:lstStyle/>
          <a:p>
            <a:r>
              <a:rPr lang="en-IN" dirty="0"/>
              <a:t>PCIe UIO</a:t>
            </a:r>
          </a:p>
          <a:p>
            <a:r>
              <a:rPr lang="en-IN" dirty="0"/>
              <a:t>CXL leveraging UIO</a:t>
            </a:r>
          </a:p>
          <a:p>
            <a:r>
              <a:rPr lang="en-IN" dirty="0"/>
              <a:t>Kernel integration aspects</a:t>
            </a:r>
          </a:p>
          <a:p>
            <a:r>
              <a:rPr lang="en-IN" dirty="0"/>
              <a:t>What does an MVP look like?</a:t>
            </a:r>
          </a:p>
        </p:txBody>
      </p:sp>
    </p:spTree>
    <p:extLst>
      <p:ext uri="{BB962C8B-B14F-4D97-AF65-F5344CB8AC3E}">
        <p14:creationId xmlns:p14="http://schemas.microsoft.com/office/powerpoint/2010/main" val="378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382512" y="1825559"/>
            <a:ext cx="5440680" cy="3966952"/>
          </a:xfrm>
          <a:prstGeom prst="roundRect">
            <a:avLst/>
          </a:prstGeom>
          <a:solidFill>
            <a:srgbClr val="F7F8FA"/>
          </a:solidFill>
          <a:ln w="12700">
            <a:solidFill>
              <a:srgbClr val="D6DA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365760" y="-4908"/>
            <a:ext cx="10515600" cy="1325563"/>
          </a:xfrm>
        </p:spPr>
        <p:txBody>
          <a:bodyPr/>
          <a:lstStyle/>
          <a:p>
            <a:r>
              <a:rPr dirty="0"/>
              <a:t>PCIe vs. PCIe with UIO (Unordered I/O)</a:t>
            </a:r>
          </a:p>
        </p:txBody>
      </p:sp>
      <p:sp>
        <p:nvSpPr>
          <p:cNvPr id="3" name="Rounded Rectangle 2"/>
          <p:cNvSpPr/>
          <p:nvPr/>
        </p:nvSpPr>
        <p:spPr>
          <a:xfrm>
            <a:off x="365760" y="1825559"/>
            <a:ext cx="5440680" cy="3966952"/>
          </a:xfrm>
          <a:prstGeom prst="roundRect">
            <a:avLst/>
          </a:prstGeom>
          <a:solidFill>
            <a:srgbClr val="F7F8FA"/>
          </a:solidFill>
          <a:ln w="12700">
            <a:solidFill>
              <a:srgbClr val="D6DAE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365760" y="1825559"/>
            <a:ext cx="5440680" cy="43891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65760" y="1916775"/>
            <a:ext cx="5440680" cy="256480"/>
          </a:xfrm>
          <a:prstGeom prst="rect">
            <a:avLst/>
          </a:prstGeom>
          <a:noFill/>
        </p:spPr>
        <p:txBody>
          <a:bodyPr wrap="square" lIns="25400" tIns="12700" rIns="25400" bIns="12700" anchor="ctr">
            <a:spAutoFit/>
          </a:bodyPr>
          <a:lstStyle/>
          <a:p>
            <a:pPr algn="ctr"/>
            <a:r>
              <a:rPr sz="1500" b="1" dirty="0">
                <a:solidFill>
                  <a:srgbClr val="FFFFFF"/>
                </a:solidFill>
              </a:rPr>
              <a:t>PCIe (C</a:t>
            </a:r>
            <a:r>
              <a:rPr lang="en-IN" sz="1500" b="1" dirty="0" err="1">
                <a:solidFill>
                  <a:srgbClr val="FFFFFF"/>
                </a:solidFill>
              </a:rPr>
              <a:t>onventional</a:t>
            </a:r>
            <a:r>
              <a:rPr sz="1500" b="1" dirty="0">
                <a:solidFill>
                  <a:srgbClr val="FFFFFF"/>
                </a:solidFill>
              </a:rPr>
              <a:t>)</a:t>
            </a:r>
          </a:p>
        </p:txBody>
      </p:sp>
      <p:sp>
        <p:nvSpPr>
          <p:cNvPr id="7" name="Rectangle 6"/>
          <p:cNvSpPr/>
          <p:nvPr/>
        </p:nvSpPr>
        <p:spPr>
          <a:xfrm>
            <a:off x="6382512" y="1825559"/>
            <a:ext cx="5440680" cy="438912"/>
          </a:xfrm>
          <a:prstGeom prst="rect">
            <a:avLst/>
          </a:prstGeom>
          <a:solidFill>
            <a:srgbClr val="1F5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82512" y="1825559"/>
            <a:ext cx="5440680" cy="438912"/>
          </a:xfrm>
          <a:prstGeom prst="rect">
            <a:avLst/>
          </a:prstGeom>
          <a:noFill/>
        </p:spPr>
        <p:txBody>
          <a:bodyPr wrap="square" lIns="25400" tIns="12700" rIns="25400" bIns="12700" anchor="ctr">
            <a:spAutoFit/>
          </a:bodyPr>
          <a:lstStyle/>
          <a:p>
            <a:pPr algn="ctr"/>
            <a:r>
              <a:rPr sz="1500" b="1">
                <a:solidFill>
                  <a:srgbClr val="FFFFFF"/>
                </a:solidFill>
              </a:rPr>
              <a:t>PCIe with UIO (Unordered I/O)</a:t>
            </a:r>
          </a:p>
        </p:txBody>
      </p:sp>
      <p:sp>
        <p:nvSpPr>
          <p:cNvPr id="11" name="TextBox 10"/>
          <p:cNvSpPr txBox="1"/>
          <p:nvPr/>
        </p:nvSpPr>
        <p:spPr>
          <a:xfrm>
            <a:off x="548640" y="2417306"/>
            <a:ext cx="5074920" cy="1173480"/>
          </a:xfrm>
          <a:prstGeom prst="rect">
            <a:avLst/>
          </a:prstGeom>
          <a:noFill/>
        </p:spPr>
        <p:txBody>
          <a:bodyPr wrap="square" lIns="25400" tIns="12700" rIns="25400" bIns="12700">
            <a:spAutoFit/>
          </a:bodyPr>
          <a:lstStyle/>
          <a:p>
            <a:pPr algn="l"/>
            <a:r>
              <a:rPr sz="1200" b="1" dirty="0">
                <a:solidFill>
                  <a:srgbClr val="9E1B1B"/>
                </a:solidFill>
              </a:rPr>
              <a:t>⚠ Fabric-Enforced Ordering</a:t>
            </a:r>
          </a:p>
          <a:p>
            <a:pPr algn="l"/>
            <a:r>
              <a:rPr sz="1050" b="0" dirty="0">
                <a:solidFill>
                  <a:srgbClr val="3A3A3A"/>
                </a:solidFill>
              </a:rPr>
              <a:t>• One valid path only (tree topology) — limits scaling to multi-path/multi-link fabrics</a:t>
            </a:r>
          </a:p>
          <a:p>
            <a:pPr algn="l"/>
            <a:r>
              <a:rPr sz="1050" b="0" dirty="0">
                <a:solidFill>
                  <a:srgbClr val="3A3A3A"/>
                </a:solidFill>
              </a:rPr>
              <a:t>• Single upstream port per device/switch caps bandwidth; no independent P2P path</a:t>
            </a:r>
          </a:p>
        </p:txBody>
      </p:sp>
      <p:sp>
        <p:nvSpPr>
          <p:cNvPr id="12" name="Rectangle 11"/>
          <p:cNvSpPr/>
          <p:nvPr/>
        </p:nvSpPr>
        <p:spPr>
          <a:xfrm>
            <a:off x="489679" y="3391527"/>
            <a:ext cx="5166360" cy="7315"/>
          </a:xfrm>
          <a:prstGeom prst="rect">
            <a:avLst/>
          </a:prstGeom>
          <a:solidFill>
            <a:srgbClr val="D6D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81119" y="3584255"/>
            <a:ext cx="5074920" cy="533479"/>
          </a:xfrm>
          <a:prstGeom prst="rect">
            <a:avLst/>
          </a:prstGeom>
          <a:noFill/>
        </p:spPr>
        <p:txBody>
          <a:bodyPr wrap="square" lIns="25400" tIns="12700" rIns="25400" bIns="12700">
            <a:spAutoFit/>
          </a:bodyPr>
          <a:lstStyle/>
          <a:p>
            <a:pPr algn="l"/>
            <a:r>
              <a:rPr sz="1200" b="1" dirty="0">
                <a:solidFill>
                  <a:srgbClr val="9E1B1B"/>
                </a:solidFill>
              </a:rPr>
              <a:t>⚠ No Write Completions</a:t>
            </a:r>
          </a:p>
          <a:p>
            <a:pPr algn="l"/>
            <a:r>
              <a:rPr sz="1050" b="0" dirty="0">
                <a:solidFill>
                  <a:srgbClr val="3A3A3A"/>
                </a:solidFill>
              </a:rPr>
              <a:t>• </a:t>
            </a:r>
            <a:r>
              <a:rPr lang="en-US" sz="1050" b="0" dirty="0">
                <a:solidFill>
                  <a:srgbClr val="3A3A3A"/>
                </a:solidFill>
              </a:rPr>
              <a:t>W</a:t>
            </a:r>
            <a:r>
              <a:rPr sz="1050" b="0" dirty="0">
                <a:solidFill>
                  <a:srgbClr val="3A3A3A"/>
                </a:solidFill>
              </a:rPr>
              <a:t>rites have no end-to-end acknowledgment — source can't tell if/when a write lands</a:t>
            </a:r>
          </a:p>
          <a:p>
            <a:pPr algn="l"/>
            <a:r>
              <a:rPr sz="1050" b="0" dirty="0">
                <a:solidFill>
                  <a:srgbClr val="3A3A3A"/>
                </a:solidFill>
              </a:rPr>
              <a:t>• Forces the fabric to enforce ordering everywhere, to keep data consistent</a:t>
            </a:r>
          </a:p>
        </p:txBody>
      </p:sp>
      <p:sp>
        <p:nvSpPr>
          <p:cNvPr id="14" name="Rectangle 13"/>
          <p:cNvSpPr/>
          <p:nvPr/>
        </p:nvSpPr>
        <p:spPr>
          <a:xfrm>
            <a:off x="535399" y="4625863"/>
            <a:ext cx="5166360" cy="7315"/>
          </a:xfrm>
          <a:prstGeom prst="rect">
            <a:avLst/>
          </a:prstGeom>
          <a:solidFill>
            <a:srgbClr val="D6D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48640" y="4790574"/>
            <a:ext cx="5074920" cy="1173480"/>
          </a:xfrm>
          <a:prstGeom prst="rect">
            <a:avLst/>
          </a:prstGeom>
          <a:noFill/>
        </p:spPr>
        <p:txBody>
          <a:bodyPr wrap="square" lIns="25400" tIns="12700" rIns="25400" bIns="12700">
            <a:spAutoFit/>
          </a:bodyPr>
          <a:lstStyle/>
          <a:p>
            <a:pPr algn="l"/>
            <a:r>
              <a:rPr sz="1200" b="1" dirty="0">
                <a:solidFill>
                  <a:srgbClr val="9E1B1B"/>
                </a:solidFill>
              </a:rPr>
              <a:t>⚠ Queue Backpressure</a:t>
            </a:r>
          </a:p>
          <a:p>
            <a:pPr algn="l"/>
            <a:r>
              <a:rPr sz="1050" b="0" dirty="0">
                <a:solidFill>
                  <a:srgbClr val="3A3A3A"/>
                </a:solidFill>
              </a:rPr>
              <a:t>• Transactions share queues/buffers and can't bypass a stalled packet ahead of them</a:t>
            </a:r>
          </a:p>
          <a:p>
            <a:pPr algn="l"/>
            <a:r>
              <a:rPr sz="1050" b="0" dirty="0">
                <a:solidFill>
                  <a:srgbClr val="3A3A3A"/>
                </a:solidFill>
              </a:rPr>
              <a:t>• A slow destination's backpressure spreads to unrelated flows (tail latency)</a:t>
            </a:r>
          </a:p>
        </p:txBody>
      </p:sp>
      <p:sp>
        <p:nvSpPr>
          <p:cNvPr id="16" name="TextBox 15"/>
          <p:cNvSpPr txBox="1"/>
          <p:nvPr/>
        </p:nvSpPr>
        <p:spPr>
          <a:xfrm>
            <a:off x="6565392" y="2374318"/>
            <a:ext cx="5074920" cy="695062"/>
          </a:xfrm>
          <a:prstGeom prst="rect">
            <a:avLst/>
          </a:prstGeom>
          <a:noFill/>
        </p:spPr>
        <p:txBody>
          <a:bodyPr wrap="square" lIns="25400" tIns="12700" rIns="25400" bIns="12700">
            <a:spAutoFit/>
          </a:bodyPr>
          <a:lstStyle/>
          <a:p>
            <a:pPr algn="l"/>
            <a:r>
              <a:rPr sz="1200" b="1" dirty="0">
                <a:solidFill>
                  <a:srgbClr val="1F5C99"/>
                </a:solidFill>
              </a:rPr>
              <a:t>✓ Source-Managed Ordering</a:t>
            </a:r>
          </a:p>
          <a:p>
            <a:pPr algn="l"/>
            <a:r>
              <a:rPr sz="1050" b="0" dirty="0">
                <a:solidFill>
                  <a:srgbClr val="3A3A3A"/>
                </a:solidFill>
              </a:rPr>
              <a:t>• Scales with multi-path, multi-link fabrics — distinct paths are inherently unordered</a:t>
            </a:r>
          </a:p>
          <a:p>
            <a:pPr algn="l"/>
            <a:r>
              <a:rPr sz="1050" b="0" dirty="0">
                <a:solidFill>
                  <a:srgbClr val="3A3A3A"/>
                </a:solidFill>
              </a:rPr>
              <a:t>• Direct P2P and independent paths become possible; </a:t>
            </a:r>
            <a:r>
              <a:rPr lang="en-US" sz="1050" b="0" dirty="0">
                <a:solidFill>
                  <a:srgbClr val="3A3A3A"/>
                </a:solidFill>
              </a:rPr>
              <a:t>end-points</a:t>
            </a:r>
            <a:r>
              <a:rPr sz="1050" b="0" dirty="0">
                <a:solidFill>
                  <a:srgbClr val="3A3A3A"/>
                </a:solidFill>
              </a:rPr>
              <a:t> enforces order, not the fabric</a:t>
            </a:r>
          </a:p>
        </p:txBody>
      </p:sp>
      <p:sp>
        <p:nvSpPr>
          <p:cNvPr id="17" name="Rectangle 16"/>
          <p:cNvSpPr/>
          <p:nvPr/>
        </p:nvSpPr>
        <p:spPr>
          <a:xfrm>
            <a:off x="6519672" y="3398842"/>
            <a:ext cx="5166360" cy="7315"/>
          </a:xfrm>
          <a:prstGeom prst="rect">
            <a:avLst/>
          </a:prstGeom>
          <a:solidFill>
            <a:srgbClr val="D6D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65392" y="3659201"/>
            <a:ext cx="5074920" cy="533479"/>
          </a:xfrm>
          <a:prstGeom prst="rect">
            <a:avLst/>
          </a:prstGeom>
          <a:noFill/>
        </p:spPr>
        <p:txBody>
          <a:bodyPr wrap="square" lIns="25400" tIns="12700" rIns="25400" bIns="12700">
            <a:spAutoFit/>
          </a:bodyPr>
          <a:lstStyle/>
          <a:p>
            <a:pPr algn="l"/>
            <a:r>
              <a:rPr sz="1200" b="1" dirty="0">
                <a:solidFill>
                  <a:srgbClr val="1F5C99"/>
                </a:solidFill>
              </a:rPr>
              <a:t>✓ UIO Writes Get Completions</a:t>
            </a:r>
          </a:p>
          <a:p>
            <a:pPr algn="l"/>
            <a:r>
              <a:rPr sz="1050" b="0" dirty="0">
                <a:solidFill>
                  <a:srgbClr val="3A3A3A"/>
                </a:solidFill>
              </a:rPr>
              <a:t>• Every UIO write returns a completion —</a:t>
            </a:r>
            <a:r>
              <a:rPr lang="en-US" sz="1050" b="0" dirty="0">
                <a:solidFill>
                  <a:srgbClr val="3A3A3A"/>
                </a:solidFill>
              </a:rPr>
              <a:t> </a:t>
            </a:r>
            <a:r>
              <a:rPr sz="1050" b="0" dirty="0">
                <a:solidFill>
                  <a:srgbClr val="3A3A3A"/>
                </a:solidFill>
              </a:rPr>
              <a:t>end-to-end acknowledgment</a:t>
            </a:r>
          </a:p>
          <a:p>
            <a:pPr algn="l"/>
            <a:r>
              <a:rPr sz="1050" b="0" dirty="0">
                <a:solidFill>
                  <a:srgbClr val="3A3A3A"/>
                </a:solidFill>
              </a:rPr>
              <a:t>• Requester delays the “flag” write until data-write completions arrive</a:t>
            </a:r>
          </a:p>
        </p:txBody>
      </p:sp>
      <p:sp>
        <p:nvSpPr>
          <p:cNvPr id="19" name="Rectangle 18"/>
          <p:cNvSpPr/>
          <p:nvPr/>
        </p:nvSpPr>
        <p:spPr>
          <a:xfrm>
            <a:off x="6565392" y="4606980"/>
            <a:ext cx="5166360" cy="7315"/>
          </a:xfrm>
          <a:prstGeom prst="rect">
            <a:avLst/>
          </a:prstGeom>
          <a:solidFill>
            <a:srgbClr val="D6D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0" name="TextBox 19"/>
          <p:cNvSpPr txBox="1"/>
          <p:nvPr/>
        </p:nvSpPr>
        <p:spPr>
          <a:xfrm>
            <a:off x="6565392" y="4785390"/>
            <a:ext cx="5074920" cy="1173480"/>
          </a:xfrm>
          <a:prstGeom prst="rect">
            <a:avLst/>
          </a:prstGeom>
          <a:noFill/>
        </p:spPr>
        <p:txBody>
          <a:bodyPr wrap="square" lIns="25400" tIns="12700" rIns="25400" bIns="12700">
            <a:spAutoFit/>
          </a:bodyPr>
          <a:lstStyle/>
          <a:p>
            <a:pPr algn="l"/>
            <a:r>
              <a:rPr sz="1200" b="1" dirty="0">
                <a:solidFill>
                  <a:srgbClr val="1F5C99"/>
                </a:solidFill>
              </a:rPr>
              <a:t>✓ Reduced Head-of-Line Blocking</a:t>
            </a:r>
          </a:p>
          <a:p>
            <a:pPr algn="l"/>
            <a:r>
              <a:rPr sz="1050" b="0" dirty="0">
                <a:solidFill>
                  <a:srgbClr val="3A3A3A"/>
                </a:solidFill>
              </a:rPr>
              <a:t>• Independent operations bypass a stalled path; dedicated VC keeps UIO off legacy queues</a:t>
            </a:r>
          </a:p>
          <a:p>
            <a:pPr algn="l"/>
            <a:r>
              <a:rPr sz="1050" b="0" dirty="0">
                <a:solidFill>
                  <a:srgbClr val="3A3A3A"/>
                </a:solidFill>
              </a:rPr>
              <a:t>• The requester only waits where a real ordering dependency exists</a:t>
            </a:r>
          </a:p>
        </p:txBody>
      </p:sp>
      <p:sp>
        <p:nvSpPr>
          <p:cNvPr id="21" name="Rectangle 20"/>
          <p:cNvSpPr/>
          <p:nvPr/>
        </p:nvSpPr>
        <p:spPr>
          <a:xfrm>
            <a:off x="365760" y="5907691"/>
            <a:ext cx="5440680" cy="43891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65760" y="6018143"/>
            <a:ext cx="5440680" cy="218008"/>
          </a:xfrm>
          <a:prstGeom prst="rect">
            <a:avLst/>
          </a:prstGeom>
          <a:noFill/>
        </p:spPr>
        <p:txBody>
          <a:bodyPr wrap="square" lIns="25400" tIns="12700" rIns="25400" bIns="12700" anchor="ctr">
            <a:spAutoFit/>
          </a:bodyPr>
          <a:lstStyle/>
          <a:p>
            <a:pPr algn="ctr"/>
            <a:r>
              <a:rPr sz="1250" b="1" dirty="0">
                <a:solidFill>
                  <a:srgbClr val="FFFFFF"/>
                </a:solidFill>
              </a:rPr>
              <a:t>Fabric-Managed Ordering</a:t>
            </a:r>
            <a:endParaRPr sz="1050" b="0" dirty="0">
              <a:solidFill>
                <a:srgbClr val="F0DCDC"/>
              </a:solidFill>
            </a:endParaRPr>
          </a:p>
        </p:txBody>
      </p:sp>
      <p:sp>
        <p:nvSpPr>
          <p:cNvPr id="23" name="Rectangle 22"/>
          <p:cNvSpPr/>
          <p:nvPr/>
        </p:nvSpPr>
        <p:spPr>
          <a:xfrm>
            <a:off x="6382512" y="5907691"/>
            <a:ext cx="5440680" cy="438912"/>
          </a:xfrm>
          <a:prstGeom prst="rect">
            <a:avLst/>
          </a:prstGeom>
          <a:solidFill>
            <a:srgbClr val="1F5C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382512" y="6018143"/>
            <a:ext cx="5440680" cy="218008"/>
          </a:xfrm>
          <a:prstGeom prst="rect">
            <a:avLst/>
          </a:prstGeom>
          <a:noFill/>
        </p:spPr>
        <p:txBody>
          <a:bodyPr wrap="square" lIns="25400" tIns="12700" rIns="25400" bIns="12700" anchor="ctr">
            <a:spAutoFit/>
          </a:bodyPr>
          <a:lstStyle/>
          <a:p>
            <a:pPr algn="ctr"/>
            <a:r>
              <a:rPr sz="1250" b="1" dirty="0">
                <a:solidFill>
                  <a:srgbClr val="FFFFFF"/>
                </a:solidFill>
              </a:rPr>
              <a:t>Source-Managed Ordering </a:t>
            </a:r>
            <a:endParaRPr sz="1050" b="0" dirty="0">
              <a:solidFill>
                <a:srgbClr val="D6E4F0"/>
              </a:solidFill>
            </a:endParaRPr>
          </a:p>
        </p:txBody>
      </p:sp>
      <p:sp>
        <p:nvSpPr>
          <p:cNvPr id="25" name="TextBox 24"/>
          <p:cNvSpPr txBox="1"/>
          <p:nvPr/>
        </p:nvSpPr>
        <p:spPr>
          <a:xfrm>
            <a:off x="365760" y="6588295"/>
            <a:ext cx="11430000" cy="148759"/>
          </a:xfrm>
          <a:prstGeom prst="rect">
            <a:avLst/>
          </a:prstGeom>
          <a:noFill/>
        </p:spPr>
        <p:txBody>
          <a:bodyPr wrap="square" lIns="25400" tIns="12700" rIns="25400" bIns="12700">
            <a:spAutoFit/>
          </a:bodyPr>
          <a:lstStyle/>
          <a:p>
            <a:pPr algn="l"/>
            <a:r>
              <a:rPr sz="800" b="0" i="1" dirty="0">
                <a:solidFill>
                  <a:srgbClr val="7A7A7A"/>
                </a:solidFill>
              </a:rPr>
              <a:t>Sources: PCIe UIO ECN (PCI-SIG, final Mar 2023); PCI-SIG Educational Webinar “Unordered IO for Improving Performance and Efficiency of PCIe Fabrics for AI/ML Applications” (D. Das Sharma, Intel &amp; S. Glaser, NVIDIA — PCI-SIG Board</a:t>
            </a:r>
            <a:r>
              <a:rPr lang="en-US" sz="800" b="0" i="1" dirty="0">
                <a:solidFill>
                  <a:srgbClr val="7A7A7A"/>
                </a:solidFill>
              </a:rPr>
              <a:t>.</a:t>
            </a:r>
            <a:endParaRPr sz="800" b="0" i="1" dirty="0">
              <a:solidFill>
                <a:srgbClr val="7A7A7A"/>
              </a:solidFill>
            </a:endParaRPr>
          </a:p>
        </p:txBody>
      </p:sp>
      <p:sp>
        <p:nvSpPr>
          <p:cNvPr id="9" name="TextBox 8">
            <a:extLst>
              <a:ext uri="{FF2B5EF4-FFF2-40B4-BE49-F238E27FC236}">
                <a16:creationId xmlns:a16="http://schemas.microsoft.com/office/drawing/2014/main" id="{330FAC38-8867-E72F-396F-A9D8602CEE67}"/>
              </a:ext>
            </a:extLst>
          </p:cNvPr>
          <p:cNvSpPr txBox="1"/>
          <p:nvPr/>
        </p:nvSpPr>
        <p:spPr>
          <a:xfrm>
            <a:off x="581119" y="1228551"/>
            <a:ext cx="6840451" cy="369332"/>
          </a:xfrm>
          <a:prstGeom prst="rect">
            <a:avLst/>
          </a:prstGeom>
          <a:noFill/>
        </p:spPr>
        <p:txBody>
          <a:bodyPr wrap="square" rtlCol="0">
            <a:spAutoFit/>
          </a:bodyPr>
          <a:lstStyle/>
          <a:p>
            <a:pPr marL="285750" indent="-285750">
              <a:buFont typeface="Arial" panose="020B0604020202020204" pitchFamily="34" charset="0"/>
              <a:buChar char="•"/>
            </a:pPr>
            <a:r>
              <a:rPr lang="en-US" dirty="0"/>
              <a:t>PCIe v6.1 introduced Unordered IO feature</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271462"/>
            <a:ext cx="10365509" cy="930275"/>
          </a:xfrm>
        </p:spPr>
        <p:txBody>
          <a:bodyPr/>
          <a:lstStyle/>
          <a:p>
            <a:r>
              <a:rPr dirty="0"/>
              <a:t>What UIO Requires</a:t>
            </a:r>
            <a:r>
              <a:rPr lang="en-US" dirty="0"/>
              <a:t> (Prerequisites)</a:t>
            </a:r>
            <a:endParaRPr dirty="0"/>
          </a:p>
        </p:txBody>
      </p:sp>
      <p:sp>
        <p:nvSpPr>
          <p:cNvPr id="110" name="req-h0">
            <a:extLst>
              <a:ext uri="{FF2B5EF4-FFF2-40B4-BE49-F238E27FC236}">
                <a16:creationId xmlns:a16="http://schemas.microsoft.com/office/drawing/2014/main" id="{86D43A04-85C3-4133-A892-219EA87FB1E1}"/>
              </a:ext>
            </a:extLst>
          </p:cNvPr>
          <p:cNvSpPr>
            <a:spLocks noGrp="1"/>
          </p:cNvSpPr>
          <p:nvPr/>
        </p:nvSpPr>
        <p:spPr>
          <a:xfrm>
            <a:off x="571500" y="1419225"/>
            <a:ext cx="11049000" cy="371475"/>
          </a:xfrm>
          <a:prstGeom prst="rect">
            <a:avLst/>
          </a:prstGeom>
          <a:noFill/>
          <a:ln w="0">
            <a:noFill/>
          </a:ln>
        </p:spPr>
        <p:txBody>
          <a:bodyPr wrap="square" lIns="0" tIns="0" rIns="0" bIns="0" anchor="t">
            <a:noAutofit/>
          </a:bodyPr>
          <a:lstStyle/>
          <a:p>
            <a:pPr algn="l">
              <a:defRPr sz="2325" b="1">
                <a:solidFill>
                  <a:srgbClr val="7030A0"/>
                </a:solidFill>
                <a:latin typeface="Avenir Next LT Pro"/>
                <a:ea typeface="Avenir Next LT Pro"/>
                <a:cs typeface="Avenir Next LT Pro"/>
              </a:defRPr>
            </a:pPr>
            <a:r>
              <a:rPr sz="2325" b="1" dirty="0">
                <a:solidFill>
                  <a:srgbClr val="7030A0"/>
                </a:solidFill>
                <a:latin typeface="Avenir Next LT Pro"/>
                <a:ea typeface="Avenir Next LT Pro"/>
                <a:cs typeface="Avenir Next LT Pro"/>
              </a:rPr>
              <a:t>Flit Mode along the path</a:t>
            </a:r>
          </a:p>
        </p:txBody>
      </p:sp>
      <p:sp>
        <p:nvSpPr>
          <p:cNvPr id="102" name="req-b0">
            <a:extLst>
              <a:ext uri="{FF2B5EF4-FFF2-40B4-BE49-F238E27FC236}">
                <a16:creationId xmlns:a16="http://schemas.microsoft.com/office/drawing/2014/main" id="{DD522933-A643-4C1E-A24C-D9BA6EFE3871}"/>
              </a:ext>
            </a:extLst>
          </p:cNvPr>
          <p:cNvSpPr>
            <a:spLocks noGrp="1"/>
          </p:cNvSpPr>
          <p:nvPr/>
        </p:nvSpPr>
        <p:spPr>
          <a:xfrm>
            <a:off x="571500" y="1838325"/>
            <a:ext cx="11049000" cy="514350"/>
          </a:xfrm>
          <a:prstGeom prst="rect">
            <a:avLst/>
          </a:prstGeom>
          <a:noFill/>
          <a:ln w="0">
            <a:noFill/>
          </a:ln>
        </p:spPr>
        <p:txBody>
          <a:bodyPr wrap="square" lIns="0" tIns="0" rIns="0" bIns="0" anchor="t">
            <a:noAutofit/>
          </a:bodyPr>
          <a:lstStyle/>
          <a:p>
            <a:pPr algn="l">
              <a:defRPr sz="2025" b="0">
                <a:solidFill>
                  <a:srgbClr val="20252B"/>
                </a:solidFill>
                <a:latin typeface="Avenir Next LT Pro"/>
                <a:ea typeface="Avenir Next LT Pro"/>
                <a:cs typeface="Avenir Next LT Pro"/>
              </a:defRPr>
            </a:pPr>
            <a:r>
              <a:rPr sz="2025" b="0" dirty="0">
                <a:solidFill>
                  <a:srgbClr val="20252B"/>
                </a:solidFill>
                <a:latin typeface="Avenir Next LT Pro"/>
                <a:ea typeface="Avenir Next LT Pro"/>
                <a:cs typeface="Avenir Next LT Pro"/>
              </a:rPr>
              <a:t>All links on the requester-to-completer path use PCIe 256-byte Flit Mode.</a:t>
            </a:r>
          </a:p>
        </p:txBody>
      </p:sp>
      <p:sp>
        <p:nvSpPr>
          <p:cNvPr id="103" name="req-h1">
            <a:extLst>
              <a:ext uri="{FF2B5EF4-FFF2-40B4-BE49-F238E27FC236}">
                <a16:creationId xmlns:a16="http://schemas.microsoft.com/office/drawing/2014/main" id="{989DC3E1-38EF-4F15-B8A4-2594A8E3E804}"/>
              </a:ext>
            </a:extLst>
          </p:cNvPr>
          <p:cNvSpPr>
            <a:spLocks noGrp="1"/>
          </p:cNvSpPr>
          <p:nvPr/>
        </p:nvSpPr>
        <p:spPr>
          <a:xfrm>
            <a:off x="571500" y="2476500"/>
            <a:ext cx="11049000" cy="371475"/>
          </a:xfrm>
          <a:prstGeom prst="rect">
            <a:avLst/>
          </a:prstGeom>
          <a:noFill/>
          <a:ln w="0">
            <a:noFill/>
          </a:ln>
        </p:spPr>
        <p:txBody>
          <a:bodyPr wrap="square" lIns="0" tIns="0" rIns="0" bIns="0" anchor="t">
            <a:noAutofit/>
          </a:bodyPr>
          <a:lstStyle/>
          <a:p>
            <a:pPr algn="l">
              <a:defRPr sz="2325" b="1">
                <a:solidFill>
                  <a:srgbClr val="7030A0"/>
                </a:solidFill>
                <a:latin typeface="Avenir Next LT Pro"/>
                <a:ea typeface="Avenir Next LT Pro"/>
                <a:cs typeface="Avenir Next LT Pro"/>
              </a:defRPr>
            </a:pPr>
            <a:r>
              <a:rPr sz="2325" b="1">
                <a:solidFill>
                  <a:srgbClr val="7030A0"/>
                </a:solidFill>
                <a:latin typeface="Avenir Next LT Pro"/>
                <a:ea typeface="Avenir Next LT Pro"/>
                <a:cs typeface="Avenir Next LT Pro"/>
              </a:rPr>
              <a:t>Streamlined Virtual Channel (SVC)</a:t>
            </a:r>
          </a:p>
        </p:txBody>
      </p:sp>
      <p:sp>
        <p:nvSpPr>
          <p:cNvPr id="104" name="req-b1">
            <a:extLst>
              <a:ext uri="{FF2B5EF4-FFF2-40B4-BE49-F238E27FC236}">
                <a16:creationId xmlns:a16="http://schemas.microsoft.com/office/drawing/2014/main" id="{40917D47-2814-45C9-B4FD-5E2B6AEE7613}"/>
              </a:ext>
            </a:extLst>
          </p:cNvPr>
          <p:cNvSpPr>
            <a:spLocks noGrp="1"/>
          </p:cNvSpPr>
          <p:nvPr/>
        </p:nvSpPr>
        <p:spPr>
          <a:xfrm>
            <a:off x="571500" y="2895600"/>
            <a:ext cx="11049000" cy="514350"/>
          </a:xfrm>
          <a:prstGeom prst="rect">
            <a:avLst/>
          </a:prstGeom>
          <a:noFill/>
          <a:ln w="0">
            <a:noFill/>
          </a:ln>
        </p:spPr>
        <p:txBody>
          <a:bodyPr wrap="square" lIns="0" tIns="0" rIns="0" bIns="0" anchor="t">
            <a:noAutofit/>
          </a:bodyPr>
          <a:lstStyle/>
          <a:p>
            <a:pPr algn="l">
              <a:defRPr sz="2025" b="0">
                <a:solidFill>
                  <a:srgbClr val="20252B"/>
                </a:solidFill>
                <a:latin typeface="Avenir Next LT Pro"/>
                <a:ea typeface="Avenir Next LT Pro"/>
                <a:cs typeface="Avenir Next LT Pro"/>
              </a:defRPr>
            </a:pPr>
            <a:r>
              <a:rPr sz="2025" b="0">
                <a:solidFill>
                  <a:srgbClr val="20252B"/>
                </a:solidFill>
                <a:latin typeface="Avenir Next LT Pro"/>
                <a:ea typeface="Avenir Next LT Pro"/>
                <a:cs typeface="Avenir Next LT Pro"/>
              </a:rPr>
              <a:t>TC3/VC3 required for UIO. TC4/VC4 optional. Conventional traffic remains separate.</a:t>
            </a:r>
          </a:p>
        </p:txBody>
      </p:sp>
      <p:sp>
        <p:nvSpPr>
          <p:cNvPr id="105" name="req-h2">
            <a:extLst>
              <a:ext uri="{FF2B5EF4-FFF2-40B4-BE49-F238E27FC236}">
                <a16:creationId xmlns:a16="http://schemas.microsoft.com/office/drawing/2014/main" id="{DBA624B2-C4C3-4AB6-B535-3D682091D8CA}"/>
              </a:ext>
            </a:extLst>
          </p:cNvPr>
          <p:cNvSpPr>
            <a:spLocks noGrp="1"/>
          </p:cNvSpPr>
          <p:nvPr/>
        </p:nvSpPr>
        <p:spPr>
          <a:xfrm>
            <a:off x="571500" y="3533775"/>
            <a:ext cx="11049000" cy="371475"/>
          </a:xfrm>
          <a:prstGeom prst="rect">
            <a:avLst/>
          </a:prstGeom>
          <a:noFill/>
          <a:ln w="0">
            <a:noFill/>
          </a:ln>
        </p:spPr>
        <p:txBody>
          <a:bodyPr wrap="square" lIns="0" tIns="0" rIns="0" bIns="0" anchor="t">
            <a:noAutofit/>
          </a:bodyPr>
          <a:lstStyle/>
          <a:p>
            <a:pPr algn="l">
              <a:defRPr sz="2325" b="1">
                <a:solidFill>
                  <a:srgbClr val="7030A0"/>
                </a:solidFill>
                <a:latin typeface="Avenir Next LT Pro"/>
                <a:ea typeface="Avenir Next LT Pro"/>
                <a:cs typeface="Avenir Next LT Pro"/>
              </a:defRPr>
            </a:pPr>
            <a:r>
              <a:rPr sz="2325" b="1">
                <a:solidFill>
                  <a:srgbClr val="7030A0"/>
                </a:solidFill>
                <a:latin typeface="Avenir Next LT Pro"/>
                <a:ea typeface="Avenir Next LT Pro"/>
                <a:cs typeface="Avenir Next LT Pro"/>
              </a:rPr>
              <a:t>Requester and completer support</a:t>
            </a:r>
          </a:p>
        </p:txBody>
      </p:sp>
      <p:sp>
        <p:nvSpPr>
          <p:cNvPr id="106" name="req-b2">
            <a:extLst>
              <a:ext uri="{FF2B5EF4-FFF2-40B4-BE49-F238E27FC236}">
                <a16:creationId xmlns:a16="http://schemas.microsoft.com/office/drawing/2014/main" id="{81E8A4D4-D914-49CE-81FB-0290DABB9D41}"/>
              </a:ext>
            </a:extLst>
          </p:cNvPr>
          <p:cNvSpPr>
            <a:spLocks noGrp="1"/>
          </p:cNvSpPr>
          <p:nvPr/>
        </p:nvSpPr>
        <p:spPr>
          <a:xfrm>
            <a:off x="571500" y="3952875"/>
            <a:ext cx="11049000" cy="514350"/>
          </a:xfrm>
          <a:prstGeom prst="rect">
            <a:avLst/>
          </a:prstGeom>
          <a:noFill/>
          <a:ln w="0">
            <a:noFill/>
          </a:ln>
        </p:spPr>
        <p:txBody>
          <a:bodyPr wrap="square" lIns="0" tIns="0" rIns="0" bIns="0" anchor="t">
            <a:noAutofit/>
          </a:bodyPr>
          <a:lstStyle/>
          <a:p>
            <a:pPr algn="l">
              <a:defRPr sz="2025" b="0">
                <a:solidFill>
                  <a:srgbClr val="20252B"/>
                </a:solidFill>
                <a:latin typeface="Avenir Next LT Pro"/>
                <a:ea typeface="Avenir Next LT Pro"/>
                <a:cs typeface="Avenir Next LT Pro"/>
              </a:defRPr>
            </a:pPr>
            <a:r>
              <a:rPr sz="2025" b="0">
                <a:solidFill>
                  <a:srgbClr val="20252B"/>
                </a:solidFill>
                <a:latin typeface="Avenir Next LT Pro"/>
                <a:ea typeface="Avenir Next LT Pro"/>
                <a:cs typeface="Avenir Next LT Pro"/>
              </a:rPr>
              <a:t>Device 3 capability advertises support. Software enables a usable path.</a:t>
            </a:r>
          </a:p>
        </p:txBody>
      </p:sp>
      <p:sp>
        <p:nvSpPr>
          <p:cNvPr id="107" name="req-h3">
            <a:extLst>
              <a:ext uri="{FF2B5EF4-FFF2-40B4-BE49-F238E27FC236}">
                <a16:creationId xmlns:a16="http://schemas.microsoft.com/office/drawing/2014/main" id="{1E7E4476-8161-48A6-BBEC-44B69489A119}"/>
              </a:ext>
            </a:extLst>
          </p:cNvPr>
          <p:cNvSpPr>
            <a:spLocks noGrp="1"/>
          </p:cNvSpPr>
          <p:nvPr/>
        </p:nvSpPr>
        <p:spPr>
          <a:xfrm>
            <a:off x="571500" y="4591050"/>
            <a:ext cx="11049000" cy="371475"/>
          </a:xfrm>
          <a:prstGeom prst="rect">
            <a:avLst/>
          </a:prstGeom>
          <a:noFill/>
          <a:ln w="0">
            <a:noFill/>
          </a:ln>
        </p:spPr>
        <p:txBody>
          <a:bodyPr wrap="square" lIns="0" tIns="0" rIns="0" bIns="0" anchor="t">
            <a:noAutofit/>
          </a:bodyPr>
          <a:lstStyle/>
          <a:p>
            <a:pPr algn="l">
              <a:defRPr sz="2325" b="1">
                <a:solidFill>
                  <a:srgbClr val="7030A0"/>
                </a:solidFill>
                <a:latin typeface="Avenir Next LT Pro"/>
                <a:ea typeface="Avenir Next LT Pro"/>
                <a:cs typeface="Avenir Next LT Pro"/>
              </a:defRPr>
            </a:pPr>
            <a:r>
              <a:rPr sz="2325" b="1">
                <a:solidFill>
                  <a:srgbClr val="7030A0"/>
                </a:solidFill>
                <a:latin typeface="Avenir Next LT Pro"/>
                <a:ea typeface="Avenir Next LT Pro"/>
                <a:cs typeface="Avenir Next LT Pro"/>
              </a:rPr>
              <a:t>14-bit tags</a:t>
            </a:r>
          </a:p>
        </p:txBody>
      </p:sp>
      <p:sp>
        <p:nvSpPr>
          <p:cNvPr id="108" name="req-b3">
            <a:extLst>
              <a:ext uri="{FF2B5EF4-FFF2-40B4-BE49-F238E27FC236}">
                <a16:creationId xmlns:a16="http://schemas.microsoft.com/office/drawing/2014/main" id="{6EE287AD-FC8F-4AA7-93F4-2CE98EA86B94}"/>
              </a:ext>
            </a:extLst>
          </p:cNvPr>
          <p:cNvSpPr>
            <a:spLocks noGrp="1"/>
          </p:cNvSpPr>
          <p:nvPr/>
        </p:nvSpPr>
        <p:spPr>
          <a:xfrm>
            <a:off x="571500" y="5010150"/>
            <a:ext cx="11049000" cy="514350"/>
          </a:xfrm>
          <a:prstGeom prst="rect">
            <a:avLst/>
          </a:prstGeom>
          <a:noFill/>
          <a:ln w="0">
            <a:noFill/>
          </a:ln>
        </p:spPr>
        <p:txBody>
          <a:bodyPr wrap="square" lIns="0" tIns="0" rIns="0" bIns="0" anchor="t">
            <a:noAutofit/>
          </a:bodyPr>
          <a:lstStyle/>
          <a:p>
            <a:pPr algn="l">
              <a:defRPr sz="2025" b="0">
                <a:solidFill>
                  <a:srgbClr val="20252B"/>
                </a:solidFill>
                <a:latin typeface="Avenir Next LT Pro"/>
                <a:ea typeface="Avenir Next LT Pro"/>
                <a:cs typeface="Avenir Next LT Pro"/>
              </a:defRPr>
            </a:pPr>
            <a:r>
              <a:rPr sz="2025" b="0">
                <a:solidFill>
                  <a:srgbClr val="20252B"/>
                </a:solidFill>
                <a:latin typeface="Avenir Next LT Pro"/>
                <a:ea typeface="Avenir Next LT Pro"/>
                <a:cs typeface="Avenir Next LT Pro"/>
              </a:rPr>
              <a:t>A larger identifier space for outstanding operations. Actual concurrency varies.</a:t>
            </a:r>
          </a:p>
        </p:txBody>
      </p:sp>
      <p:sp>
        <p:nvSpPr>
          <p:cNvPr id="109" name="uio-optional">
            <a:extLst>
              <a:ext uri="{FF2B5EF4-FFF2-40B4-BE49-F238E27FC236}">
                <a16:creationId xmlns:a16="http://schemas.microsoft.com/office/drawing/2014/main" id="{66638ED4-0FFF-44E9-B5EA-3EFF17C9135F}"/>
              </a:ext>
            </a:extLst>
          </p:cNvPr>
          <p:cNvSpPr>
            <a:spLocks noGrp="1"/>
          </p:cNvSpPr>
          <p:nvPr/>
        </p:nvSpPr>
        <p:spPr>
          <a:xfrm>
            <a:off x="571500" y="5819775"/>
            <a:ext cx="11049000" cy="390525"/>
          </a:xfrm>
          <a:prstGeom prst="rect">
            <a:avLst/>
          </a:prstGeom>
          <a:noFill/>
          <a:ln w="0">
            <a:noFill/>
          </a:ln>
        </p:spPr>
        <p:txBody>
          <a:bodyPr wrap="square" lIns="0" tIns="0" rIns="0" bIns="0" anchor="t">
            <a:noAutofit/>
          </a:bodyPr>
          <a:lstStyle/>
          <a:p>
            <a:pPr algn="l">
              <a:defRPr sz="1950" b="1">
                <a:solidFill>
                  <a:srgbClr val="245E97"/>
                </a:solidFill>
                <a:latin typeface="Avenir Next LT Pro"/>
                <a:ea typeface="Avenir Next LT Pro"/>
                <a:cs typeface="Avenir Next LT Pro"/>
              </a:defRPr>
            </a:pPr>
            <a:r>
              <a:rPr sz="1950" b="1" dirty="0">
                <a:solidFill>
                  <a:srgbClr val="245E97"/>
                </a:solidFill>
                <a:latin typeface="Avenir Next LT Pro"/>
                <a:ea typeface="Avenir Next LT Pro"/>
                <a:cs typeface="Avenir Next LT Pro"/>
              </a:rPr>
              <a:t>UIO is optional. A PCIe generation label alone does not establish support.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UIO in CXL: P2P to HDM</a:t>
            </a:r>
            <a:r>
              <a:rPr lang="en-US" dirty="0"/>
              <a:t> for non-CXL </a:t>
            </a:r>
            <a:r>
              <a:rPr lang="en-US" dirty="0" err="1"/>
              <a:t>xPUs</a:t>
            </a:r>
            <a:endParaRPr dirty="0"/>
          </a:p>
        </p:txBody>
      </p:sp>
      <p:sp>
        <p:nvSpPr>
          <p:cNvPr id="3" name="Content Placeholder 2"/>
          <p:cNvSpPr>
            <a:spLocks noGrp="1"/>
          </p:cNvSpPr>
          <p:nvPr>
            <p:ph idx="1"/>
          </p:nvPr>
        </p:nvSpPr>
        <p:spPr>
          <a:xfrm>
            <a:off x="921327" y="1690688"/>
            <a:ext cx="5974774" cy="4353503"/>
          </a:xfrm>
        </p:spPr>
        <p:txBody>
          <a:bodyPr wrap="square">
            <a:normAutofit/>
          </a:bodyPr>
          <a:lstStyle/>
          <a:p>
            <a:pPr>
              <a:spcBef>
                <a:spcPts val="600"/>
              </a:spcBef>
            </a:pPr>
            <a:r>
              <a:rPr sz="2000" dirty="0"/>
              <a:t>UIO Direct P2P to HDM</a:t>
            </a:r>
            <a:r>
              <a:rPr lang="en-US" sz="2000" dirty="0"/>
              <a:t> over cxl.io</a:t>
            </a:r>
          </a:p>
          <a:p>
            <a:pPr lvl="1"/>
            <a:r>
              <a:rPr lang="en-US" sz="1800" dirty="0"/>
              <a:t>C</a:t>
            </a:r>
            <a:r>
              <a:rPr sz="1800" dirty="0"/>
              <a:t>arry the request on CXL.io against an HDM region rather than a BAR-mapped MMIO window</a:t>
            </a:r>
            <a:endParaRPr lang="en-US" sz="1800" dirty="0"/>
          </a:p>
          <a:p>
            <a:pPr lvl="1"/>
            <a:r>
              <a:rPr lang="en-IN" sz="1800" dirty="0"/>
              <a:t>T</a:t>
            </a:r>
            <a:r>
              <a:rPr sz="1800" dirty="0"/>
              <a:t>he requester needs UIO on CXL.io.</a:t>
            </a:r>
          </a:p>
          <a:p>
            <a:pPr>
              <a:spcBef>
                <a:spcPts val="600"/>
              </a:spcBef>
            </a:pPr>
            <a:r>
              <a:rPr lang="en-US" sz="2000" dirty="0"/>
              <a:t>Peer access to HDM region over existing protocol</a:t>
            </a:r>
          </a:p>
          <a:p>
            <a:pPr lvl="1"/>
            <a:r>
              <a:rPr lang="en-US" sz="1800" b="1" dirty="0"/>
              <a:t>Earlier</a:t>
            </a:r>
            <a:r>
              <a:rPr lang="en-US" sz="1800" dirty="0"/>
              <a:t>: </a:t>
            </a:r>
            <a:r>
              <a:rPr sz="1800" dirty="0" err="1"/>
              <a:t>CXL.mem</a:t>
            </a:r>
            <a:r>
              <a:rPr sz="1800" dirty="0"/>
              <a:t> gives the host </a:t>
            </a:r>
            <a:r>
              <a:rPr lang="en-US" sz="1800" dirty="0"/>
              <a:t>a </a:t>
            </a:r>
            <a:r>
              <a:rPr sz="1800" dirty="0"/>
              <a:t>coherent access to device memory, </a:t>
            </a:r>
            <a:r>
              <a:rPr lang="en-US" sz="1800" dirty="0"/>
              <a:t> </a:t>
            </a:r>
            <a:r>
              <a:rPr sz="1800" dirty="0"/>
              <a:t>but a peer device reaching that same HDM region had to go through the host</a:t>
            </a:r>
            <a:endParaRPr lang="en-US" sz="1800" dirty="0"/>
          </a:p>
          <a:p>
            <a:pPr lvl="1"/>
            <a:r>
              <a:rPr lang="en-US" sz="1800" b="1" dirty="0"/>
              <a:t>Now</a:t>
            </a:r>
            <a:r>
              <a:rPr lang="en-US" sz="1800" dirty="0"/>
              <a:t>: </a:t>
            </a:r>
            <a:r>
              <a:rPr sz="1800" dirty="0"/>
              <a:t>UIO gives CXL a P2P path to HDM over the existing CXL.io/PCIe transport.</a:t>
            </a:r>
          </a:p>
          <a:p>
            <a:pPr>
              <a:spcBef>
                <a:spcPts val="600"/>
              </a:spcBef>
            </a:pPr>
            <a:r>
              <a:rPr lang="en-US" sz="2000" dirty="0"/>
              <a:t>Formalized in CXL spec v3.2</a:t>
            </a:r>
            <a:r>
              <a:rPr sz="2000" dirty="0"/>
              <a:t>.</a:t>
            </a:r>
          </a:p>
        </p:txBody>
      </p:sp>
      <p:sp>
        <p:nvSpPr>
          <p:cNvPr id="4" name="Rectangle 3">
            <a:extLst>
              <a:ext uri="{FF2B5EF4-FFF2-40B4-BE49-F238E27FC236}">
                <a16:creationId xmlns:a16="http://schemas.microsoft.com/office/drawing/2014/main" id="{AE1727A6-7F21-62A9-C295-4700119203F6}"/>
              </a:ext>
            </a:extLst>
          </p:cNvPr>
          <p:cNvSpPr/>
          <p:nvPr/>
        </p:nvSpPr>
        <p:spPr>
          <a:xfrm>
            <a:off x="7102763" y="2087418"/>
            <a:ext cx="2115127" cy="15609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FFF59E44-B755-DC32-0743-63406983FA1F}"/>
              </a:ext>
            </a:extLst>
          </p:cNvPr>
          <p:cNvSpPr/>
          <p:nvPr/>
        </p:nvSpPr>
        <p:spPr>
          <a:xfrm>
            <a:off x="7362536" y="2285999"/>
            <a:ext cx="1236518" cy="4294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CPU</a:t>
            </a:r>
            <a:endParaRPr lang="en-IN" dirty="0">
              <a:solidFill>
                <a:schemeClr val="tx1"/>
              </a:solidFill>
            </a:endParaRPr>
          </a:p>
        </p:txBody>
      </p:sp>
      <p:sp>
        <p:nvSpPr>
          <p:cNvPr id="6" name="Rectangle 5">
            <a:extLst>
              <a:ext uri="{FF2B5EF4-FFF2-40B4-BE49-F238E27FC236}">
                <a16:creationId xmlns:a16="http://schemas.microsoft.com/office/drawing/2014/main" id="{6674E4BE-3C7F-4CFE-6F86-F137C57791F0}"/>
              </a:ext>
            </a:extLst>
          </p:cNvPr>
          <p:cNvSpPr/>
          <p:nvPr/>
        </p:nvSpPr>
        <p:spPr>
          <a:xfrm>
            <a:off x="7204364" y="2925616"/>
            <a:ext cx="1893454" cy="5149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CXL Host Bridge</a:t>
            </a:r>
            <a:endParaRPr lang="en-IN" dirty="0">
              <a:solidFill>
                <a:schemeClr val="tx1"/>
              </a:solidFill>
            </a:endParaRPr>
          </a:p>
        </p:txBody>
      </p:sp>
      <p:sp>
        <p:nvSpPr>
          <p:cNvPr id="7" name="Rectangle 6">
            <a:extLst>
              <a:ext uri="{FF2B5EF4-FFF2-40B4-BE49-F238E27FC236}">
                <a16:creationId xmlns:a16="http://schemas.microsoft.com/office/drawing/2014/main" id="{CB69E8EA-4FA4-696C-55E1-E3AF4F5BC604}"/>
              </a:ext>
            </a:extLst>
          </p:cNvPr>
          <p:cNvSpPr/>
          <p:nvPr/>
        </p:nvSpPr>
        <p:spPr>
          <a:xfrm>
            <a:off x="7052540" y="4680525"/>
            <a:ext cx="1236518" cy="4294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CXL</a:t>
            </a:r>
            <a:endParaRPr lang="en-IN" dirty="0">
              <a:solidFill>
                <a:schemeClr val="tx1"/>
              </a:solidFill>
            </a:endParaRPr>
          </a:p>
        </p:txBody>
      </p:sp>
      <p:sp>
        <p:nvSpPr>
          <p:cNvPr id="8" name="Rectangle 7">
            <a:extLst>
              <a:ext uri="{FF2B5EF4-FFF2-40B4-BE49-F238E27FC236}">
                <a16:creationId xmlns:a16="http://schemas.microsoft.com/office/drawing/2014/main" id="{DFC4459C-BC0A-E483-A935-A940068EB612}"/>
              </a:ext>
            </a:extLst>
          </p:cNvPr>
          <p:cNvSpPr/>
          <p:nvPr/>
        </p:nvSpPr>
        <p:spPr>
          <a:xfrm>
            <a:off x="7532832" y="3867439"/>
            <a:ext cx="1236518" cy="4294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CXL Switch</a:t>
            </a:r>
            <a:endParaRPr lang="en-IN" dirty="0">
              <a:solidFill>
                <a:schemeClr val="tx1"/>
              </a:solidFill>
            </a:endParaRPr>
          </a:p>
        </p:txBody>
      </p:sp>
      <p:sp>
        <p:nvSpPr>
          <p:cNvPr id="9" name="Rectangle 8">
            <a:extLst>
              <a:ext uri="{FF2B5EF4-FFF2-40B4-BE49-F238E27FC236}">
                <a16:creationId xmlns:a16="http://schemas.microsoft.com/office/drawing/2014/main" id="{9CEC2EC1-7AF8-EF7E-ED40-BEDD62BE54ED}"/>
              </a:ext>
            </a:extLst>
          </p:cNvPr>
          <p:cNvSpPr/>
          <p:nvPr/>
        </p:nvSpPr>
        <p:spPr>
          <a:xfrm>
            <a:off x="9714347" y="2103579"/>
            <a:ext cx="1556326" cy="87290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Non-CXL GPU</a:t>
            </a:r>
            <a:endParaRPr lang="en-IN" dirty="0">
              <a:solidFill>
                <a:schemeClr val="tx1"/>
              </a:solidFill>
            </a:endParaRPr>
          </a:p>
        </p:txBody>
      </p:sp>
      <p:cxnSp>
        <p:nvCxnSpPr>
          <p:cNvPr id="11" name="Straight Arrow Connector 10">
            <a:extLst>
              <a:ext uri="{FF2B5EF4-FFF2-40B4-BE49-F238E27FC236}">
                <a16:creationId xmlns:a16="http://schemas.microsoft.com/office/drawing/2014/main" id="{8075A08D-25D3-FF7D-BC43-E0A887015DB4}"/>
              </a:ext>
            </a:extLst>
          </p:cNvPr>
          <p:cNvCxnSpPr>
            <a:stCxn id="6" idx="2"/>
            <a:endCxn id="8" idx="0"/>
          </p:cNvCxnSpPr>
          <p:nvPr/>
        </p:nvCxnSpPr>
        <p:spPr>
          <a:xfrm>
            <a:off x="8151091" y="3440545"/>
            <a:ext cx="0" cy="426894"/>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6A57ECBA-B47E-DAEE-F6B7-1EF307C84651}"/>
              </a:ext>
            </a:extLst>
          </p:cNvPr>
          <p:cNvCxnSpPr/>
          <p:nvPr/>
        </p:nvCxnSpPr>
        <p:spPr>
          <a:xfrm>
            <a:off x="7980795" y="4296930"/>
            <a:ext cx="0" cy="38359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5" name="Connector: Elbow 14">
            <a:extLst>
              <a:ext uri="{FF2B5EF4-FFF2-40B4-BE49-F238E27FC236}">
                <a16:creationId xmlns:a16="http://schemas.microsoft.com/office/drawing/2014/main" id="{C48E7F12-5E86-4998-B034-1E5F7BD6C2AF}"/>
              </a:ext>
            </a:extLst>
          </p:cNvPr>
          <p:cNvCxnSpPr>
            <a:stCxn id="9" idx="2"/>
            <a:endCxn id="8" idx="2"/>
          </p:cNvCxnSpPr>
          <p:nvPr/>
        </p:nvCxnSpPr>
        <p:spPr>
          <a:xfrm rot="5400000">
            <a:off x="8661580" y="2465999"/>
            <a:ext cx="1320443" cy="2341419"/>
          </a:xfrm>
          <a:prstGeom prst="bentConnector3">
            <a:avLst>
              <a:gd name="adj1" fmla="val 117312"/>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7" name="Connector: Curved 16">
            <a:extLst>
              <a:ext uri="{FF2B5EF4-FFF2-40B4-BE49-F238E27FC236}">
                <a16:creationId xmlns:a16="http://schemas.microsoft.com/office/drawing/2014/main" id="{145B1FD9-5061-B271-0AFD-0ED490F62D45}"/>
              </a:ext>
            </a:extLst>
          </p:cNvPr>
          <p:cNvCxnSpPr>
            <a:endCxn id="7" idx="3"/>
          </p:cNvCxnSpPr>
          <p:nvPr/>
        </p:nvCxnSpPr>
        <p:spPr>
          <a:xfrm rot="10800000" flipV="1">
            <a:off x="8289059" y="3066473"/>
            <a:ext cx="2665269" cy="1828798"/>
          </a:xfrm>
          <a:prstGeom prst="curvedConnector3">
            <a:avLst>
              <a:gd name="adj1" fmla="val 98"/>
            </a:avLst>
          </a:prstGeom>
          <a:ln w="38100">
            <a:prstDash val="dash"/>
            <a:headEnd type="triangle"/>
            <a:tailEnd type="triangle"/>
          </a:ln>
        </p:spPr>
        <p:style>
          <a:lnRef idx="3">
            <a:schemeClr val="accent2"/>
          </a:lnRef>
          <a:fillRef idx="0">
            <a:schemeClr val="accent2"/>
          </a:fillRef>
          <a:effectRef idx="2">
            <a:schemeClr val="accent2"/>
          </a:effectRef>
          <a:fontRef idx="minor">
            <a:schemeClr val="tx1"/>
          </a:fontRef>
        </p:style>
      </p:cxnSp>
      <p:sp>
        <p:nvSpPr>
          <p:cNvPr id="19" name="TextBox 18">
            <a:extLst>
              <a:ext uri="{FF2B5EF4-FFF2-40B4-BE49-F238E27FC236}">
                <a16:creationId xmlns:a16="http://schemas.microsoft.com/office/drawing/2014/main" id="{250F994F-E6A1-14F8-B5DE-F8771CE03CD0}"/>
              </a:ext>
            </a:extLst>
          </p:cNvPr>
          <p:cNvSpPr txBox="1"/>
          <p:nvPr/>
        </p:nvSpPr>
        <p:spPr>
          <a:xfrm>
            <a:off x="10092748" y="3713551"/>
            <a:ext cx="630671" cy="307777"/>
          </a:xfrm>
          <a:prstGeom prst="rect">
            <a:avLst/>
          </a:prstGeom>
          <a:noFill/>
        </p:spPr>
        <p:txBody>
          <a:bodyPr wrap="square" rtlCol="0">
            <a:spAutoFit/>
          </a:bodyPr>
          <a:lstStyle/>
          <a:p>
            <a:r>
              <a:rPr lang="en-US" sz="1400" dirty="0"/>
              <a:t>PCI</a:t>
            </a:r>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9A509-9970-BB3D-E807-50CB98962DD7}"/>
              </a:ext>
            </a:extLst>
          </p:cNvPr>
          <p:cNvSpPr>
            <a:spLocks noGrp="1"/>
          </p:cNvSpPr>
          <p:nvPr>
            <p:ph type="title"/>
          </p:nvPr>
        </p:nvSpPr>
        <p:spPr/>
        <p:txBody>
          <a:bodyPr/>
          <a:lstStyle/>
          <a:p>
            <a:r>
              <a:rPr lang="en-US" dirty="0"/>
              <a:t>U</a:t>
            </a:r>
            <a:r>
              <a:rPr lang="en-IN" dirty="0"/>
              <a:t>IO in CXL: use cases</a:t>
            </a:r>
          </a:p>
        </p:txBody>
      </p:sp>
      <p:sp>
        <p:nvSpPr>
          <p:cNvPr id="3" name="Content Placeholder 2">
            <a:extLst>
              <a:ext uri="{FF2B5EF4-FFF2-40B4-BE49-F238E27FC236}">
                <a16:creationId xmlns:a16="http://schemas.microsoft.com/office/drawing/2014/main" id="{CE94D00D-298A-4FEA-2C7B-A0687DB0E799}"/>
              </a:ext>
            </a:extLst>
          </p:cNvPr>
          <p:cNvSpPr>
            <a:spLocks noGrp="1"/>
          </p:cNvSpPr>
          <p:nvPr>
            <p:ph idx="1"/>
          </p:nvPr>
        </p:nvSpPr>
        <p:spPr/>
        <p:txBody>
          <a:bodyPr/>
          <a:lstStyle/>
          <a:p>
            <a:r>
              <a:rPr lang="en-US" dirty="0"/>
              <a:t>CXL as Host Managed</a:t>
            </a:r>
          </a:p>
          <a:p>
            <a:pPr lvl="1"/>
            <a:r>
              <a:rPr lang="en-US" dirty="0"/>
              <a:t>Host CPU (applications/kernel) is the owner of CXL region</a:t>
            </a:r>
          </a:p>
          <a:p>
            <a:pPr lvl="1"/>
            <a:r>
              <a:rPr lang="en-US" dirty="0"/>
              <a:t>P2P data need to be coherent with CPU</a:t>
            </a:r>
          </a:p>
          <a:p>
            <a:pPr lvl="1"/>
            <a:r>
              <a:rPr lang="en-US" dirty="0"/>
              <a:t>** Coherency is important; host should see the pages **</a:t>
            </a:r>
          </a:p>
          <a:p>
            <a:endParaRPr lang="en-US" dirty="0"/>
          </a:p>
          <a:p>
            <a:r>
              <a:rPr lang="en-US" dirty="0"/>
              <a:t>CXL as a Memory Expander for GPU</a:t>
            </a:r>
          </a:p>
          <a:p>
            <a:pPr lvl="1"/>
            <a:r>
              <a:rPr lang="en-US" dirty="0"/>
              <a:t>GPU is the owner of this CXL region</a:t>
            </a:r>
          </a:p>
          <a:p>
            <a:pPr lvl="1"/>
            <a:r>
              <a:rPr lang="en-US" dirty="0"/>
              <a:t>Host applications need not bother about this data. </a:t>
            </a:r>
          </a:p>
          <a:p>
            <a:pPr lvl="1"/>
            <a:r>
              <a:rPr lang="en-US" dirty="0"/>
              <a:t>** Coherency is not important; host need not see the pages ** </a:t>
            </a:r>
            <a:endParaRPr lang="en-IN" dirty="0"/>
          </a:p>
        </p:txBody>
      </p:sp>
    </p:spTree>
    <p:extLst>
      <p:ext uri="{BB962C8B-B14F-4D97-AF65-F5344CB8AC3E}">
        <p14:creationId xmlns:p14="http://schemas.microsoft.com/office/powerpoint/2010/main" val="2573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Linux Kernel: What to consider for UIO?</a:t>
            </a:r>
            <a:endParaRPr dirty="0"/>
          </a:p>
        </p:txBody>
      </p:sp>
      <p:sp>
        <p:nvSpPr>
          <p:cNvPr id="3" name="Content Placeholder 2"/>
          <p:cNvSpPr>
            <a:spLocks noGrp="1"/>
          </p:cNvSpPr>
          <p:nvPr>
            <p:ph idx="1"/>
          </p:nvPr>
        </p:nvSpPr>
        <p:spPr/>
        <p:txBody>
          <a:bodyPr wrap="square">
            <a:normAutofit lnSpcReduction="10000"/>
          </a:bodyPr>
          <a:lstStyle/>
          <a:p>
            <a:pPr>
              <a:spcBef>
                <a:spcPts val="600"/>
              </a:spcBef>
            </a:pPr>
            <a:r>
              <a:rPr lang="en-US" sz="2000" dirty="0"/>
              <a:t>Linux Kernel: Control path</a:t>
            </a:r>
          </a:p>
          <a:p>
            <a:pPr lvl="1"/>
            <a:r>
              <a:rPr lang="en-US" sz="1800" dirty="0"/>
              <a:t>HW does the heavy lifting and achieves the unordered IO transactions.</a:t>
            </a:r>
          </a:p>
          <a:p>
            <a:pPr lvl="1"/>
            <a:r>
              <a:rPr lang="en-US" sz="1800" dirty="0"/>
              <a:t>SW enumerates, manages life cycle, provisions etc.</a:t>
            </a:r>
          </a:p>
          <a:p>
            <a:pPr lvl="1"/>
            <a:r>
              <a:rPr lang="en-US" sz="1800" dirty="0"/>
              <a:t>Life cycle management :</a:t>
            </a:r>
            <a:r>
              <a:rPr sz="1800" dirty="0"/>
              <a:t>The kernel </a:t>
            </a:r>
            <a:r>
              <a:rPr lang="en-US" sz="1800" dirty="0"/>
              <a:t>helps </a:t>
            </a:r>
            <a:r>
              <a:rPr sz="1800" dirty="0"/>
              <a:t>a UIO-capable P2P route </a:t>
            </a:r>
            <a:r>
              <a:rPr lang="en-US" sz="1800" dirty="0"/>
              <a:t>to be </a:t>
            </a:r>
            <a:r>
              <a:rPr sz="1800" dirty="0"/>
              <a:t>discovered, committed, and torn down. </a:t>
            </a:r>
            <a:endParaRPr lang="en-US" sz="1800" dirty="0"/>
          </a:p>
          <a:p>
            <a:pPr>
              <a:spcBef>
                <a:spcPts val="600"/>
              </a:spcBef>
            </a:pPr>
            <a:r>
              <a:rPr lang="en-US" sz="2000" dirty="0"/>
              <a:t>Key aspects to be considered</a:t>
            </a:r>
            <a:r>
              <a:rPr sz="2000" dirty="0"/>
              <a:t>:</a:t>
            </a:r>
          </a:p>
          <a:p>
            <a:pPr lvl="1">
              <a:spcBef>
                <a:spcPts val="600"/>
              </a:spcBef>
            </a:pPr>
            <a:r>
              <a:rPr lang="en-US" sz="1800" b="1" dirty="0"/>
              <a:t>Consumption of UIO capability: </a:t>
            </a:r>
            <a:r>
              <a:rPr lang="en-US" sz="1800" dirty="0"/>
              <a:t>PCI/CXL/P2PDMA layers need to consume UIO capability and provision it.</a:t>
            </a:r>
          </a:p>
          <a:p>
            <a:pPr lvl="1">
              <a:spcBef>
                <a:spcPts val="600"/>
              </a:spcBef>
            </a:pPr>
            <a:r>
              <a:rPr lang="en-US" sz="1800" b="1" dirty="0"/>
              <a:t>UIO route management:</a:t>
            </a:r>
            <a:r>
              <a:rPr lang="en-US" sz="1800" dirty="0"/>
              <a:t> Feature capability in the entire route and life cycle management</a:t>
            </a:r>
          </a:p>
          <a:p>
            <a:pPr lvl="2"/>
            <a:r>
              <a:rPr lang="en-US" sz="1800" dirty="0">
                <a:solidFill>
                  <a:schemeClr val="bg1">
                    <a:lumMod val="50000"/>
                  </a:schemeClr>
                </a:solidFill>
              </a:rPr>
              <a:t>A UIO-capable route isn't just reachability, checked once; every node from requester to provider must actively hold UIO enablement for the entire lifetime of the route.</a:t>
            </a:r>
          </a:p>
          <a:p>
            <a:pPr lvl="2"/>
            <a:r>
              <a:rPr lang="en-US" sz="1800" dirty="0">
                <a:solidFill>
                  <a:schemeClr val="bg1">
                    <a:lumMod val="50000"/>
                  </a:schemeClr>
                </a:solidFill>
              </a:rPr>
              <a:t>Then the possibility of multiple routes in non-hierarchical topologies.</a:t>
            </a:r>
          </a:p>
          <a:p>
            <a:pPr lvl="1">
              <a:spcBef>
                <a:spcPts val="600"/>
              </a:spcBef>
            </a:pPr>
            <a:r>
              <a:rPr lang="en-US" sz="1800" b="1" dirty="0"/>
              <a:t>Host-coherency management:</a:t>
            </a:r>
            <a:r>
              <a:rPr lang="en-US" sz="1800" dirty="0"/>
              <a:t> (Host-Managed or Memory Expander for XPU cases)</a:t>
            </a:r>
          </a:p>
          <a:p>
            <a:pPr lvl="2"/>
            <a:r>
              <a:rPr lang="en-US" sz="1800" dirty="0">
                <a:solidFill>
                  <a:schemeClr val="bg1">
                    <a:lumMod val="50000"/>
                  </a:schemeClr>
                </a:solidFill>
              </a:rPr>
              <a:t>Sometimes host coherency is ensured through Back-Invalidation (BI); when it isn't, software has to ensure it explicitly for host-managed case.</a:t>
            </a:r>
            <a:endParaRPr sz="1800" dirty="0">
              <a:solidFill>
                <a:schemeClr val="bg1">
                  <a:lumMod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773" y="110932"/>
            <a:ext cx="10679545" cy="854075"/>
          </a:xfrm>
        </p:spPr>
        <p:txBody>
          <a:bodyPr/>
          <a:lstStyle/>
          <a:p>
            <a:r>
              <a:rPr dirty="0"/>
              <a:t>Linux Kernel </a:t>
            </a:r>
            <a:r>
              <a:rPr lang="en-US" dirty="0"/>
              <a:t>Approach for UIO</a:t>
            </a:r>
            <a:endParaRPr dirty="0"/>
          </a:p>
        </p:txBody>
      </p:sp>
      <p:sp>
        <p:nvSpPr>
          <p:cNvPr id="3" name="Content Placeholder 2"/>
          <p:cNvSpPr>
            <a:spLocks noGrp="1"/>
          </p:cNvSpPr>
          <p:nvPr>
            <p:ph idx="1"/>
          </p:nvPr>
        </p:nvSpPr>
        <p:spPr>
          <a:xfrm>
            <a:off x="516982" y="1038359"/>
            <a:ext cx="10311368" cy="2126941"/>
          </a:xfrm>
        </p:spPr>
        <p:txBody>
          <a:bodyPr wrap="square">
            <a:normAutofit fontScale="85000" lnSpcReduction="20000"/>
          </a:bodyPr>
          <a:lstStyle/>
          <a:p>
            <a:pPr>
              <a:spcBef>
                <a:spcPts val="300"/>
              </a:spcBef>
            </a:pPr>
            <a:r>
              <a:rPr lang="en-US" sz="1400" dirty="0"/>
              <a:t>UIO legality is formed by a tuple (requester, path, target set, address range), aka the </a:t>
            </a:r>
            <a:r>
              <a:rPr lang="en-US" sz="1400" b="1" i="1" dirty="0"/>
              <a:t>route</a:t>
            </a:r>
            <a:r>
              <a:rPr lang="en-US" sz="1400" dirty="0"/>
              <a:t>.</a:t>
            </a:r>
          </a:p>
          <a:p>
            <a:pPr lvl="1">
              <a:spcBef>
                <a:spcPts val="300"/>
              </a:spcBef>
            </a:pPr>
            <a:endParaRPr lang="en-US" sz="1400" dirty="0"/>
          </a:p>
          <a:p>
            <a:pPr>
              <a:spcBef>
                <a:spcPts val="300"/>
              </a:spcBef>
            </a:pPr>
            <a:endParaRPr lang="en-US" sz="1000" dirty="0"/>
          </a:p>
          <a:p>
            <a:pPr>
              <a:spcBef>
                <a:spcPts val="300"/>
              </a:spcBef>
            </a:pPr>
            <a:r>
              <a:rPr sz="1400" dirty="0"/>
              <a:t>UIO enablement</a:t>
            </a:r>
            <a:r>
              <a:rPr lang="en-US" sz="1400" dirty="0"/>
              <a:t> </a:t>
            </a:r>
            <a:r>
              <a:rPr sz="1400" dirty="0"/>
              <a:t>spans three layers:</a:t>
            </a:r>
          </a:p>
          <a:p>
            <a:pPr lvl="1">
              <a:spcBef>
                <a:spcPts val="300"/>
              </a:spcBef>
            </a:pPr>
            <a:r>
              <a:rPr sz="1400" dirty="0">
                <a:solidFill>
                  <a:schemeClr val="tx1"/>
                </a:solidFill>
              </a:rPr>
              <a:t>PCIe</a:t>
            </a:r>
            <a:endParaRPr lang="en-US" sz="1400" dirty="0">
              <a:solidFill>
                <a:schemeClr val="tx1"/>
              </a:solidFill>
            </a:endParaRPr>
          </a:p>
          <a:p>
            <a:pPr lvl="2">
              <a:spcBef>
                <a:spcPts val="300"/>
              </a:spcBef>
            </a:pPr>
            <a:r>
              <a:rPr lang="en-US" sz="1400" dirty="0">
                <a:solidFill>
                  <a:schemeClr val="tx1"/>
                </a:solidFill>
              </a:rPr>
              <a:t>SVC/UIO Enumeration (</a:t>
            </a:r>
            <a:r>
              <a:rPr sz="1400" dirty="0">
                <a:solidFill>
                  <a:schemeClr val="tx1"/>
                </a:solidFill>
              </a:rPr>
              <a:t>discover SVC/Flit-mode/DevCap3 capability</a:t>
            </a:r>
            <a:r>
              <a:rPr lang="en-US" sz="1400" dirty="0">
                <a:solidFill>
                  <a:schemeClr val="tx1"/>
                </a:solidFill>
              </a:rPr>
              <a:t>)</a:t>
            </a:r>
          </a:p>
          <a:p>
            <a:pPr lvl="2">
              <a:spcBef>
                <a:spcPts val="300"/>
              </a:spcBef>
            </a:pPr>
            <a:r>
              <a:rPr lang="en-US" sz="1400" dirty="0">
                <a:solidFill>
                  <a:schemeClr val="tx1"/>
                </a:solidFill>
              </a:rPr>
              <a:t>Route building (</a:t>
            </a:r>
            <a:r>
              <a:rPr sz="1400" dirty="0">
                <a:solidFill>
                  <a:schemeClr val="tx1"/>
                </a:solidFill>
              </a:rPr>
              <a:t>build and validate the requester-to-completer route</a:t>
            </a:r>
            <a:r>
              <a:rPr lang="en-US" sz="1400" dirty="0">
                <a:solidFill>
                  <a:schemeClr val="tx1"/>
                </a:solidFill>
              </a:rPr>
              <a:t>)</a:t>
            </a:r>
            <a:endParaRPr sz="1400" dirty="0">
              <a:solidFill>
                <a:schemeClr val="tx1"/>
              </a:solidFill>
            </a:endParaRPr>
          </a:p>
          <a:p>
            <a:pPr lvl="1">
              <a:spcBef>
                <a:spcPts val="300"/>
              </a:spcBef>
            </a:pPr>
            <a:r>
              <a:rPr sz="1400" dirty="0">
                <a:solidFill>
                  <a:schemeClr val="tx1"/>
                </a:solidFill>
              </a:rPr>
              <a:t>CXL</a:t>
            </a:r>
            <a:endParaRPr lang="en-US" sz="1400" dirty="0">
              <a:solidFill>
                <a:schemeClr val="tx1"/>
              </a:solidFill>
            </a:endParaRPr>
          </a:p>
          <a:p>
            <a:pPr lvl="2">
              <a:spcBef>
                <a:spcPts val="300"/>
              </a:spcBef>
            </a:pPr>
            <a:r>
              <a:rPr lang="en-US" sz="1400" dirty="0">
                <a:solidFill>
                  <a:schemeClr val="tx1"/>
                </a:solidFill>
              </a:rPr>
              <a:t>Detect HDM decoder capability, </a:t>
            </a:r>
            <a:r>
              <a:rPr sz="1400" dirty="0">
                <a:solidFill>
                  <a:schemeClr val="tx1"/>
                </a:solidFill>
              </a:rPr>
              <a:t>provision HDM regions with UIO</a:t>
            </a:r>
            <a:endParaRPr lang="en-US" sz="1400" dirty="0">
              <a:solidFill>
                <a:schemeClr val="tx1"/>
              </a:solidFill>
            </a:endParaRPr>
          </a:p>
          <a:p>
            <a:pPr lvl="2">
              <a:spcBef>
                <a:spcPts val="300"/>
              </a:spcBef>
            </a:pPr>
            <a:r>
              <a:rPr lang="en-US" sz="1400" dirty="0">
                <a:solidFill>
                  <a:schemeClr val="tx1"/>
                </a:solidFill>
              </a:rPr>
              <a:t>Coherency management with Back Invalidation (BI)</a:t>
            </a:r>
            <a:r>
              <a:rPr sz="1400" dirty="0">
                <a:solidFill>
                  <a:schemeClr val="tx1"/>
                </a:solidFill>
              </a:rPr>
              <a:t>.</a:t>
            </a:r>
          </a:p>
          <a:p>
            <a:pPr lvl="1">
              <a:spcBef>
                <a:spcPts val="300"/>
              </a:spcBef>
            </a:pPr>
            <a:r>
              <a:rPr sz="1400" dirty="0">
                <a:solidFill>
                  <a:schemeClr val="tx1"/>
                </a:solidFill>
              </a:rPr>
              <a:t>P2PDMA</a:t>
            </a:r>
            <a:endParaRPr lang="en-US" sz="1400" dirty="0">
              <a:solidFill>
                <a:schemeClr val="tx1"/>
              </a:solidFill>
            </a:endParaRPr>
          </a:p>
          <a:p>
            <a:pPr lvl="2">
              <a:spcBef>
                <a:spcPts val="300"/>
              </a:spcBef>
            </a:pPr>
            <a:r>
              <a:rPr lang="en-US" sz="1400" dirty="0">
                <a:solidFill>
                  <a:schemeClr val="tx1"/>
                </a:solidFill>
              </a:rPr>
              <a:t>Enable UIO capability to providers and requesters, manage life cycle of routes</a:t>
            </a:r>
            <a:r>
              <a:rPr sz="1400" dirty="0">
                <a:solidFill>
                  <a:schemeClr val="tx1"/>
                </a:solidFill>
              </a:rPr>
              <a:t>.</a:t>
            </a:r>
            <a:endParaRPr lang="en-US" sz="1400" dirty="0">
              <a:solidFill>
                <a:schemeClr val="tx1"/>
              </a:solidFill>
            </a:endParaRPr>
          </a:p>
          <a:p>
            <a:pPr lvl="1">
              <a:spcBef>
                <a:spcPts val="300"/>
              </a:spcBef>
            </a:pPr>
            <a:endParaRPr sz="1100" dirty="0"/>
          </a:p>
        </p:txBody>
      </p:sp>
      <p:sp>
        <p:nvSpPr>
          <p:cNvPr id="19" name="Rectangle 18">
            <a:extLst>
              <a:ext uri="{FF2B5EF4-FFF2-40B4-BE49-F238E27FC236}">
                <a16:creationId xmlns:a16="http://schemas.microsoft.com/office/drawing/2014/main" id="{7D752DAF-BBF9-41DD-8B2F-74F7D6AB6416}"/>
              </a:ext>
            </a:extLst>
          </p:cNvPr>
          <p:cNvSpPr/>
          <p:nvPr/>
        </p:nvSpPr>
        <p:spPr>
          <a:xfrm>
            <a:off x="2118361" y="5410516"/>
            <a:ext cx="2607732" cy="665481"/>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CXL HDM UIO</a:t>
            </a:r>
          </a:p>
          <a:p>
            <a:pPr algn="ctr"/>
            <a:r>
              <a:rPr lang="en-US" sz="900" dirty="0">
                <a:solidFill>
                  <a:srgbClr val="FFFFFF"/>
                </a:solidFill>
              </a:rPr>
              <a:t>HDM capability, region provisioning, coherency</a:t>
            </a:r>
          </a:p>
        </p:txBody>
      </p:sp>
      <p:sp>
        <p:nvSpPr>
          <p:cNvPr id="20" name="Rectangle 19">
            <a:extLst>
              <a:ext uri="{FF2B5EF4-FFF2-40B4-BE49-F238E27FC236}">
                <a16:creationId xmlns:a16="http://schemas.microsoft.com/office/drawing/2014/main" id="{97548241-160A-473C-9C70-F77390EF5450}"/>
              </a:ext>
            </a:extLst>
          </p:cNvPr>
          <p:cNvSpPr/>
          <p:nvPr/>
        </p:nvSpPr>
        <p:spPr>
          <a:xfrm>
            <a:off x="6131563" y="5410516"/>
            <a:ext cx="2607732" cy="665481"/>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endParaRPr lang="en-US" sz="1200" b="1" dirty="0">
              <a:solidFill>
                <a:srgbClr val="FFFFFF"/>
              </a:solidFill>
            </a:endParaRPr>
          </a:p>
          <a:p>
            <a:pPr algn="ctr"/>
            <a:r>
              <a:rPr lang="en-US" sz="1200" b="1" dirty="0">
                <a:solidFill>
                  <a:srgbClr val="FFFFFF"/>
                </a:solidFill>
              </a:rPr>
              <a:t>PCIe UIO</a:t>
            </a:r>
          </a:p>
          <a:p>
            <a:pPr algn="ctr"/>
            <a:r>
              <a:rPr lang="en-US" sz="900" b="0" dirty="0">
                <a:solidFill>
                  <a:srgbClr val="FFFFFF"/>
                </a:solidFill>
              </a:rPr>
              <a:t>route discovery, SVC/Flit enablement</a:t>
            </a:r>
          </a:p>
          <a:p>
            <a:pPr algn="ctr"/>
            <a:endParaRPr lang="en-IN" sz="900" b="0" dirty="0">
              <a:solidFill>
                <a:srgbClr val="FFFFFF"/>
              </a:solidFill>
            </a:endParaRPr>
          </a:p>
        </p:txBody>
      </p:sp>
      <p:cxnSp>
        <p:nvCxnSpPr>
          <p:cNvPr id="22" name="Straight Arrow Connector 21" descr="Uses">
            <a:extLst>
              <a:ext uri="{FF2B5EF4-FFF2-40B4-BE49-F238E27FC236}">
                <a16:creationId xmlns:a16="http://schemas.microsoft.com/office/drawing/2014/main" id="{078B796C-AAB1-46E3-86BD-74DF72EADC26}"/>
              </a:ext>
            </a:extLst>
          </p:cNvPr>
          <p:cNvCxnSpPr>
            <a:cxnSpLocks/>
            <a:stCxn id="19" idx="3"/>
            <a:endCxn id="20" idx="1"/>
          </p:cNvCxnSpPr>
          <p:nvPr/>
        </p:nvCxnSpPr>
        <p:spPr>
          <a:xfrm>
            <a:off x="4726093" y="5743257"/>
            <a:ext cx="14054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8CDE39F-A8FA-4BA5-B369-5801D7838E97}"/>
              </a:ext>
            </a:extLst>
          </p:cNvPr>
          <p:cNvSpPr/>
          <p:nvPr/>
        </p:nvSpPr>
        <p:spPr>
          <a:xfrm>
            <a:off x="3920068" y="4291224"/>
            <a:ext cx="3017520" cy="685800"/>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150" b="1" dirty="0">
                <a:solidFill>
                  <a:srgbClr val="FFFFFF"/>
                </a:solidFill>
              </a:rPr>
              <a:t>P2PDMA Providers</a:t>
            </a:r>
          </a:p>
          <a:p>
            <a:pPr algn="ctr"/>
            <a:r>
              <a:rPr sz="900" b="0" dirty="0">
                <a:solidFill>
                  <a:srgbClr val="FFFFFF"/>
                </a:solidFill>
              </a:rPr>
              <a:t>BAR MMIO / UIO-only / CXL-HDM</a:t>
            </a:r>
          </a:p>
        </p:txBody>
      </p:sp>
      <p:sp>
        <p:nvSpPr>
          <p:cNvPr id="24" name="Rectangle 23">
            <a:extLst>
              <a:ext uri="{FF2B5EF4-FFF2-40B4-BE49-F238E27FC236}">
                <a16:creationId xmlns:a16="http://schemas.microsoft.com/office/drawing/2014/main" id="{366783E1-6602-452D-85AC-E81552EC663C}"/>
              </a:ext>
            </a:extLst>
          </p:cNvPr>
          <p:cNvSpPr/>
          <p:nvPr/>
        </p:nvSpPr>
        <p:spPr>
          <a:xfrm>
            <a:off x="2787225" y="3384972"/>
            <a:ext cx="1131145" cy="502920"/>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050" b="0" dirty="0">
                <a:solidFill>
                  <a:srgbClr val="FFFFFF"/>
                </a:solidFill>
              </a:rPr>
              <a:t>RDMA</a:t>
            </a:r>
          </a:p>
        </p:txBody>
      </p:sp>
      <p:sp>
        <p:nvSpPr>
          <p:cNvPr id="25" name="Rectangle 24">
            <a:extLst>
              <a:ext uri="{FF2B5EF4-FFF2-40B4-BE49-F238E27FC236}">
                <a16:creationId xmlns:a16="http://schemas.microsoft.com/office/drawing/2014/main" id="{166942A5-9C53-4A9D-94E5-E534ED47D036}"/>
              </a:ext>
            </a:extLst>
          </p:cNvPr>
          <p:cNvSpPr/>
          <p:nvPr/>
        </p:nvSpPr>
        <p:spPr>
          <a:xfrm>
            <a:off x="4192692" y="3378199"/>
            <a:ext cx="1205653" cy="502920"/>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050" b="0">
                <a:solidFill>
                  <a:srgbClr val="FFFFFF"/>
                </a:solidFill>
              </a:rPr>
              <a:t>GPU drivers</a:t>
            </a:r>
          </a:p>
        </p:txBody>
      </p:sp>
      <p:sp>
        <p:nvSpPr>
          <p:cNvPr id="26" name="Rectangle 25">
            <a:extLst>
              <a:ext uri="{FF2B5EF4-FFF2-40B4-BE49-F238E27FC236}">
                <a16:creationId xmlns:a16="http://schemas.microsoft.com/office/drawing/2014/main" id="{1D71CBEF-6244-430C-9FE3-9F0B4E106B3D}"/>
              </a:ext>
            </a:extLst>
          </p:cNvPr>
          <p:cNvSpPr/>
          <p:nvPr/>
        </p:nvSpPr>
        <p:spPr>
          <a:xfrm>
            <a:off x="5672666" y="3378199"/>
            <a:ext cx="1127760" cy="502920"/>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050" b="0" dirty="0">
                <a:solidFill>
                  <a:srgbClr val="FFFFFF"/>
                </a:solidFill>
              </a:rPr>
              <a:t>Block / NVMe-oF</a:t>
            </a:r>
          </a:p>
        </p:txBody>
      </p:sp>
      <p:sp>
        <p:nvSpPr>
          <p:cNvPr id="27" name="Rectangle 26">
            <a:extLst>
              <a:ext uri="{FF2B5EF4-FFF2-40B4-BE49-F238E27FC236}">
                <a16:creationId xmlns:a16="http://schemas.microsoft.com/office/drawing/2014/main" id="{8F05D96C-64C2-450C-B4BE-61213A6A5293}"/>
              </a:ext>
            </a:extLst>
          </p:cNvPr>
          <p:cNvSpPr/>
          <p:nvPr/>
        </p:nvSpPr>
        <p:spPr>
          <a:xfrm>
            <a:off x="6951133" y="3378199"/>
            <a:ext cx="1127760" cy="502920"/>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050" b="0" dirty="0">
                <a:solidFill>
                  <a:srgbClr val="FFFFFF"/>
                </a:solidFill>
              </a:rPr>
              <a:t>VFIO / </a:t>
            </a:r>
            <a:r>
              <a:rPr sz="1050" b="0" dirty="0" err="1">
                <a:solidFill>
                  <a:srgbClr val="FFFFFF"/>
                </a:solidFill>
              </a:rPr>
              <a:t>iommu</a:t>
            </a:r>
            <a:r>
              <a:rPr lang="en-US" sz="1050" b="0" dirty="0" err="1">
                <a:solidFill>
                  <a:srgbClr val="FFFFFF"/>
                </a:solidFill>
              </a:rPr>
              <a:t>-</a:t>
            </a:r>
            <a:r>
              <a:rPr sz="1050" b="0" dirty="0" err="1">
                <a:solidFill>
                  <a:srgbClr val="FFFFFF"/>
                </a:solidFill>
              </a:rPr>
              <a:t>fd</a:t>
            </a:r>
            <a:endParaRPr sz="1050" b="0" dirty="0">
              <a:solidFill>
                <a:srgbClr val="FFFFFF"/>
              </a:solidFill>
            </a:endParaRPr>
          </a:p>
        </p:txBody>
      </p:sp>
      <p:cxnSp>
        <p:nvCxnSpPr>
          <p:cNvPr id="37" name="Connector: Elbow 36">
            <a:extLst>
              <a:ext uri="{FF2B5EF4-FFF2-40B4-BE49-F238E27FC236}">
                <a16:creationId xmlns:a16="http://schemas.microsoft.com/office/drawing/2014/main" id="{778D1C9B-726E-4F44-A40E-57E2232CA9B6}"/>
              </a:ext>
            </a:extLst>
          </p:cNvPr>
          <p:cNvCxnSpPr>
            <a:cxnSpLocks/>
          </p:cNvCxnSpPr>
          <p:nvPr/>
        </p:nvCxnSpPr>
        <p:spPr>
          <a:xfrm rot="5400000">
            <a:off x="3768515" y="4190470"/>
            <a:ext cx="433492" cy="2006601"/>
          </a:xfrm>
          <a:prstGeom prst="bentConnector3">
            <a:avLst>
              <a:gd name="adj1" fmla="val 5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1" name="Connector: Elbow 40">
            <a:extLst>
              <a:ext uri="{FF2B5EF4-FFF2-40B4-BE49-F238E27FC236}">
                <a16:creationId xmlns:a16="http://schemas.microsoft.com/office/drawing/2014/main" id="{826D9A59-5F6F-40B4-BA9F-9F46F5CAD762}"/>
              </a:ext>
            </a:extLst>
          </p:cNvPr>
          <p:cNvCxnSpPr>
            <a:cxnSpLocks/>
            <a:stCxn id="23" idx="2"/>
            <a:endCxn id="20" idx="0"/>
          </p:cNvCxnSpPr>
          <p:nvPr/>
        </p:nvCxnSpPr>
        <p:spPr>
          <a:xfrm rot="16200000" flipH="1">
            <a:off x="6215382" y="4190469"/>
            <a:ext cx="433492" cy="2006601"/>
          </a:xfrm>
          <a:prstGeom prst="bentConnector3">
            <a:avLst>
              <a:gd name="adj1" fmla="val 5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02C82123-CF79-4018-BE1A-8C21AA28A38C}"/>
              </a:ext>
            </a:extLst>
          </p:cNvPr>
          <p:cNvCxnSpPr/>
          <p:nvPr/>
        </p:nvCxnSpPr>
        <p:spPr>
          <a:xfrm>
            <a:off x="3811693" y="3887892"/>
            <a:ext cx="380999" cy="40333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47" name="Straight Arrow Connector 46">
            <a:extLst>
              <a:ext uri="{FF2B5EF4-FFF2-40B4-BE49-F238E27FC236}">
                <a16:creationId xmlns:a16="http://schemas.microsoft.com/office/drawing/2014/main" id="{0897D879-96F0-4089-9891-4DB1C381F5AA}"/>
              </a:ext>
            </a:extLst>
          </p:cNvPr>
          <p:cNvCxnSpPr>
            <a:cxnSpLocks/>
            <a:stCxn id="25" idx="2"/>
          </p:cNvCxnSpPr>
          <p:nvPr/>
        </p:nvCxnSpPr>
        <p:spPr>
          <a:xfrm>
            <a:off x="4795519" y="3881119"/>
            <a:ext cx="215051" cy="40026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49" name="Straight Arrow Connector 48">
            <a:extLst>
              <a:ext uri="{FF2B5EF4-FFF2-40B4-BE49-F238E27FC236}">
                <a16:creationId xmlns:a16="http://schemas.microsoft.com/office/drawing/2014/main" id="{9D7D2849-B01F-4663-A10C-6C360C6F58DA}"/>
              </a:ext>
            </a:extLst>
          </p:cNvPr>
          <p:cNvCxnSpPr>
            <a:cxnSpLocks/>
            <a:stCxn id="26" idx="2"/>
          </p:cNvCxnSpPr>
          <p:nvPr/>
        </p:nvCxnSpPr>
        <p:spPr>
          <a:xfrm flipH="1">
            <a:off x="5672668" y="3881119"/>
            <a:ext cx="563878" cy="36491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52" name="Straight Arrow Connector 51">
            <a:extLst>
              <a:ext uri="{FF2B5EF4-FFF2-40B4-BE49-F238E27FC236}">
                <a16:creationId xmlns:a16="http://schemas.microsoft.com/office/drawing/2014/main" id="{2E8F7490-381D-452E-B9AC-51529E80EBC1}"/>
              </a:ext>
            </a:extLst>
          </p:cNvPr>
          <p:cNvCxnSpPr>
            <a:cxnSpLocks/>
          </p:cNvCxnSpPr>
          <p:nvPr/>
        </p:nvCxnSpPr>
        <p:spPr>
          <a:xfrm flipH="1">
            <a:off x="6769100" y="3873076"/>
            <a:ext cx="563878" cy="36491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53" name="TextBox 52">
            <a:extLst>
              <a:ext uri="{FF2B5EF4-FFF2-40B4-BE49-F238E27FC236}">
                <a16:creationId xmlns:a16="http://schemas.microsoft.com/office/drawing/2014/main" id="{8154DFDB-E0AC-478C-945E-63B38E0DE1D3}"/>
              </a:ext>
            </a:extLst>
          </p:cNvPr>
          <p:cNvSpPr txBox="1"/>
          <p:nvPr/>
        </p:nvSpPr>
        <p:spPr>
          <a:xfrm>
            <a:off x="4903044" y="5699616"/>
            <a:ext cx="514773" cy="276999"/>
          </a:xfrm>
          <a:prstGeom prst="rect">
            <a:avLst/>
          </a:prstGeom>
          <a:noFill/>
        </p:spPr>
        <p:txBody>
          <a:bodyPr wrap="square" rtlCol="0">
            <a:spAutoFit/>
          </a:bodyPr>
          <a:lstStyle/>
          <a:p>
            <a:r>
              <a:rPr lang="en-US" sz="1200" dirty="0"/>
              <a:t>uses</a:t>
            </a:r>
            <a:endParaRPr lang="en-IN" sz="1200" dirty="0"/>
          </a:p>
        </p:txBody>
      </p:sp>
      <p:sp>
        <p:nvSpPr>
          <p:cNvPr id="59" name="TextBox 58">
            <a:extLst>
              <a:ext uri="{FF2B5EF4-FFF2-40B4-BE49-F238E27FC236}">
                <a16:creationId xmlns:a16="http://schemas.microsoft.com/office/drawing/2014/main" id="{10AC9C64-A082-45E0-BAD0-2F99A65F9C43}"/>
              </a:ext>
            </a:extLst>
          </p:cNvPr>
          <p:cNvSpPr txBox="1"/>
          <p:nvPr/>
        </p:nvSpPr>
        <p:spPr>
          <a:xfrm>
            <a:off x="1621981" y="4853912"/>
            <a:ext cx="1146144" cy="246221"/>
          </a:xfrm>
          <a:prstGeom prst="rect">
            <a:avLst/>
          </a:prstGeom>
          <a:noFill/>
        </p:spPr>
        <p:txBody>
          <a:bodyPr wrap="square" rtlCol="0">
            <a:spAutoFit/>
          </a:bodyPr>
          <a:lstStyle/>
          <a:p>
            <a:r>
              <a:rPr lang="en-US" sz="1000" i="1" dirty="0">
                <a:solidFill>
                  <a:schemeClr val="accent3">
                    <a:lumMod val="75000"/>
                  </a:schemeClr>
                </a:solidFill>
              </a:rPr>
              <a:t>HW Enabling </a:t>
            </a:r>
            <a:endParaRPr lang="en-IN" sz="1000" i="1" dirty="0">
              <a:solidFill>
                <a:schemeClr val="accent3">
                  <a:lumMod val="75000"/>
                </a:schemeClr>
              </a:solidFill>
            </a:endParaRPr>
          </a:p>
        </p:txBody>
      </p:sp>
      <p:sp>
        <p:nvSpPr>
          <p:cNvPr id="60" name="TextBox 59">
            <a:extLst>
              <a:ext uri="{FF2B5EF4-FFF2-40B4-BE49-F238E27FC236}">
                <a16:creationId xmlns:a16="http://schemas.microsoft.com/office/drawing/2014/main" id="{030680F1-5146-467A-B674-EDDBD9B31E09}"/>
              </a:ext>
            </a:extLst>
          </p:cNvPr>
          <p:cNvSpPr txBox="1"/>
          <p:nvPr/>
        </p:nvSpPr>
        <p:spPr>
          <a:xfrm>
            <a:off x="1621981" y="3247630"/>
            <a:ext cx="1632374" cy="246221"/>
          </a:xfrm>
          <a:prstGeom prst="rect">
            <a:avLst/>
          </a:prstGeom>
          <a:noFill/>
        </p:spPr>
        <p:txBody>
          <a:bodyPr wrap="square" rtlCol="0">
            <a:spAutoFit/>
          </a:bodyPr>
          <a:lstStyle/>
          <a:p>
            <a:r>
              <a:rPr lang="en-US" sz="1000" i="1" dirty="0">
                <a:solidFill>
                  <a:schemeClr val="accent3">
                    <a:lumMod val="75000"/>
                  </a:schemeClr>
                </a:solidFill>
              </a:rPr>
              <a:t>Consumer modules</a:t>
            </a:r>
            <a:endParaRPr lang="en-IN" sz="1000" i="1" dirty="0">
              <a:solidFill>
                <a:schemeClr val="accent3">
                  <a:lumMod val="75000"/>
                </a:schemeClr>
              </a:solidFill>
            </a:endParaRPr>
          </a:p>
        </p:txBody>
      </p:sp>
      <p:sp>
        <p:nvSpPr>
          <p:cNvPr id="61" name="TextBox 60">
            <a:extLst>
              <a:ext uri="{FF2B5EF4-FFF2-40B4-BE49-F238E27FC236}">
                <a16:creationId xmlns:a16="http://schemas.microsoft.com/office/drawing/2014/main" id="{5EDD3E50-223E-45FA-BB86-A7DD753234F6}"/>
              </a:ext>
            </a:extLst>
          </p:cNvPr>
          <p:cNvSpPr txBox="1"/>
          <p:nvPr/>
        </p:nvSpPr>
        <p:spPr>
          <a:xfrm>
            <a:off x="1621981" y="4107302"/>
            <a:ext cx="1146144" cy="246221"/>
          </a:xfrm>
          <a:prstGeom prst="rect">
            <a:avLst/>
          </a:prstGeom>
          <a:noFill/>
        </p:spPr>
        <p:txBody>
          <a:bodyPr wrap="square" rtlCol="0">
            <a:spAutoFit/>
          </a:bodyPr>
          <a:lstStyle/>
          <a:p>
            <a:r>
              <a:rPr lang="en-US" sz="1000" i="1" dirty="0">
                <a:solidFill>
                  <a:schemeClr val="accent3">
                    <a:lumMod val="75000"/>
                  </a:schemeClr>
                </a:solidFill>
              </a:rPr>
              <a:t>Provisioning</a:t>
            </a:r>
            <a:endParaRPr lang="en-IN" sz="1000" i="1" dirty="0">
              <a:solidFill>
                <a:schemeClr val="accent3">
                  <a:lumMod val="75000"/>
                </a:schemeClr>
              </a:solidFill>
            </a:endParaRPr>
          </a:p>
        </p:txBody>
      </p:sp>
      <p:sp>
        <p:nvSpPr>
          <p:cNvPr id="62" name="TextBox 61">
            <a:extLst>
              <a:ext uri="{FF2B5EF4-FFF2-40B4-BE49-F238E27FC236}">
                <a16:creationId xmlns:a16="http://schemas.microsoft.com/office/drawing/2014/main" id="{E656786C-26F4-4E73-8922-6110AB9ACE53}"/>
              </a:ext>
            </a:extLst>
          </p:cNvPr>
          <p:cNvSpPr txBox="1"/>
          <p:nvPr/>
        </p:nvSpPr>
        <p:spPr>
          <a:xfrm>
            <a:off x="7937139" y="5025814"/>
            <a:ext cx="1007049" cy="369332"/>
          </a:xfrm>
          <a:prstGeom prst="rect">
            <a:avLst/>
          </a:prstGeom>
          <a:noFill/>
        </p:spPr>
        <p:txBody>
          <a:bodyPr wrap="square" rtlCol="0">
            <a:spAutoFit/>
          </a:bodyPr>
          <a:lstStyle/>
          <a:p>
            <a:r>
              <a:rPr lang="en-US" sz="900" i="1" dirty="0"/>
              <a:t>PCI UIO state: </a:t>
            </a:r>
          </a:p>
          <a:p>
            <a:r>
              <a:rPr lang="en-US" sz="900" i="1" dirty="0"/>
              <a:t>SVC, Flit, Dev3</a:t>
            </a:r>
            <a:endParaRPr lang="en-IN" sz="900" i="1" dirty="0"/>
          </a:p>
        </p:txBody>
      </p:sp>
      <p:sp>
        <p:nvSpPr>
          <p:cNvPr id="63" name="TextBox 62">
            <a:extLst>
              <a:ext uri="{FF2B5EF4-FFF2-40B4-BE49-F238E27FC236}">
                <a16:creationId xmlns:a16="http://schemas.microsoft.com/office/drawing/2014/main" id="{0DA5DDB4-EDA3-4DA5-BA01-1727D918BEB6}"/>
              </a:ext>
            </a:extLst>
          </p:cNvPr>
          <p:cNvSpPr txBox="1"/>
          <p:nvPr/>
        </p:nvSpPr>
        <p:spPr>
          <a:xfrm>
            <a:off x="2102644" y="5070659"/>
            <a:ext cx="1013337" cy="369332"/>
          </a:xfrm>
          <a:prstGeom prst="rect">
            <a:avLst/>
          </a:prstGeom>
          <a:noFill/>
        </p:spPr>
        <p:txBody>
          <a:bodyPr wrap="square" rtlCol="0">
            <a:spAutoFit/>
          </a:bodyPr>
          <a:lstStyle/>
          <a:p>
            <a:r>
              <a:rPr lang="en-US" sz="900" i="1" dirty="0"/>
              <a:t>HDM UIO state:</a:t>
            </a:r>
          </a:p>
          <a:p>
            <a:r>
              <a:rPr lang="en-US" sz="900" i="1" dirty="0"/>
              <a:t>decoder cap</a:t>
            </a:r>
          </a:p>
        </p:txBody>
      </p:sp>
      <p:sp>
        <p:nvSpPr>
          <p:cNvPr id="64" name="TextBox 63">
            <a:extLst>
              <a:ext uri="{FF2B5EF4-FFF2-40B4-BE49-F238E27FC236}">
                <a16:creationId xmlns:a16="http://schemas.microsoft.com/office/drawing/2014/main" id="{7C32AED9-128D-40DC-B29E-D7242BE0F176}"/>
              </a:ext>
            </a:extLst>
          </p:cNvPr>
          <p:cNvSpPr txBox="1"/>
          <p:nvPr/>
        </p:nvSpPr>
        <p:spPr>
          <a:xfrm>
            <a:off x="2787225" y="4216105"/>
            <a:ext cx="1291763" cy="369332"/>
          </a:xfrm>
          <a:prstGeom prst="rect">
            <a:avLst/>
          </a:prstGeom>
          <a:noFill/>
        </p:spPr>
        <p:txBody>
          <a:bodyPr wrap="square" rtlCol="0">
            <a:spAutoFit/>
          </a:bodyPr>
          <a:lstStyle/>
          <a:p>
            <a:r>
              <a:rPr lang="en-US" sz="900" i="1" dirty="0"/>
              <a:t>P2P UIO state:</a:t>
            </a:r>
          </a:p>
          <a:p>
            <a:r>
              <a:rPr lang="en-US" sz="900" i="1" dirty="0"/>
              <a:t>Req / Provider cap</a:t>
            </a:r>
          </a:p>
        </p:txBody>
      </p:sp>
      <p:sp>
        <p:nvSpPr>
          <p:cNvPr id="4" name="TextBox 3">
            <a:extLst>
              <a:ext uri="{FF2B5EF4-FFF2-40B4-BE49-F238E27FC236}">
                <a16:creationId xmlns:a16="http://schemas.microsoft.com/office/drawing/2014/main" id="{2C8D39B9-0491-5A50-CBDE-FD5226888B1E}"/>
              </a:ext>
            </a:extLst>
          </p:cNvPr>
          <p:cNvSpPr txBox="1"/>
          <p:nvPr/>
        </p:nvSpPr>
        <p:spPr>
          <a:xfrm>
            <a:off x="6869131" y="4318293"/>
            <a:ext cx="1291763" cy="230832"/>
          </a:xfrm>
          <a:prstGeom prst="rect">
            <a:avLst/>
          </a:prstGeom>
          <a:noFill/>
        </p:spPr>
        <p:txBody>
          <a:bodyPr wrap="square" rtlCol="0">
            <a:spAutoFit/>
          </a:bodyPr>
          <a:lstStyle/>
          <a:p>
            <a:r>
              <a:rPr lang="en-US" sz="900" i="1" dirty="0" err="1"/>
              <a:t>dma_buf</a:t>
            </a:r>
            <a:r>
              <a:rPr lang="en-US" sz="900" i="1" dirty="0"/>
              <a:t> or scatter list</a:t>
            </a:r>
          </a:p>
        </p:txBody>
      </p:sp>
    </p:spTree>
    <p:extLst>
      <p:ext uri="{BB962C8B-B14F-4D97-AF65-F5344CB8AC3E}">
        <p14:creationId xmlns:p14="http://schemas.microsoft.com/office/powerpoint/2010/main" val="3921084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AC20-91FC-43AD-BEAD-146787F44887}"/>
              </a:ext>
            </a:extLst>
          </p:cNvPr>
          <p:cNvSpPr>
            <a:spLocks noGrp="1"/>
          </p:cNvSpPr>
          <p:nvPr>
            <p:ph type="title"/>
          </p:nvPr>
        </p:nvSpPr>
        <p:spPr/>
        <p:txBody>
          <a:bodyPr/>
          <a:lstStyle/>
          <a:p>
            <a:r>
              <a:rPr lang="en-US" dirty="0"/>
              <a:t>Some UIO implementation details…</a:t>
            </a:r>
            <a:endParaRPr lang="en-IN" dirty="0"/>
          </a:p>
        </p:txBody>
      </p:sp>
      <p:sp>
        <p:nvSpPr>
          <p:cNvPr id="4" name="Rectangle 3">
            <a:extLst>
              <a:ext uri="{FF2B5EF4-FFF2-40B4-BE49-F238E27FC236}">
                <a16:creationId xmlns:a16="http://schemas.microsoft.com/office/drawing/2014/main" id="{A7749BEA-1365-455A-9E58-577F6637EC17}"/>
              </a:ext>
            </a:extLst>
          </p:cNvPr>
          <p:cNvSpPr/>
          <p:nvPr/>
        </p:nvSpPr>
        <p:spPr>
          <a:xfrm>
            <a:off x="2457995" y="3205978"/>
            <a:ext cx="2607732" cy="398780"/>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CXL Region with UIO</a:t>
            </a:r>
          </a:p>
        </p:txBody>
      </p:sp>
      <p:sp>
        <p:nvSpPr>
          <p:cNvPr id="5" name="Rectangle 4">
            <a:extLst>
              <a:ext uri="{FF2B5EF4-FFF2-40B4-BE49-F238E27FC236}">
                <a16:creationId xmlns:a16="http://schemas.microsoft.com/office/drawing/2014/main" id="{A2A085DD-587C-459A-81E8-99FE84FFC63E}"/>
              </a:ext>
            </a:extLst>
          </p:cNvPr>
          <p:cNvSpPr/>
          <p:nvPr/>
        </p:nvSpPr>
        <p:spPr>
          <a:xfrm>
            <a:off x="6595294" y="3604757"/>
            <a:ext cx="2607732" cy="556563"/>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endParaRPr lang="en-US" sz="1200" b="1" dirty="0">
              <a:solidFill>
                <a:srgbClr val="FFFFFF"/>
              </a:solidFill>
            </a:endParaRPr>
          </a:p>
          <a:p>
            <a:pPr algn="ctr"/>
            <a:r>
              <a:rPr lang="en-US" sz="1200" b="1" dirty="0">
                <a:solidFill>
                  <a:srgbClr val="FFFFFF"/>
                </a:solidFill>
              </a:rPr>
              <a:t>PCIe UIO</a:t>
            </a:r>
          </a:p>
          <a:p>
            <a:pPr algn="ctr"/>
            <a:r>
              <a:rPr lang="en-US" sz="900" b="0" dirty="0">
                <a:solidFill>
                  <a:srgbClr val="FFFFFF"/>
                </a:solidFill>
              </a:rPr>
              <a:t>route discovery, SVC/Flit enablement</a:t>
            </a:r>
          </a:p>
          <a:p>
            <a:pPr algn="ctr"/>
            <a:endParaRPr lang="en-IN" sz="900" b="0" dirty="0">
              <a:solidFill>
                <a:srgbClr val="FFFFFF"/>
              </a:solidFill>
            </a:endParaRPr>
          </a:p>
        </p:txBody>
      </p:sp>
      <p:cxnSp>
        <p:nvCxnSpPr>
          <p:cNvPr id="6" name="Straight Arrow Connector 5" descr="Uses">
            <a:extLst>
              <a:ext uri="{FF2B5EF4-FFF2-40B4-BE49-F238E27FC236}">
                <a16:creationId xmlns:a16="http://schemas.microsoft.com/office/drawing/2014/main" id="{2DECD02E-DD0B-4B36-A92C-59BF121DF1A4}"/>
              </a:ext>
            </a:extLst>
          </p:cNvPr>
          <p:cNvCxnSpPr>
            <a:cxnSpLocks/>
            <a:stCxn id="18" idx="3"/>
            <a:endCxn id="5" idx="1"/>
          </p:cNvCxnSpPr>
          <p:nvPr/>
        </p:nvCxnSpPr>
        <p:spPr>
          <a:xfrm flipV="1">
            <a:off x="5065727" y="3883039"/>
            <a:ext cx="1529567" cy="4862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93D4CBE-7E67-4763-9FF7-1B3EC9AE7455}"/>
              </a:ext>
            </a:extLst>
          </p:cNvPr>
          <p:cNvSpPr/>
          <p:nvPr/>
        </p:nvSpPr>
        <p:spPr>
          <a:xfrm>
            <a:off x="4259702" y="1920315"/>
            <a:ext cx="3017520" cy="685800"/>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150" b="1" dirty="0">
                <a:solidFill>
                  <a:srgbClr val="FFFFFF"/>
                </a:solidFill>
              </a:rPr>
              <a:t>P2PDMA Providers</a:t>
            </a:r>
          </a:p>
          <a:p>
            <a:pPr algn="ctr"/>
            <a:r>
              <a:rPr sz="900" b="0" dirty="0">
                <a:solidFill>
                  <a:srgbClr val="FFFFFF"/>
                </a:solidFill>
              </a:rPr>
              <a:t>BAR MMIO / UIO-only / CXL-HDM</a:t>
            </a:r>
          </a:p>
        </p:txBody>
      </p:sp>
      <p:cxnSp>
        <p:nvCxnSpPr>
          <p:cNvPr id="8" name="Connector: Elbow 7">
            <a:extLst>
              <a:ext uri="{FF2B5EF4-FFF2-40B4-BE49-F238E27FC236}">
                <a16:creationId xmlns:a16="http://schemas.microsoft.com/office/drawing/2014/main" id="{B2789213-7AA6-48DA-9BF5-3AC4423D9F04}"/>
              </a:ext>
            </a:extLst>
          </p:cNvPr>
          <p:cNvCxnSpPr>
            <a:cxnSpLocks/>
            <a:stCxn id="7" idx="2"/>
            <a:endCxn id="4" idx="0"/>
          </p:cNvCxnSpPr>
          <p:nvPr/>
        </p:nvCxnSpPr>
        <p:spPr>
          <a:xfrm rot="5400000">
            <a:off x="4465231" y="1902746"/>
            <a:ext cx="599863" cy="2006601"/>
          </a:xfrm>
          <a:prstGeom prst="bentConnector3">
            <a:avLst>
              <a:gd name="adj1" fmla="val 50000"/>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9" name="Connector: Elbow 8">
            <a:extLst>
              <a:ext uri="{FF2B5EF4-FFF2-40B4-BE49-F238E27FC236}">
                <a16:creationId xmlns:a16="http://schemas.microsoft.com/office/drawing/2014/main" id="{B86C1BD0-4250-44F4-A59F-018BBE898690}"/>
              </a:ext>
            </a:extLst>
          </p:cNvPr>
          <p:cNvCxnSpPr>
            <a:cxnSpLocks/>
          </p:cNvCxnSpPr>
          <p:nvPr/>
        </p:nvCxnSpPr>
        <p:spPr>
          <a:xfrm rot="16200000" flipH="1">
            <a:off x="6626954" y="2030016"/>
            <a:ext cx="998642" cy="2130698"/>
          </a:xfrm>
          <a:prstGeom prst="bentConnector3">
            <a:avLst>
              <a:gd name="adj1" fmla="val 50000"/>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A9ABC2F2-7236-4B55-8886-93D4C5485215}"/>
              </a:ext>
            </a:extLst>
          </p:cNvPr>
          <p:cNvSpPr txBox="1"/>
          <p:nvPr/>
        </p:nvSpPr>
        <p:spPr>
          <a:xfrm>
            <a:off x="5573123" y="3950418"/>
            <a:ext cx="514773" cy="276999"/>
          </a:xfrm>
          <a:prstGeom prst="rect">
            <a:avLst/>
          </a:prstGeom>
          <a:noFill/>
        </p:spPr>
        <p:txBody>
          <a:bodyPr wrap="square" rtlCol="0">
            <a:spAutoFit/>
          </a:bodyPr>
          <a:lstStyle/>
          <a:p>
            <a:r>
              <a:rPr lang="en-US" sz="1200" dirty="0"/>
              <a:t>uses</a:t>
            </a:r>
            <a:endParaRPr lang="en-IN" sz="1200" dirty="0"/>
          </a:p>
        </p:txBody>
      </p:sp>
      <p:sp>
        <p:nvSpPr>
          <p:cNvPr id="13" name="TextBox 12">
            <a:extLst>
              <a:ext uri="{FF2B5EF4-FFF2-40B4-BE49-F238E27FC236}">
                <a16:creationId xmlns:a16="http://schemas.microsoft.com/office/drawing/2014/main" id="{3C0227D3-BFB7-4EAB-BAC1-9789F2D3596F}"/>
              </a:ext>
            </a:extLst>
          </p:cNvPr>
          <p:cNvSpPr txBox="1"/>
          <p:nvPr/>
        </p:nvSpPr>
        <p:spPr>
          <a:xfrm>
            <a:off x="7101598" y="4315671"/>
            <a:ext cx="2349861" cy="2031325"/>
          </a:xfrm>
          <a:prstGeom prst="rect">
            <a:avLst/>
          </a:prstGeom>
          <a:noFill/>
        </p:spPr>
        <p:txBody>
          <a:bodyPr wrap="square" rtlCol="0">
            <a:spAutoFit/>
          </a:bodyPr>
          <a:lstStyle/>
          <a:p>
            <a:r>
              <a:rPr lang="en-US" sz="1050" b="1" i="1" dirty="0"/>
              <a:t>struct </a:t>
            </a:r>
            <a:r>
              <a:rPr lang="en-US" sz="1050" b="1" i="1" dirty="0" err="1"/>
              <a:t>pci_uio_state</a:t>
            </a:r>
            <a:r>
              <a:rPr lang="en-US" sz="1050" b="1" i="1" dirty="0"/>
              <a:t> </a:t>
            </a:r>
            <a:r>
              <a:rPr lang="en-US" sz="1050" i="1" dirty="0"/>
              <a:t>{</a:t>
            </a:r>
          </a:p>
          <a:p>
            <a:r>
              <a:rPr lang="en-US" sz="1050" i="1" dirty="0"/>
              <a:t>       u32             </a:t>
            </a:r>
            <a:r>
              <a:rPr lang="en-US" sz="1050" i="1" dirty="0" err="1"/>
              <a:t>svc_cap</a:t>
            </a:r>
            <a:r>
              <a:rPr lang="en-US" sz="1050" i="1" dirty="0"/>
              <a:t>;</a:t>
            </a:r>
          </a:p>
          <a:p>
            <a:r>
              <a:rPr lang="en-US" sz="1050" i="1" dirty="0"/>
              <a:t>       u8              </a:t>
            </a:r>
            <a:r>
              <a:rPr lang="en-US" sz="1050" i="1" dirty="0" err="1"/>
              <a:t>num_vcs</a:t>
            </a:r>
            <a:r>
              <a:rPr lang="en-US" sz="1050" i="1" dirty="0"/>
              <a:t>;</a:t>
            </a:r>
          </a:p>
          <a:p>
            <a:r>
              <a:rPr lang="en-US" sz="1050" i="1" dirty="0"/>
              <a:t>       unsigned int    uio_requester:1;</a:t>
            </a:r>
          </a:p>
          <a:p>
            <a:r>
              <a:rPr lang="en-US" sz="1050" i="1" dirty="0"/>
              <a:t>       unsigned int    uio_completer:1;</a:t>
            </a:r>
          </a:p>
          <a:p>
            <a:r>
              <a:rPr lang="en-US" sz="1050" i="1" dirty="0"/>
              <a:t>       unsigned int    uio_14bit_tag_cpl:1;</a:t>
            </a:r>
          </a:p>
          <a:p>
            <a:r>
              <a:rPr lang="en-US" sz="1050" i="1" dirty="0"/>
              <a:t>       unsigned int    uio_svc_vc3:1;</a:t>
            </a:r>
          </a:p>
          <a:p>
            <a:r>
              <a:rPr lang="en-US" sz="1050" i="1" dirty="0"/>
              <a:t>       unsigned int    uio_svc_vc4:1;</a:t>
            </a:r>
          </a:p>
          <a:p>
            <a:r>
              <a:rPr lang="en-US" sz="1050" i="1" dirty="0"/>
              <a:t>       unsigned int    enabled:1;</a:t>
            </a:r>
          </a:p>
          <a:p>
            <a:r>
              <a:rPr lang="en-US" sz="1050" i="1" dirty="0"/>
              <a:t>       unsigned int    uio_req_enabled:1;</a:t>
            </a:r>
          </a:p>
          <a:p>
            <a:r>
              <a:rPr lang="en-US" sz="1050" i="1" dirty="0"/>
              <a:t>       struct </a:t>
            </a:r>
            <a:r>
              <a:rPr lang="en-US" sz="1050" i="1" dirty="0" err="1"/>
              <a:t>pci_svc_vc_state</a:t>
            </a:r>
            <a:r>
              <a:rPr lang="en-US" sz="1050" i="1" dirty="0"/>
              <a:t> </a:t>
            </a:r>
            <a:r>
              <a:rPr lang="en-US" sz="1050" i="1" dirty="0" err="1"/>
              <a:t>svc_vcs</a:t>
            </a:r>
            <a:r>
              <a:rPr lang="en-US" sz="1050" i="1" dirty="0"/>
              <a:t>[];    </a:t>
            </a:r>
          </a:p>
          <a:p>
            <a:r>
              <a:rPr lang="en-US" sz="1050" i="1" dirty="0"/>
              <a:t>};</a:t>
            </a:r>
          </a:p>
        </p:txBody>
      </p:sp>
      <p:sp>
        <p:nvSpPr>
          <p:cNvPr id="18" name="Rectangle 17">
            <a:extLst>
              <a:ext uri="{FF2B5EF4-FFF2-40B4-BE49-F238E27FC236}">
                <a16:creationId xmlns:a16="http://schemas.microsoft.com/office/drawing/2014/main" id="{BDF318CF-91A7-44EB-9E80-D82FA0E6BEAD}"/>
              </a:ext>
            </a:extLst>
          </p:cNvPr>
          <p:cNvSpPr/>
          <p:nvPr/>
        </p:nvSpPr>
        <p:spPr>
          <a:xfrm>
            <a:off x="2457995" y="4135587"/>
            <a:ext cx="2607732" cy="467392"/>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CXL HDM Decoder with UIO</a:t>
            </a:r>
          </a:p>
        </p:txBody>
      </p:sp>
      <p:cxnSp>
        <p:nvCxnSpPr>
          <p:cNvPr id="21" name="Straight Arrow Connector 20">
            <a:extLst>
              <a:ext uri="{FF2B5EF4-FFF2-40B4-BE49-F238E27FC236}">
                <a16:creationId xmlns:a16="http://schemas.microsoft.com/office/drawing/2014/main" id="{8D9687DF-8AC1-4033-8F61-B1FE2E0A7F68}"/>
              </a:ext>
            </a:extLst>
          </p:cNvPr>
          <p:cNvCxnSpPr>
            <a:cxnSpLocks/>
            <a:stCxn id="4" idx="2"/>
            <a:endCxn id="18" idx="0"/>
          </p:cNvCxnSpPr>
          <p:nvPr/>
        </p:nvCxnSpPr>
        <p:spPr>
          <a:xfrm>
            <a:off x="3761861" y="3604758"/>
            <a:ext cx="0" cy="5308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56E5D460-04E1-4EB0-B870-A254BEB7270D}"/>
              </a:ext>
            </a:extLst>
          </p:cNvPr>
          <p:cNvSpPr txBox="1"/>
          <p:nvPr/>
        </p:nvSpPr>
        <p:spPr>
          <a:xfrm>
            <a:off x="9366069" y="4161320"/>
            <a:ext cx="2349861" cy="1061829"/>
          </a:xfrm>
          <a:prstGeom prst="rect">
            <a:avLst/>
          </a:prstGeom>
          <a:noFill/>
        </p:spPr>
        <p:txBody>
          <a:bodyPr wrap="square" rtlCol="0">
            <a:spAutoFit/>
          </a:bodyPr>
          <a:lstStyle/>
          <a:p>
            <a:r>
              <a:rPr lang="en-US" sz="900" b="1" i="1" dirty="0"/>
              <a:t>struct </a:t>
            </a:r>
            <a:r>
              <a:rPr lang="en-US" sz="900" b="1" i="1" dirty="0" err="1"/>
              <a:t>pci_svc_vc_state</a:t>
            </a:r>
            <a:r>
              <a:rPr lang="en-US" sz="900" b="1" i="1" dirty="0"/>
              <a:t> </a:t>
            </a:r>
            <a:r>
              <a:rPr lang="en-US" sz="900" i="1" dirty="0"/>
              <a:t>{</a:t>
            </a:r>
          </a:p>
          <a:p>
            <a:r>
              <a:rPr lang="en-US" sz="900" i="1" dirty="0"/>
              <a:t>       u8              </a:t>
            </a:r>
            <a:r>
              <a:rPr lang="en-US" sz="900" i="1" dirty="0" err="1"/>
              <a:t>vc_id</a:t>
            </a:r>
            <a:r>
              <a:rPr lang="en-US" sz="900" i="1" dirty="0"/>
              <a:t>;</a:t>
            </a:r>
          </a:p>
          <a:p>
            <a:r>
              <a:rPr lang="en-US" sz="900" i="1" dirty="0"/>
              <a:t>       u8              </a:t>
            </a:r>
            <a:r>
              <a:rPr lang="en-US" sz="900" i="1" dirty="0" err="1"/>
              <a:t>tc_map</a:t>
            </a:r>
            <a:r>
              <a:rPr lang="en-US" sz="900" i="1" dirty="0"/>
              <a:t>;</a:t>
            </a:r>
          </a:p>
          <a:p>
            <a:r>
              <a:rPr lang="en-US" sz="900" i="1" dirty="0"/>
              <a:t>       unsigned int    available:1;</a:t>
            </a:r>
          </a:p>
          <a:p>
            <a:r>
              <a:rPr lang="en-US" sz="900" i="1" dirty="0"/>
              <a:t>       unsigned int    enabled:1;</a:t>
            </a:r>
          </a:p>
          <a:p>
            <a:r>
              <a:rPr lang="en-US" sz="900" i="1" dirty="0"/>
              <a:t>       unsigned int    negotiated:1;</a:t>
            </a:r>
          </a:p>
          <a:p>
            <a:r>
              <a:rPr lang="en-US" sz="900" i="1" dirty="0"/>
              <a:t>};</a:t>
            </a:r>
          </a:p>
        </p:txBody>
      </p:sp>
      <p:sp>
        <p:nvSpPr>
          <p:cNvPr id="31" name="TextBox 30">
            <a:extLst>
              <a:ext uri="{FF2B5EF4-FFF2-40B4-BE49-F238E27FC236}">
                <a16:creationId xmlns:a16="http://schemas.microsoft.com/office/drawing/2014/main" id="{01DC28FF-9FF4-4C17-8E5B-C0A0ABB6375D}"/>
              </a:ext>
            </a:extLst>
          </p:cNvPr>
          <p:cNvSpPr txBox="1"/>
          <p:nvPr/>
        </p:nvSpPr>
        <p:spPr>
          <a:xfrm>
            <a:off x="1619552" y="4666416"/>
            <a:ext cx="2142309" cy="1061829"/>
          </a:xfrm>
          <a:prstGeom prst="rect">
            <a:avLst/>
          </a:prstGeom>
          <a:noFill/>
        </p:spPr>
        <p:txBody>
          <a:bodyPr wrap="square" rtlCol="0">
            <a:spAutoFit/>
          </a:bodyPr>
          <a:lstStyle/>
          <a:p>
            <a:r>
              <a:rPr lang="en-US" sz="1050" b="1" i="1" dirty="0"/>
              <a:t>struct </a:t>
            </a:r>
            <a:r>
              <a:rPr lang="en-US" sz="1050" b="1" i="1" dirty="0" err="1"/>
              <a:t>cxl_hdm_uio_state</a:t>
            </a:r>
            <a:r>
              <a:rPr lang="en-US" sz="1050" b="1" i="1" dirty="0"/>
              <a:t> </a:t>
            </a:r>
            <a:r>
              <a:rPr lang="en-US" sz="1050" i="1" dirty="0"/>
              <a:t>{</a:t>
            </a:r>
          </a:p>
          <a:p>
            <a:r>
              <a:rPr lang="en-US" sz="1050" i="1" dirty="0"/>
              <a:t>        bool capable;</a:t>
            </a:r>
          </a:p>
          <a:p>
            <a:r>
              <a:rPr lang="en-US" sz="1050" i="1" dirty="0"/>
              <a:t>        bool enabled;</a:t>
            </a:r>
          </a:p>
          <a:p>
            <a:r>
              <a:rPr lang="en-US" sz="1050" i="1" dirty="0"/>
              <a:t>       unsigned int </a:t>
            </a:r>
            <a:r>
              <a:rPr lang="en-US" sz="1050" i="1" dirty="0" err="1"/>
              <a:t>decoder_count</a:t>
            </a:r>
            <a:r>
              <a:rPr lang="en-US" sz="1050" i="1" dirty="0"/>
              <a:t>;</a:t>
            </a:r>
          </a:p>
          <a:p>
            <a:r>
              <a:rPr lang="en-US" sz="1050" i="1" dirty="0"/>
              <a:t>       u8 </a:t>
            </a:r>
            <a:r>
              <a:rPr lang="en-US" sz="1050" i="1" dirty="0" err="1"/>
              <a:t>supported_coherency</a:t>
            </a:r>
            <a:r>
              <a:rPr lang="en-US" sz="1050" i="1" dirty="0"/>
              <a:t>;</a:t>
            </a:r>
          </a:p>
          <a:p>
            <a:r>
              <a:rPr lang="en-US" sz="1050" i="1" dirty="0"/>
              <a:t> };</a:t>
            </a:r>
          </a:p>
        </p:txBody>
      </p:sp>
      <p:sp>
        <p:nvSpPr>
          <p:cNvPr id="32" name="TextBox 31">
            <a:extLst>
              <a:ext uri="{FF2B5EF4-FFF2-40B4-BE49-F238E27FC236}">
                <a16:creationId xmlns:a16="http://schemas.microsoft.com/office/drawing/2014/main" id="{3CD6A09F-6C8A-4E72-B079-93E252BD0C79}"/>
              </a:ext>
            </a:extLst>
          </p:cNvPr>
          <p:cNvSpPr txBox="1"/>
          <p:nvPr/>
        </p:nvSpPr>
        <p:spPr>
          <a:xfrm>
            <a:off x="1296738" y="2900334"/>
            <a:ext cx="2142309" cy="369332"/>
          </a:xfrm>
          <a:prstGeom prst="rect">
            <a:avLst/>
          </a:prstGeom>
          <a:noFill/>
        </p:spPr>
        <p:txBody>
          <a:bodyPr wrap="square" rtlCol="0">
            <a:spAutoFit/>
          </a:bodyPr>
          <a:lstStyle/>
          <a:p>
            <a:pPr marL="171450" indent="-171450">
              <a:buFont typeface="Arial" panose="020B0604020202020204" pitchFamily="34" charset="0"/>
              <a:buChar char="•"/>
            </a:pPr>
            <a:r>
              <a:rPr lang="en-US" sz="900" b="1" i="1" dirty="0"/>
              <a:t>Region level UIO cap advertising</a:t>
            </a:r>
          </a:p>
          <a:p>
            <a:pPr marL="171450" indent="-171450">
              <a:buFont typeface="Arial" panose="020B0604020202020204" pitchFamily="34" charset="0"/>
              <a:buChar char="•"/>
            </a:pPr>
            <a:r>
              <a:rPr lang="en-US" sz="900" i="1" dirty="0"/>
              <a:t>Target interleaving settings for UIO</a:t>
            </a:r>
          </a:p>
        </p:txBody>
      </p:sp>
      <p:sp>
        <p:nvSpPr>
          <p:cNvPr id="33" name="TextBox 32">
            <a:extLst>
              <a:ext uri="{FF2B5EF4-FFF2-40B4-BE49-F238E27FC236}">
                <a16:creationId xmlns:a16="http://schemas.microsoft.com/office/drawing/2014/main" id="{94A92EFE-64AC-42CB-B2AE-B1FE45DF7A64}"/>
              </a:ext>
            </a:extLst>
          </p:cNvPr>
          <p:cNvSpPr txBox="1"/>
          <p:nvPr/>
        </p:nvSpPr>
        <p:spPr>
          <a:xfrm>
            <a:off x="3541846" y="4735077"/>
            <a:ext cx="2684659" cy="523220"/>
          </a:xfrm>
          <a:prstGeom prst="rect">
            <a:avLst/>
          </a:prstGeom>
          <a:noFill/>
        </p:spPr>
        <p:txBody>
          <a:bodyPr wrap="square" rtlCol="0">
            <a:spAutoFit/>
          </a:bodyPr>
          <a:lstStyle/>
          <a:p>
            <a:r>
              <a:rPr lang="en-US" sz="700" b="1" i="1" dirty="0"/>
              <a:t>Coherency Models</a:t>
            </a:r>
            <a:r>
              <a:rPr lang="en-US" sz="700" i="1" dirty="0"/>
              <a:t>:</a:t>
            </a:r>
          </a:p>
          <a:p>
            <a:pPr marL="171450" indent="-171450">
              <a:buFont typeface="Arial" panose="020B0604020202020204" pitchFamily="34" charset="0"/>
              <a:buChar char="•"/>
            </a:pPr>
            <a:r>
              <a:rPr lang="en-US" sz="700" i="1" dirty="0"/>
              <a:t>CXL_HDM_DECODER_COHERENCY_DEV</a:t>
            </a:r>
          </a:p>
          <a:p>
            <a:pPr marL="171450" indent="-171450">
              <a:buFont typeface="Arial" panose="020B0604020202020204" pitchFamily="34" charset="0"/>
              <a:buChar char="•"/>
            </a:pPr>
            <a:r>
              <a:rPr lang="en-US" sz="700" i="1" dirty="0"/>
              <a:t>CXL_HDM_DECODER_COHERENCY_HOST</a:t>
            </a:r>
          </a:p>
          <a:p>
            <a:pPr marL="171450" indent="-171450">
              <a:buFont typeface="Arial" panose="020B0604020202020204" pitchFamily="34" charset="0"/>
              <a:buChar char="•"/>
            </a:pPr>
            <a:r>
              <a:rPr lang="en-US" sz="700" i="1" dirty="0"/>
              <a:t>CXL_HDM_DECODER_COHERENCY_HOST_BI</a:t>
            </a:r>
          </a:p>
        </p:txBody>
      </p:sp>
      <p:sp>
        <p:nvSpPr>
          <p:cNvPr id="41" name="TextBox 40">
            <a:extLst>
              <a:ext uri="{FF2B5EF4-FFF2-40B4-BE49-F238E27FC236}">
                <a16:creationId xmlns:a16="http://schemas.microsoft.com/office/drawing/2014/main" id="{EBB8C9F7-B2FE-453C-B5DC-3B5F4F68C3EE}"/>
              </a:ext>
            </a:extLst>
          </p:cNvPr>
          <p:cNvSpPr txBox="1"/>
          <p:nvPr/>
        </p:nvSpPr>
        <p:spPr>
          <a:xfrm>
            <a:off x="7235864" y="1315829"/>
            <a:ext cx="2963691" cy="1546577"/>
          </a:xfrm>
          <a:prstGeom prst="rect">
            <a:avLst/>
          </a:prstGeom>
          <a:noFill/>
        </p:spPr>
        <p:txBody>
          <a:bodyPr wrap="square" rtlCol="0">
            <a:spAutoFit/>
          </a:bodyPr>
          <a:lstStyle/>
          <a:p>
            <a:r>
              <a:rPr lang="en-US" sz="1050" b="1" i="1" dirty="0"/>
              <a:t>struct </a:t>
            </a:r>
            <a:r>
              <a:rPr lang="en-US" sz="1050" b="1" i="1" dirty="0" err="1"/>
              <a:t>pci_uio_route</a:t>
            </a:r>
            <a:r>
              <a:rPr lang="en-US" sz="1050" b="1" i="1" dirty="0"/>
              <a:t> </a:t>
            </a:r>
            <a:r>
              <a:rPr lang="en-US" sz="1050" i="1" dirty="0"/>
              <a:t>{</a:t>
            </a:r>
          </a:p>
          <a:p>
            <a:r>
              <a:rPr lang="en-US" sz="1050" i="1" dirty="0"/>
              <a:t>      struct </a:t>
            </a:r>
            <a:r>
              <a:rPr lang="en-US" sz="1050" i="1" dirty="0" err="1"/>
              <a:t>kref</a:t>
            </a:r>
            <a:r>
              <a:rPr lang="en-US" sz="1050" i="1" dirty="0"/>
              <a:t> ref;</a:t>
            </a:r>
          </a:p>
          <a:p>
            <a:r>
              <a:rPr lang="en-US" sz="1050" i="1" dirty="0"/>
              <a:t>      struct </a:t>
            </a:r>
            <a:r>
              <a:rPr lang="en-US" sz="1050" i="1" dirty="0" err="1"/>
              <a:t>pci_dev</a:t>
            </a:r>
            <a:r>
              <a:rPr lang="en-US" sz="1050" i="1" dirty="0"/>
              <a:t>	*requester;</a:t>
            </a:r>
          </a:p>
          <a:p>
            <a:r>
              <a:rPr lang="en-US" sz="1050" i="1" dirty="0"/>
              <a:t>      struct p2pdma_provider *provider;</a:t>
            </a:r>
          </a:p>
          <a:p>
            <a:r>
              <a:rPr lang="en-US" sz="1050" i="1" dirty="0"/>
              <a:t>      const struct </a:t>
            </a:r>
            <a:r>
              <a:rPr lang="en-US" sz="1050" i="1" dirty="0" err="1"/>
              <a:t>pci_uio_route_ops</a:t>
            </a:r>
            <a:r>
              <a:rPr lang="en-US" sz="1050" i="1" dirty="0"/>
              <a:t> *ops;</a:t>
            </a:r>
          </a:p>
          <a:p>
            <a:r>
              <a:rPr lang="en-US" sz="1050" i="1" dirty="0"/>
              <a:t>      unsigned int </a:t>
            </a:r>
            <a:r>
              <a:rPr lang="en-US" sz="1050" i="1" dirty="0" err="1"/>
              <a:t>nr_hops</a:t>
            </a:r>
            <a:r>
              <a:rPr lang="en-US" sz="1050" i="1" dirty="0"/>
              <a:t>;</a:t>
            </a:r>
          </a:p>
          <a:p>
            <a:r>
              <a:rPr lang="en-US" sz="1050" i="1" dirty="0"/>
              <a:t>      struct </a:t>
            </a:r>
            <a:r>
              <a:rPr lang="en-US" sz="1050" i="1" dirty="0" err="1"/>
              <a:t>pci_dev</a:t>
            </a:r>
            <a:r>
              <a:rPr lang="en-US" sz="1050" i="1" dirty="0"/>
              <a:t>	**hops;</a:t>
            </a:r>
          </a:p>
          <a:p>
            <a:r>
              <a:rPr lang="en-US" sz="1050" i="1" dirty="0"/>
              <a:t>      unsigned int </a:t>
            </a:r>
            <a:r>
              <a:rPr lang="en-US" sz="1050" i="1" dirty="0" err="1"/>
              <a:t>nr_targets</a:t>
            </a:r>
            <a:r>
              <a:rPr lang="en-US" sz="1050" i="1" dirty="0"/>
              <a:t>;</a:t>
            </a:r>
          </a:p>
          <a:p>
            <a:r>
              <a:rPr lang="en-US" sz="1050" i="1" dirty="0"/>
              <a:t>      struct </a:t>
            </a:r>
            <a:r>
              <a:rPr lang="en-US" sz="1050" i="1" dirty="0" err="1"/>
              <a:t>pci_dev</a:t>
            </a:r>
            <a:r>
              <a:rPr lang="en-US" sz="1050" i="1" dirty="0"/>
              <a:t> **targets;  ……</a:t>
            </a:r>
          </a:p>
        </p:txBody>
      </p:sp>
      <p:sp>
        <p:nvSpPr>
          <p:cNvPr id="42" name="TextBox 41">
            <a:extLst>
              <a:ext uri="{FF2B5EF4-FFF2-40B4-BE49-F238E27FC236}">
                <a16:creationId xmlns:a16="http://schemas.microsoft.com/office/drawing/2014/main" id="{66A0B5BF-A3CA-477E-A822-082A6B51789E}"/>
              </a:ext>
            </a:extLst>
          </p:cNvPr>
          <p:cNvSpPr txBox="1"/>
          <p:nvPr/>
        </p:nvSpPr>
        <p:spPr>
          <a:xfrm>
            <a:off x="3341075" y="1379456"/>
            <a:ext cx="2537211" cy="461665"/>
          </a:xfrm>
          <a:prstGeom prst="rect">
            <a:avLst/>
          </a:prstGeom>
          <a:noFill/>
        </p:spPr>
        <p:txBody>
          <a:bodyPr wrap="square" rtlCol="0">
            <a:spAutoFit/>
          </a:bodyPr>
          <a:lstStyle/>
          <a:p>
            <a:r>
              <a:rPr lang="it-IT" sz="800" b="1" i="1" dirty="0"/>
              <a:t>#define DMA_ATTR_UIO     </a:t>
            </a:r>
            <a:r>
              <a:rPr lang="it-IT" sz="800" i="1" dirty="0"/>
              <a:t>...</a:t>
            </a:r>
          </a:p>
          <a:p>
            <a:pPr marL="171450" indent="-171450">
              <a:buFont typeface="Arial" panose="020B0604020202020204" pitchFamily="34" charset="0"/>
              <a:buChar char="•"/>
            </a:pPr>
            <a:r>
              <a:rPr lang="en-US" sz="800" i="1" dirty="0"/>
              <a:t>Declares that the device may access this mapping using PCIe Unordered * IO semantics.</a:t>
            </a:r>
          </a:p>
        </p:txBody>
      </p:sp>
    </p:spTree>
    <p:extLst>
      <p:ext uri="{BB962C8B-B14F-4D97-AF65-F5344CB8AC3E}">
        <p14:creationId xmlns:p14="http://schemas.microsoft.com/office/powerpoint/2010/main" val="1267549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5D002-692C-4C33-9433-677FB2B9BBC0}"/>
              </a:ext>
            </a:extLst>
          </p:cNvPr>
          <p:cNvSpPr>
            <a:spLocks noGrp="1"/>
          </p:cNvSpPr>
          <p:nvPr>
            <p:ph type="title"/>
          </p:nvPr>
        </p:nvSpPr>
        <p:spPr>
          <a:xfrm>
            <a:off x="845378" y="-90993"/>
            <a:ext cx="10515600" cy="1325563"/>
          </a:xfrm>
        </p:spPr>
        <p:txBody>
          <a:bodyPr/>
          <a:lstStyle/>
          <a:p>
            <a:r>
              <a:rPr lang="en-IN" dirty="0"/>
              <a:t>New P2P Provider types</a:t>
            </a:r>
          </a:p>
        </p:txBody>
      </p:sp>
      <p:sp>
        <p:nvSpPr>
          <p:cNvPr id="3" name="Content Placeholder 2">
            <a:extLst>
              <a:ext uri="{FF2B5EF4-FFF2-40B4-BE49-F238E27FC236}">
                <a16:creationId xmlns:a16="http://schemas.microsoft.com/office/drawing/2014/main" id="{C78A94D2-7F2F-4AF4-8608-E9470ABC253F}"/>
              </a:ext>
            </a:extLst>
          </p:cNvPr>
          <p:cNvSpPr>
            <a:spLocks noGrp="1"/>
          </p:cNvSpPr>
          <p:nvPr>
            <p:ph idx="1"/>
          </p:nvPr>
        </p:nvSpPr>
        <p:spPr>
          <a:xfrm>
            <a:off x="475567" y="1175068"/>
            <a:ext cx="11255222" cy="2672122"/>
          </a:xfrm>
        </p:spPr>
        <p:txBody>
          <a:bodyPr>
            <a:normAutofit/>
          </a:bodyPr>
          <a:lstStyle/>
          <a:p>
            <a:r>
              <a:rPr lang="en-US" sz="1800" dirty="0"/>
              <a:t>P2P Providers with different mapping policies</a:t>
            </a:r>
          </a:p>
          <a:p>
            <a:pPr lvl="1"/>
            <a:r>
              <a:rPr lang="en-US" sz="1600" b="1" dirty="0"/>
              <a:t>PCI_BAR_MMIO</a:t>
            </a:r>
            <a:r>
              <a:rPr lang="en-US" sz="1600" dirty="0"/>
              <a:t>: conventional P2P capable PCI BAR regions</a:t>
            </a:r>
          </a:p>
          <a:p>
            <a:pPr lvl="2"/>
            <a:r>
              <a:rPr lang="en-US" sz="1600" dirty="0"/>
              <a:t>Does not support UIO mode</a:t>
            </a:r>
          </a:p>
          <a:p>
            <a:pPr lvl="1"/>
            <a:r>
              <a:rPr lang="en-US" sz="1600" b="1" dirty="0"/>
              <a:t>PCI_UIO</a:t>
            </a:r>
            <a:r>
              <a:rPr lang="en-US" sz="1600" dirty="0"/>
              <a:t>: PCI BAR regions with UIO capability</a:t>
            </a:r>
          </a:p>
          <a:p>
            <a:pPr lvl="2"/>
            <a:r>
              <a:rPr lang="en-US" sz="1600" dirty="0"/>
              <a:t>New concept: could be backed by any UIO capable PCI entity. Typically, data is consumed by device</a:t>
            </a:r>
          </a:p>
          <a:p>
            <a:pPr lvl="1"/>
            <a:r>
              <a:rPr lang="en-US" sz="1600" b="1" dirty="0"/>
              <a:t>CXL_HDM_UIO</a:t>
            </a:r>
            <a:r>
              <a:rPr lang="en-US" sz="1600" dirty="0"/>
              <a:t>: CXL HDM memory regions which can support </a:t>
            </a:r>
            <a:r>
              <a:rPr lang="en-US" sz="1600" dirty="0" err="1"/>
              <a:t>cxl.mem</a:t>
            </a:r>
            <a:r>
              <a:rPr lang="en-US" sz="1600" dirty="0"/>
              <a:t> and P2P UIO cxl.io accesses</a:t>
            </a:r>
          </a:p>
          <a:p>
            <a:pPr lvl="2"/>
            <a:r>
              <a:rPr lang="en-US" sz="1600" dirty="0"/>
              <a:t>New concept: A CXL HDM region which is host-controlled, and data is consumed by host (unless type 2)</a:t>
            </a:r>
          </a:p>
          <a:p>
            <a:pPr lvl="2"/>
            <a:r>
              <a:rPr lang="en-US" sz="1600" dirty="0"/>
              <a:t>Since HDM regions are not static mapping like PCI BARs, some kernel features like </a:t>
            </a:r>
            <a:r>
              <a:rPr lang="en-US" sz="1600" dirty="0" err="1"/>
              <a:t>iommu</a:t>
            </a:r>
            <a:r>
              <a:rPr lang="en-US" sz="1600" dirty="0"/>
              <a:t> support might be impacted.</a:t>
            </a:r>
          </a:p>
          <a:p>
            <a:pPr lvl="2"/>
            <a:r>
              <a:rPr lang="en-US" sz="1600" dirty="0"/>
              <a:t>Bring in host-coherency related aspects such as Back Invalidation.</a:t>
            </a:r>
          </a:p>
          <a:p>
            <a:pPr lvl="1"/>
            <a:endParaRPr lang="en-IN" dirty="0"/>
          </a:p>
        </p:txBody>
      </p:sp>
      <p:grpSp>
        <p:nvGrpSpPr>
          <p:cNvPr id="45" name="Group 44">
            <a:extLst>
              <a:ext uri="{FF2B5EF4-FFF2-40B4-BE49-F238E27FC236}">
                <a16:creationId xmlns:a16="http://schemas.microsoft.com/office/drawing/2014/main" id="{DF54B16D-2E64-4735-BAFB-5605126A7B0D}"/>
              </a:ext>
            </a:extLst>
          </p:cNvPr>
          <p:cNvGrpSpPr/>
          <p:nvPr/>
        </p:nvGrpSpPr>
        <p:grpSpPr>
          <a:xfrm>
            <a:off x="2117872" y="3970065"/>
            <a:ext cx="6256930" cy="2005446"/>
            <a:chOff x="1923909" y="4164029"/>
            <a:chExt cx="6256930" cy="2005446"/>
          </a:xfrm>
        </p:grpSpPr>
        <p:sp>
          <p:nvSpPr>
            <p:cNvPr id="5" name="Rectangle 4">
              <a:extLst>
                <a:ext uri="{FF2B5EF4-FFF2-40B4-BE49-F238E27FC236}">
                  <a16:creationId xmlns:a16="http://schemas.microsoft.com/office/drawing/2014/main" id="{E92CBBFC-4E6A-4A3F-974C-4D9458A7E049}"/>
                </a:ext>
              </a:extLst>
            </p:cNvPr>
            <p:cNvSpPr/>
            <p:nvPr/>
          </p:nvSpPr>
          <p:spPr>
            <a:xfrm>
              <a:off x="2134092" y="5386651"/>
              <a:ext cx="1172295" cy="452488"/>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CXL_HDM_UIO</a:t>
              </a:r>
              <a:endParaRPr lang="en-US" sz="900" dirty="0">
                <a:solidFill>
                  <a:srgbClr val="FFFFFF"/>
                </a:solidFill>
              </a:endParaRPr>
            </a:p>
          </p:txBody>
        </p:sp>
        <p:sp>
          <p:nvSpPr>
            <p:cNvPr id="6" name="Rectangle 5">
              <a:extLst>
                <a:ext uri="{FF2B5EF4-FFF2-40B4-BE49-F238E27FC236}">
                  <a16:creationId xmlns:a16="http://schemas.microsoft.com/office/drawing/2014/main" id="{682C5AEF-7757-4F40-AAFD-E83D706B1A31}"/>
                </a:ext>
              </a:extLst>
            </p:cNvPr>
            <p:cNvSpPr/>
            <p:nvPr/>
          </p:nvSpPr>
          <p:spPr>
            <a:xfrm>
              <a:off x="3659560" y="4731944"/>
              <a:ext cx="1306679" cy="348608"/>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00" b="1" dirty="0">
                  <a:solidFill>
                    <a:srgbClr val="FFFFFF"/>
                  </a:solidFill>
                </a:rPr>
                <a:t>Switch / </a:t>
              </a:r>
            </a:p>
            <a:p>
              <a:pPr algn="ctr"/>
              <a:r>
                <a:rPr lang="en-US" sz="1100" b="1" dirty="0">
                  <a:solidFill>
                    <a:srgbClr val="FFFFFF"/>
                  </a:solidFill>
                </a:rPr>
                <a:t> Root Port</a:t>
              </a:r>
              <a:endParaRPr sz="800" b="0" dirty="0">
                <a:solidFill>
                  <a:srgbClr val="FFFFFF"/>
                </a:solidFill>
              </a:endParaRPr>
            </a:p>
          </p:txBody>
        </p:sp>
        <p:sp>
          <p:nvSpPr>
            <p:cNvPr id="7" name="Rectangle 6">
              <a:extLst>
                <a:ext uri="{FF2B5EF4-FFF2-40B4-BE49-F238E27FC236}">
                  <a16:creationId xmlns:a16="http://schemas.microsoft.com/office/drawing/2014/main" id="{1BFF2741-33EF-47E5-AA14-51A228C0CCD4}"/>
                </a:ext>
              </a:extLst>
            </p:cNvPr>
            <p:cNvSpPr/>
            <p:nvPr/>
          </p:nvSpPr>
          <p:spPr>
            <a:xfrm>
              <a:off x="3659560" y="4164029"/>
              <a:ext cx="1306679" cy="330336"/>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0" dirty="0">
                  <a:solidFill>
                    <a:srgbClr val="FFFFFF"/>
                  </a:solidFill>
                </a:rPr>
                <a:t>Host</a:t>
              </a:r>
              <a:endParaRPr sz="1050" b="0" dirty="0">
                <a:solidFill>
                  <a:srgbClr val="FFFFFF"/>
                </a:solidFill>
              </a:endParaRPr>
            </a:p>
          </p:txBody>
        </p:sp>
        <p:sp>
          <p:nvSpPr>
            <p:cNvPr id="8" name="Rectangle 7">
              <a:extLst>
                <a:ext uri="{FF2B5EF4-FFF2-40B4-BE49-F238E27FC236}">
                  <a16:creationId xmlns:a16="http://schemas.microsoft.com/office/drawing/2014/main" id="{8316AC47-8813-46F2-B833-90A99DBC055F}"/>
                </a:ext>
              </a:extLst>
            </p:cNvPr>
            <p:cNvSpPr/>
            <p:nvPr/>
          </p:nvSpPr>
          <p:spPr>
            <a:xfrm>
              <a:off x="7071706" y="5389389"/>
              <a:ext cx="1109133" cy="44975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wrap="square" lIns="73152" tIns="27432" rIns="73152" bIns="27432" rtlCol="0" anchor="ctr"/>
            <a:lstStyle/>
            <a:p>
              <a:pPr algn="ctr"/>
              <a:r>
                <a:rPr lang="en-US" sz="1200" b="1" dirty="0">
                  <a:solidFill>
                    <a:srgbClr val="FFFFFF"/>
                  </a:solidFill>
                </a:rPr>
                <a:t>Requester</a:t>
              </a:r>
              <a:endParaRPr lang="en-US" sz="900" dirty="0">
                <a:solidFill>
                  <a:srgbClr val="FFFFFF"/>
                </a:solidFill>
              </a:endParaRPr>
            </a:p>
          </p:txBody>
        </p:sp>
        <p:sp>
          <p:nvSpPr>
            <p:cNvPr id="20" name="Rectangle 19">
              <a:extLst>
                <a:ext uri="{FF2B5EF4-FFF2-40B4-BE49-F238E27FC236}">
                  <a16:creationId xmlns:a16="http://schemas.microsoft.com/office/drawing/2014/main" id="{F83B1A0F-A2AD-47E8-8949-9796B12814BC}"/>
                </a:ext>
              </a:extLst>
            </p:cNvPr>
            <p:cNvSpPr/>
            <p:nvPr/>
          </p:nvSpPr>
          <p:spPr>
            <a:xfrm>
              <a:off x="3760539" y="5389389"/>
              <a:ext cx="1172295" cy="452488"/>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PCI_UIO</a:t>
              </a:r>
              <a:endParaRPr lang="en-US" sz="900" dirty="0">
                <a:solidFill>
                  <a:srgbClr val="FFFFFF"/>
                </a:solidFill>
              </a:endParaRPr>
            </a:p>
          </p:txBody>
        </p:sp>
        <p:sp>
          <p:nvSpPr>
            <p:cNvPr id="21" name="Rectangle 20">
              <a:extLst>
                <a:ext uri="{FF2B5EF4-FFF2-40B4-BE49-F238E27FC236}">
                  <a16:creationId xmlns:a16="http://schemas.microsoft.com/office/drawing/2014/main" id="{C1F7B5D4-DDE0-47F4-BDF7-DD21574CB170}"/>
                </a:ext>
              </a:extLst>
            </p:cNvPr>
            <p:cNvSpPr/>
            <p:nvPr/>
          </p:nvSpPr>
          <p:spPr>
            <a:xfrm>
              <a:off x="5344151" y="5386651"/>
              <a:ext cx="1285825" cy="452488"/>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PCI_BAR_MMIO</a:t>
              </a:r>
              <a:endParaRPr lang="en-US" sz="900" dirty="0">
                <a:solidFill>
                  <a:srgbClr val="FFFFFF"/>
                </a:solidFill>
              </a:endParaRPr>
            </a:p>
          </p:txBody>
        </p:sp>
        <p:cxnSp>
          <p:nvCxnSpPr>
            <p:cNvPr id="23" name="Connector: Elbow 22">
              <a:extLst>
                <a:ext uri="{FF2B5EF4-FFF2-40B4-BE49-F238E27FC236}">
                  <a16:creationId xmlns:a16="http://schemas.microsoft.com/office/drawing/2014/main" id="{959E3E0A-0792-43A4-BC34-ADE2519B702C}"/>
                </a:ext>
              </a:extLst>
            </p:cNvPr>
            <p:cNvCxnSpPr>
              <a:cxnSpLocks/>
              <a:stCxn id="6" idx="1"/>
              <a:endCxn id="5" idx="0"/>
            </p:cNvCxnSpPr>
            <p:nvPr/>
          </p:nvCxnSpPr>
          <p:spPr>
            <a:xfrm rot="10800000" flipV="1">
              <a:off x="2720240" y="4906247"/>
              <a:ext cx="939320" cy="480403"/>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429306D1-1371-40F2-9EED-AA89E45F2A65}"/>
                </a:ext>
              </a:extLst>
            </p:cNvPr>
            <p:cNvCxnSpPr>
              <a:stCxn id="6" idx="2"/>
              <a:endCxn id="20" idx="0"/>
            </p:cNvCxnSpPr>
            <p:nvPr/>
          </p:nvCxnSpPr>
          <p:spPr>
            <a:xfrm rot="16200000" flipH="1">
              <a:off x="4175375" y="5218076"/>
              <a:ext cx="308837" cy="33787"/>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823A89FD-AA55-4C12-9281-48B9A2644C30}"/>
                </a:ext>
              </a:extLst>
            </p:cNvPr>
            <p:cNvCxnSpPr>
              <a:cxnSpLocks/>
              <a:stCxn id="6" idx="3"/>
              <a:endCxn id="21" idx="0"/>
            </p:cNvCxnSpPr>
            <p:nvPr/>
          </p:nvCxnSpPr>
          <p:spPr>
            <a:xfrm>
              <a:off x="4966239" y="4906248"/>
              <a:ext cx="1020825" cy="480403"/>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B9E21899-7F8A-4754-A9E8-64DDBD220C76}"/>
                </a:ext>
              </a:extLst>
            </p:cNvPr>
            <p:cNvCxnSpPr>
              <a:endCxn id="8" idx="0"/>
            </p:cNvCxnSpPr>
            <p:nvPr/>
          </p:nvCxnSpPr>
          <p:spPr>
            <a:xfrm>
              <a:off x="4966239" y="4783372"/>
              <a:ext cx="2660034" cy="606017"/>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1B58635-AB6C-4203-B0BC-31F775D586E0}"/>
                </a:ext>
              </a:extLst>
            </p:cNvPr>
            <p:cNvCxnSpPr>
              <a:stCxn id="7" idx="2"/>
              <a:endCxn id="6" idx="0"/>
            </p:cNvCxnSpPr>
            <p:nvPr/>
          </p:nvCxnSpPr>
          <p:spPr>
            <a:xfrm>
              <a:off x="4312900" y="4494365"/>
              <a:ext cx="0" cy="23757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A2BB1D83-6E60-449B-8C90-4FBDC43249E4}"/>
                </a:ext>
              </a:extLst>
            </p:cNvPr>
            <p:cNvSpPr/>
            <p:nvPr/>
          </p:nvSpPr>
          <p:spPr>
            <a:xfrm>
              <a:off x="3760539" y="5839139"/>
              <a:ext cx="1172295" cy="330336"/>
            </a:xfrm>
            <a:prstGeom prst="rect">
              <a:avLst/>
            </a:prstGeom>
            <a:solidFill>
              <a:srgbClr val="2E4C6D"/>
            </a:solidFill>
            <a:ln w="158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XPU</a:t>
              </a:r>
              <a:endParaRPr sz="1200" b="1" dirty="0">
                <a:solidFill>
                  <a:srgbClr val="FFFFFF"/>
                </a:solidFill>
              </a:endParaRPr>
            </a:p>
          </p:txBody>
        </p:sp>
        <p:sp>
          <p:nvSpPr>
            <p:cNvPr id="37" name="Rectangle 36">
              <a:extLst>
                <a:ext uri="{FF2B5EF4-FFF2-40B4-BE49-F238E27FC236}">
                  <a16:creationId xmlns:a16="http://schemas.microsoft.com/office/drawing/2014/main" id="{F4B4D1F2-2095-4E41-8265-C2C60456F3A3}"/>
                </a:ext>
              </a:extLst>
            </p:cNvPr>
            <p:cNvSpPr/>
            <p:nvPr/>
          </p:nvSpPr>
          <p:spPr>
            <a:xfrm>
              <a:off x="5342969" y="5839139"/>
              <a:ext cx="1285825" cy="330336"/>
            </a:xfrm>
            <a:prstGeom prst="rect">
              <a:avLst/>
            </a:prstGeom>
            <a:solidFill>
              <a:srgbClr val="2E4C6D"/>
            </a:solidFill>
            <a:ln w="158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XPU</a:t>
              </a:r>
              <a:endParaRPr sz="1200" b="1" dirty="0">
                <a:solidFill>
                  <a:srgbClr val="FFFFFF"/>
                </a:solidFill>
              </a:endParaRPr>
            </a:p>
          </p:txBody>
        </p:sp>
        <p:cxnSp>
          <p:nvCxnSpPr>
            <p:cNvPr id="39" name="Connector: Elbow 38">
              <a:extLst>
                <a:ext uri="{FF2B5EF4-FFF2-40B4-BE49-F238E27FC236}">
                  <a16:creationId xmlns:a16="http://schemas.microsoft.com/office/drawing/2014/main" id="{95C52A7E-67E2-4565-B5DE-148558C8A65A}"/>
                </a:ext>
              </a:extLst>
            </p:cNvPr>
            <p:cNvCxnSpPr>
              <a:endCxn id="7" idx="1"/>
            </p:cNvCxnSpPr>
            <p:nvPr/>
          </p:nvCxnSpPr>
          <p:spPr>
            <a:xfrm flipV="1">
              <a:off x="2558472" y="4329197"/>
              <a:ext cx="1101088" cy="1057453"/>
            </a:xfrm>
            <a:prstGeom prst="bentConnector3">
              <a:avLst>
                <a:gd name="adj1" fmla="val 508"/>
              </a:avLst>
            </a:prstGeom>
            <a:ln>
              <a:solidFill>
                <a:schemeClr val="tx2">
                  <a:lumMod val="60000"/>
                  <a:lumOff val="40000"/>
                </a:schemeClr>
              </a:solidFill>
              <a:prstDash val="dash"/>
              <a:headEnd type="triangle"/>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6F619771-2620-4AF2-9AF8-07FFC908EA91}"/>
                </a:ext>
              </a:extLst>
            </p:cNvPr>
            <p:cNvSpPr txBox="1"/>
            <p:nvPr/>
          </p:nvSpPr>
          <p:spPr>
            <a:xfrm>
              <a:off x="1923909" y="4383262"/>
              <a:ext cx="939321" cy="400110"/>
            </a:xfrm>
            <a:prstGeom prst="rect">
              <a:avLst/>
            </a:prstGeom>
            <a:noFill/>
          </p:spPr>
          <p:txBody>
            <a:bodyPr wrap="square" rtlCol="0">
              <a:spAutoFit/>
            </a:bodyPr>
            <a:lstStyle/>
            <a:p>
              <a:pPr algn="ctr"/>
              <a:r>
                <a:rPr lang="en-US" sz="1000" dirty="0"/>
                <a:t>Data Consumption</a:t>
              </a:r>
              <a:endParaRPr lang="en-IN" sz="1000" dirty="0"/>
            </a:p>
          </p:txBody>
        </p:sp>
        <p:cxnSp>
          <p:nvCxnSpPr>
            <p:cNvPr id="43" name="Straight Arrow Connector 42">
              <a:extLst>
                <a:ext uri="{FF2B5EF4-FFF2-40B4-BE49-F238E27FC236}">
                  <a16:creationId xmlns:a16="http://schemas.microsoft.com/office/drawing/2014/main" id="{91605EBC-E7FF-41AE-9395-2F1558FB100D}"/>
                </a:ext>
              </a:extLst>
            </p:cNvPr>
            <p:cNvCxnSpPr/>
            <p:nvPr/>
          </p:nvCxnSpPr>
          <p:spPr>
            <a:xfrm>
              <a:off x="4346686" y="5672884"/>
              <a:ext cx="0" cy="277762"/>
            </a:xfrm>
            <a:prstGeom prst="straightConnector1">
              <a:avLst/>
            </a:prstGeom>
            <a:ln>
              <a:solidFill>
                <a:schemeClr val="tx2">
                  <a:lumMod val="60000"/>
                  <a:lumOff val="40000"/>
                </a:schemeClr>
              </a:solidFill>
              <a:prstDash val="dash"/>
              <a:headEnd type="triangle"/>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9824EE2-A91C-4277-B9A1-5F5D347BD404}"/>
                </a:ext>
              </a:extLst>
            </p:cNvPr>
            <p:cNvCxnSpPr/>
            <p:nvPr/>
          </p:nvCxnSpPr>
          <p:spPr>
            <a:xfrm>
              <a:off x="5985881" y="5683878"/>
              <a:ext cx="0" cy="277762"/>
            </a:xfrm>
            <a:prstGeom prst="straightConnector1">
              <a:avLst/>
            </a:prstGeom>
            <a:ln>
              <a:solidFill>
                <a:schemeClr val="tx2">
                  <a:lumMod val="60000"/>
                  <a:lumOff val="40000"/>
                </a:schemeClr>
              </a:solidFill>
              <a:prstDash val="dash"/>
              <a:headEnd type="triangle"/>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85562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4883-B341-49CA-A15A-D25F7328C0F4}"/>
              </a:ext>
            </a:extLst>
          </p:cNvPr>
          <p:cNvSpPr>
            <a:spLocks noGrp="1"/>
          </p:cNvSpPr>
          <p:nvPr>
            <p:ph type="title"/>
          </p:nvPr>
        </p:nvSpPr>
        <p:spPr>
          <a:xfrm>
            <a:off x="569495" y="20930"/>
            <a:ext cx="10515600" cy="1325563"/>
          </a:xfrm>
        </p:spPr>
        <p:txBody>
          <a:bodyPr>
            <a:normAutofit/>
          </a:bodyPr>
          <a:lstStyle/>
          <a:p>
            <a:r>
              <a:rPr lang="en-US" sz="3200" dirty="0"/>
              <a:t>Accessing CXL HDM regions: Coherency Management</a:t>
            </a:r>
            <a:endParaRPr lang="en-IN" sz="3200" dirty="0"/>
          </a:p>
        </p:txBody>
      </p:sp>
      <p:sp>
        <p:nvSpPr>
          <p:cNvPr id="3" name="Content Placeholder 2">
            <a:extLst>
              <a:ext uri="{FF2B5EF4-FFF2-40B4-BE49-F238E27FC236}">
                <a16:creationId xmlns:a16="http://schemas.microsoft.com/office/drawing/2014/main" id="{A4E4D25F-D214-457F-BF14-DB82F28B4C14}"/>
              </a:ext>
            </a:extLst>
          </p:cNvPr>
          <p:cNvSpPr>
            <a:spLocks noGrp="1"/>
          </p:cNvSpPr>
          <p:nvPr>
            <p:ph idx="1"/>
          </p:nvPr>
        </p:nvSpPr>
        <p:spPr>
          <a:xfrm>
            <a:off x="475566" y="1169502"/>
            <a:ext cx="11146939" cy="3106796"/>
          </a:xfrm>
        </p:spPr>
        <p:txBody>
          <a:bodyPr>
            <a:normAutofit fontScale="92500" lnSpcReduction="20000"/>
          </a:bodyPr>
          <a:lstStyle/>
          <a:p>
            <a:r>
              <a:rPr lang="en-US" sz="1600" b="1" dirty="0"/>
              <a:t>Does the data to be coherent with host? </a:t>
            </a:r>
          </a:p>
          <a:p>
            <a:pPr lvl="1"/>
            <a:r>
              <a:rPr lang="en-US" sz="1600" dirty="0"/>
              <a:t>‘Yes’ for Host-Managed case. </a:t>
            </a:r>
          </a:p>
          <a:p>
            <a:pPr lvl="1"/>
            <a:r>
              <a:rPr lang="en-US" sz="1600" dirty="0"/>
              <a:t>‘No’ for Memory Expander for XPU case.</a:t>
            </a:r>
          </a:p>
          <a:p>
            <a:r>
              <a:rPr lang="en-US" sz="1600" b="1" dirty="0"/>
              <a:t>In Host-Managed case:</a:t>
            </a:r>
          </a:p>
          <a:p>
            <a:pPr lvl="1"/>
            <a:r>
              <a:rPr lang="en-US" sz="1700" dirty="0"/>
              <a:t>A typical UIO P2P transfer to CXL require the data to be consumed by host applications</a:t>
            </a:r>
          </a:p>
          <a:p>
            <a:pPr lvl="1"/>
            <a:r>
              <a:rPr lang="en-US" sz="1600" dirty="0"/>
              <a:t>Ex: A CXL type 3 region is always consumed by host</a:t>
            </a:r>
          </a:p>
          <a:p>
            <a:pPr lvl="1"/>
            <a:r>
              <a:rPr lang="en-US" sz="1600" dirty="0"/>
              <a:t>The exception could be CXL type 2 devices where device consumes the data</a:t>
            </a:r>
          </a:p>
          <a:p>
            <a:r>
              <a:rPr lang="en-US" sz="1600" b="1" dirty="0"/>
              <a:t>The P2P requester might want to choose:</a:t>
            </a:r>
          </a:p>
          <a:p>
            <a:pPr lvl="1"/>
            <a:r>
              <a:rPr lang="en-US" sz="1600" dirty="0"/>
              <a:t>Is this transfer kept coherent with the host's view of that memory, or not?</a:t>
            </a:r>
          </a:p>
          <a:p>
            <a:pPr lvl="1"/>
            <a:r>
              <a:rPr lang="en-US" sz="1600" dirty="0"/>
              <a:t>If coherency not available in the platform, requester/provider has to ensure coherency itself (in Case A): </a:t>
            </a:r>
          </a:p>
          <a:p>
            <a:pPr lvl="2"/>
            <a:r>
              <a:rPr lang="en-US" sz="1400" dirty="0"/>
              <a:t>Explicit cache-line flush around the access window, plus a memory barrier.</a:t>
            </a:r>
          </a:p>
          <a:p>
            <a:pPr lvl="1">
              <a:spcBef>
                <a:spcPts val="600"/>
              </a:spcBef>
            </a:pPr>
            <a:r>
              <a:rPr lang="en-US" sz="1600" dirty="0"/>
              <a:t>This SW fallback is an optional workaround with an overhead</a:t>
            </a:r>
          </a:p>
        </p:txBody>
      </p:sp>
      <p:grpSp>
        <p:nvGrpSpPr>
          <p:cNvPr id="17" name="Group 16">
            <a:extLst>
              <a:ext uri="{FF2B5EF4-FFF2-40B4-BE49-F238E27FC236}">
                <a16:creationId xmlns:a16="http://schemas.microsoft.com/office/drawing/2014/main" id="{3087741E-605E-422D-B276-449B9F2F9E33}"/>
              </a:ext>
            </a:extLst>
          </p:cNvPr>
          <p:cNvGrpSpPr/>
          <p:nvPr/>
        </p:nvGrpSpPr>
        <p:grpSpPr>
          <a:xfrm>
            <a:off x="921558" y="4157189"/>
            <a:ext cx="8843357" cy="1828800"/>
            <a:chOff x="1577340" y="4133801"/>
            <a:chExt cx="8843357" cy="1828800"/>
          </a:xfrm>
        </p:grpSpPr>
        <p:sp>
          <p:nvSpPr>
            <p:cNvPr id="4" name="Diamond 3">
              <a:extLst>
                <a:ext uri="{FF2B5EF4-FFF2-40B4-BE49-F238E27FC236}">
                  <a16:creationId xmlns:a16="http://schemas.microsoft.com/office/drawing/2014/main" id="{8A4E10D4-13C8-42C6-8009-4FC61039F800}"/>
                </a:ext>
              </a:extLst>
            </p:cNvPr>
            <p:cNvSpPr/>
            <p:nvPr/>
          </p:nvSpPr>
          <p:spPr>
            <a:xfrm>
              <a:off x="4655721" y="4133801"/>
              <a:ext cx="2743200" cy="1005840"/>
            </a:xfrm>
            <a:prstGeom prst="diamond">
              <a:avLst/>
            </a:prstGeom>
            <a:solidFill>
              <a:srgbClr val="EDF1F5"/>
            </a:solidFill>
            <a:ln w="15875">
              <a:solidFill>
                <a:srgbClr val="36454F"/>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200" b="1" dirty="0">
                  <a:solidFill>
                    <a:schemeClr val="tx1"/>
                  </a:solidFill>
                </a:rPr>
                <a:t>Is the </a:t>
              </a:r>
              <a:r>
                <a:rPr lang="en-US" sz="1200" b="1" dirty="0">
                  <a:solidFill>
                    <a:schemeClr val="tx1"/>
                  </a:solidFill>
                </a:rPr>
                <a:t>CXL </a:t>
              </a:r>
              <a:r>
                <a:rPr sz="1200" b="1" dirty="0">
                  <a:solidFill>
                    <a:schemeClr val="tx1"/>
                  </a:solidFill>
                </a:rPr>
                <a:t>region BI-capable</a:t>
              </a:r>
              <a:r>
                <a:rPr lang="en-US" sz="1200" b="1" dirty="0">
                  <a:solidFill>
                    <a:schemeClr val="tx1"/>
                  </a:solidFill>
                </a:rPr>
                <a:t>?</a:t>
              </a:r>
              <a:endParaRPr sz="1200" b="1" dirty="0">
                <a:solidFill>
                  <a:schemeClr val="tx1"/>
                </a:solidFill>
              </a:endParaRPr>
            </a:p>
          </p:txBody>
        </p:sp>
        <p:sp>
          <p:nvSpPr>
            <p:cNvPr id="6" name="TextBox 5">
              <a:extLst>
                <a:ext uri="{FF2B5EF4-FFF2-40B4-BE49-F238E27FC236}">
                  <a16:creationId xmlns:a16="http://schemas.microsoft.com/office/drawing/2014/main" id="{8C7D54F0-AFC4-460E-A433-CA1CC2768260}"/>
                </a:ext>
              </a:extLst>
            </p:cNvPr>
            <p:cNvSpPr txBox="1"/>
            <p:nvPr/>
          </p:nvSpPr>
          <p:spPr>
            <a:xfrm>
              <a:off x="3390834" y="4417786"/>
              <a:ext cx="1005840" cy="253916"/>
            </a:xfrm>
            <a:prstGeom prst="rect">
              <a:avLst/>
            </a:prstGeom>
            <a:noFill/>
          </p:spPr>
          <p:txBody>
            <a:bodyPr wrap="square">
              <a:spAutoFit/>
            </a:bodyPr>
            <a:lstStyle/>
            <a:p>
              <a:pPr algn="l"/>
              <a:r>
                <a:rPr sz="1050" b="1" i="0" dirty="0"/>
                <a:t>Yes</a:t>
              </a:r>
              <a:endParaRPr sz="900" b="1" i="0" dirty="0"/>
            </a:p>
          </p:txBody>
        </p:sp>
        <p:sp>
          <p:nvSpPr>
            <p:cNvPr id="7" name="Rectangle 6">
              <a:extLst>
                <a:ext uri="{FF2B5EF4-FFF2-40B4-BE49-F238E27FC236}">
                  <a16:creationId xmlns:a16="http://schemas.microsoft.com/office/drawing/2014/main" id="{9C5056BE-E833-4F75-940E-E08D4DEC9209}"/>
                </a:ext>
              </a:extLst>
            </p:cNvPr>
            <p:cNvSpPr/>
            <p:nvPr/>
          </p:nvSpPr>
          <p:spPr>
            <a:xfrm>
              <a:off x="1577340" y="5322521"/>
              <a:ext cx="2560320" cy="640080"/>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100" b="1" dirty="0">
                  <a:solidFill>
                    <a:srgbClr val="FFFFFF"/>
                  </a:solidFill>
                </a:rPr>
                <a:t>Hardware Back-Invalidation</a:t>
              </a:r>
              <a:r>
                <a:rPr lang="en-US" sz="1100" b="1" dirty="0">
                  <a:solidFill>
                    <a:srgbClr val="FFFFFF"/>
                  </a:solidFill>
                </a:rPr>
                <a:t> snoops</a:t>
              </a:r>
              <a:endParaRPr sz="1100" b="1" dirty="0">
                <a:solidFill>
                  <a:srgbClr val="FFFFFF"/>
                </a:solidFill>
              </a:endParaRPr>
            </a:p>
            <a:p>
              <a:pPr algn="ctr"/>
              <a:r>
                <a:rPr sz="1050" b="0" dirty="0">
                  <a:solidFill>
                    <a:srgbClr val="FFFFFF"/>
                  </a:solidFill>
                </a:rPr>
                <a:t>maintains coherency automatically</a:t>
              </a:r>
            </a:p>
          </p:txBody>
        </p:sp>
        <p:sp>
          <p:nvSpPr>
            <p:cNvPr id="9" name="TextBox 8">
              <a:extLst>
                <a:ext uri="{FF2B5EF4-FFF2-40B4-BE49-F238E27FC236}">
                  <a16:creationId xmlns:a16="http://schemas.microsoft.com/office/drawing/2014/main" id="{E3767551-E516-45F9-A4C3-C812DE305CDF}"/>
                </a:ext>
              </a:extLst>
            </p:cNvPr>
            <p:cNvSpPr txBox="1"/>
            <p:nvPr/>
          </p:nvSpPr>
          <p:spPr>
            <a:xfrm>
              <a:off x="7929287" y="4408121"/>
              <a:ext cx="1005840" cy="253916"/>
            </a:xfrm>
            <a:prstGeom prst="rect">
              <a:avLst/>
            </a:prstGeom>
            <a:noFill/>
          </p:spPr>
          <p:txBody>
            <a:bodyPr wrap="square">
              <a:spAutoFit/>
            </a:bodyPr>
            <a:lstStyle/>
            <a:p>
              <a:pPr algn="l"/>
              <a:r>
                <a:rPr sz="1050" b="1" i="0" dirty="0"/>
                <a:t>No</a:t>
              </a:r>
              <a:endParaRPr sz="900" b="1" i="0" dirty="0"/>
            </a:p>
          </p:txBody>
        </p:sp>
        <p:sp>
          <p:nvSpPr>
            <p:cNvPr id="10" name="Rectangle 9">
              <a:extLst>
                <a:ext uri="{FF2B5EF4-FFF2-40B4-BE49-F238E27FC236}">
                  <a16:creationId xmlns:a16="http://schemas.microsoft.com/office/drawing/2014/main" id="{E24B350E-A858-4AAD-8396-D1F62AC48F5E}"/>
                </a:ext>
              </a:extLst>
            </p:cNvPr>
            <p:cNvSpPr/>
            <p:nvPr/>
          </p:nvSpPr>
          <p:spPr>
            <a:xfrm>
              <a:off x="7677497" y="5322521"/>
              <a:ext cx="2743200" cy="640080"/>
            </a:xfrm>
            <a:prstGeom prst="rect">
              <a:avLst/>
            </a:prstGeom>
            <a:solidFill>
              <a:schemeClr val="accent3">
                <a:lumMod val="50000"/>
              </a:schemeClr>
            </a:solidFill>
            <a:ln w="15875">
              <a:solidFill>
                <a:srgbClr val="9E1B1B"/>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sz="1050" b="1" dirty="0">
                  <a:solidFill>
                    <a:srgbClr val="FFFFFF"/>
                  </a:solidFill>
                </a:rPr>
                <a:t>Software must ensure coherency:</a:t>
              </a:r>
            </a:p>
            <a:p>
              <a:pPr algn="ctr"/>
              <a:r>
                <a:rPr sz="1050" b="0" dirty="0">
                  <a:solidFill>
                    <a:srgbClr val="FFFFFF"/>
                  </a:solidFill>
                </a:rPr>
                <a:t>explicit </a:t>
              </a:r>
              <a:r>
                <a:rPr lang="en-US" sz="1050" b="0" dirty="0">
                  <a:solidFill>
                    <a:srgbClr val="FFFFFF"/>
                  </a:solidFill>
                </a:rPr>
                <a:t>cache-line flush </a:t>
              </a:r>
              <a:r>
                <a:rPr sz="1050" b="0" dirty="0">
                  <a:solidFill>
                    <a:srgbClr val="FFFFFF"/>
                  </a:solidFill>
                </a:rPr>
                <a:t>+</a:t>
              </a:r>
              <a:r>
                <a:rPr lang="en-US" sz="1050" b="0" dirty="0">
                  <a:solidFill>
                    <a:srgbClr val="FFFFFF"/>
                  </a:solidFill>
                </a:rPr>
                <a:t> </a:t>
              </a:r>
              <a:r>
                <a:rPr sz="1050" b="0" dirty="0">
                  <a:solidFill>
                    <a:srgbClr val="FFFFFF"/>
                  </a:solidFill>
                </a:rPr>
                <a:t>barrier</a:t>
              </a:r>
            </a:p>
          </p:txBody>
        </p:sp>
        <p:cxnSp>
          <p:nvCxnSpPr>
            <p:cNvPr id="13" name="Connector: Elbow 12">
              <a:extLst>
                <a:ext uri="{FF2B5EF4-FFF2-40B4-BE49-F238E27FC236}">
                  <a16:creationId xmlns:a16="http://schemas.microsoft.com/office/drawing/2014/main" id="{555FC6F2-B210-4F1C-A8C4-578C7AFF4242}"/>
                </a:ext>
              </a:extLst>
            </p:cNvPr>
            <p:cNvCxnSpPr>
              <a:stCxn id="4" idx="1"/>
              <a:endCxn id="7" idx="0"/>
            </p:cNvCxnSpPr>
            <p:nvPr/>
          </p:nvCxnSpPr>
          <p:spPr>
            <a:xfrm rot="10800000" flipV="1">
              <a:off x="2857501" y="4636721"/>
              <a:ext cx="1798221" cy="685800"/>
            </a:xfrm>
            <a:prstGeom prst="bentConnector2">
              <a:avLst/>
            </a:prstGeom>
            <a:ln w="22225">
              <a:tailEnd type="triangle"/>
            </a:ln>
          </p:spPr>
          <p:style>
            <a:lnRef idx="1">
              <a:schemeClr val="accent6"/>
            </a:lnRef>
            <a:fillRef idx="0">
              <a:schemeClr val="accent6"/>
            </a:fillRef>
            <a:effectRef idx="0">
              <a:schemeClr val="accent6"/>
            </a:effectRef>
            <a:fontRef idx="minor">
              <a:schemeClr val="tx1"/>
            </a:fontRef>
          </p:style>
        </p:cxnSp>
        <p:cxnSp>
          <p:nvCxnSpPr>
            <p:cNvPr id="14" name="Connector: Elbow 13">
              <a:extLst>
                <a:ext uri="{FF2B5EF4-FFF2-40B4-BE49-F238E27FC236}">
                  <a16:creationId xmlns:a16="http://schemas.microsoft.com/office/drawing/2014/main" id="{BD92F87C-CFB2-4AE4-8A22-EDBD67B37EC5}"/>
                </a:ext>
              </a:extLst>
            </p:cNvPr>
            <p:cNvCxnSpPr>
              <a:cxnSpLocks/>
              <a:stCxn id="4" idx="3"/>
              <a:endCxn id="10" idx="0"/>
            </p:cNvCxnSpPr>
            <p:nvPr/>
          </p:nvCxnSpPr>
          <p:spPr>
            <a:xfrm>
              <a:off x="7398921" y="4636721"/>
              <a:ext cx="1650176" cy="685800"/>
            </a:xfrm>
            <a:prstGeom prst="bentConnector2">
              <a:avLst/>
            </a:prstGeom>
            <a:ln w="22225">
              <a:tailEnd type="triangle"/>
            </a:ln>
          </p:spPr>
          <p:style>
            <a:lnRef idx="1">
              <a:schemeClr val="accent6"/>
            </a:lnRef>
            <a:fillRef idx="0">
              <a:schemeClr val="accent6"/>
            </a:fillRef>
            <a:effectRef idx="0">
              <a:schemeClr val="accent6"/>
            </a:effectRef>
            <a:fontRef idx="minor">
              <a:schemeClr val="tx1"/>
            </a:fontRef>
          </p:style>
        </p:cxnSp>
      </p:grpSp>
      <p:cxnSp>
        <p:nvCxnSpPr>
          <p:cNvPr id="19" name="Straight Arrow Connector 18">
            <a:extLst>
              <a:ext uri="{FF2B5EF4-FFF2-40B4-BE49-F238E27FC236}">
                <a16:creationId xmlns:a16="http://schemas.microsoft.com/office/drawing/2014/main" id="{2702E5C5-2708-4627-84B8-679F34936C5D}"/>
              </a:ext>
            </a:extLst>
          </p:cNvPr>
          <p:cNvCxnSpPr>
            <a:cxnSpLocks/>
            <a:endCxn id="4" idx="0"/>
          </p:cNvCxnSpPr>
          <p:nvPr/>
        </p:nvCxnSpPr>
        <p:spPr>
          <a:xfrm>
            <a:off x="5371539" y="3938451"/>
            <a:ext cx="0" cy="2187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Rounded Corners 20">
            <a:extLst>
              <a:ext uri="{FF2B5EF4-FFF2-40B4-BE49-F238E27FC236}">
                <a16:creationId xmlns:a16="http://schemas.microsoft.com/office/drawing/2014/main" id="{417109B3-430B-467C-A8F6-40FF6A7265B0}"/>
              </a:ext>
            </a:extLst>
          </p:cNvPr>
          <p:cNvSpPr/>
          <p:nvPr/>
        </p:nvSpPr>
        <p:spPr>
          <a:xfrm>
            <a:off x="10162902" y="4329330"/>
            <a:ext cx="1103811" cy="365760"/>
          </a:xfrm>
          <a:prstGeom prst="roundRect">
            <a:avLst/>
          </a:pr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P2PDMA UIO</a:t>
            </a:r>
            <a:endParaRPr lang="en-IN" sz="1100" dirty="0"/>
          </a:p>
        </p:txBody>
      </p:sp>
      <p:sp>
        <p:nvSpPr>
          <p:cNvPr id="22" name="Rectangle: Rounded Corners 21">
            <a:extLst>
              <a:ext uri="{FF2B5EF4-FFF2-40B4-BE49-F238E27FC236}">
                <a16:creationId xmlns:a16="http://schemas.microsoft.com/office/drawing/2014/main" id="{CBCB75E2-29A9-47E1-8FFF-4F3308D811E7}"/>
              </a:ext>
            </a:extLst>
          </p:cNvPr>
          <p:cNvSpPr/>
          <p:nvPr/>
        </p:nvSpPr>
        <p:spPr>
          <a:xfrm>
            <a:off x="10166631" y="4894234"/>
            <a:ext cx="1103811" cy="365760"/>
          </a:xfrm>
          <a:prstGeom prst="roundRect">
            <a:avLst/>
          </a:pr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CXL Region</a:t>
            </a:r>
            <a:endParaRPr lang="en-IN" sz="1100" dirty="0"/>
          </a:p>
        </p:txBody>
      </p:sp>
      <p:sp>
        <p:nvSpPr>
          <p:cNvPr id="23" name="Rectangle: Rounded Corners 22">
            <a:extLst>
              <a:ext uri="{FF2B5EF4-FFF2-40B4-BE49-F238E27FC236}">
                <a16:creationId xmlns:a16="http://schemas.microsoft.com/office/drawing/2014/main" id="{F1CA0A2E-E594-44AC-8C30-C148782A1272}"/>
              </a:ext>
            </a:extLst>
          </p:cNvPr>
          <p:cNvSpPr/>
          <p:nvPr/>
        </p:nvSpPr>
        <p:spPr>
          <a:xfrm>
            <a:off x="10166631" y="5424870"/>
            <a:ext cx="1103811" cy="365760"/>
          </a:xfrm>
          <a:prstGeom prst="roundRect">
            <a:avLst/>
          </a:prstGeom>
          <a:ln w="6350">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CXL HDM</a:t>
            </a:r>
            <a:endParaRPr lang="en-IN" sz="1100" dirty="0"/>
          </a:p>
        </p:txBody>
      </p:sp>
      <p:cxnSp>
        <p:nvCxnSpPr>
          <p:cNvPr id="25" name="Straight Arrow Connector 24">
            <a:extLst>
              <a:ext uri="{FF2B5EF4-FFF2-40B4-BE49-F238E27FC236}">
                <a16:creationId xmlns:a16="http://schemas.microsoft.com/office/drawing/2014/main" id="{6B1A967F-2DEA-467B-8526-393C8BCA850E}"/>
              </a:ext>
            </a:extLst>
          </p:cNvPr>
          <p:cNvCxnSpPr>
            <a:stCxn id="21" idx="2"/>
            <a:endCxn id="22" idx="0"/>
          </p:cNvCxnSpPr>
          <p:nvPr/>
        </p:nvCxnSpPr>
        <p:spPr>
          <a:xfrm>
            <a:off x="10714808" y="4695090"/>
            <a:ext cx="3729" cy="199144"/>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78B60DB6-E7EC-447A-AB9C-02C8AB04FBD2}"/>
              </a:ext>
            </a:extLst>
          </p:cNvPr>
          <p:cNvCxnSpPr/>
          <p:nvPr/>
        </p:nvCxnSpPr>
        <p:spPr>
          <a:xfrm>
            <a:off x="10714807" y="5242860"/>
            <a:ext cx="3729" cy="199144"/>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B13B3017-C896-46C0-8984-01481DE23172}"/>
              </a:ext>
            </a:extLst>
          </p:cNvPr>
          <p:cNvSpPr/>
          <p:nvPr/>
        </p:nvSpPr>
        <p:spPr>
          <a:xfrm>
            <a:off x="10659291" y="5741126"/>
            <a:ext cx="688603" cy="214380"/>
          </a:xfrm>
          <a:prstGeom prst="rect">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dirty="0"/>
              <a:t>Coherency models</a:t>
            </a:r>
            <a:endParaRPr lang="en-IN" sz="800" dirty="0"/>
          </a:p>
        </p:txBody>
      </p:sp>
    </p:spTree>
    <p:extLst>
      <p:ext uri="{BB962C8B-B14F-4D97-AF65-F5344CB8AC3E}">
        <p14:creationId xmlns:p14="http://schemas.microsoft.com/office/powerpoint/2010/main" val="384900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79107-B361-4D20-B044-CE14743526BD}"/>
              </a:ext>
            </a:extLst>
          </p:cNvPr>
          <p:cNvSpPr>
            <a:spLocks noGrp="1"/>
          </p:cNvSpPr>
          <p:nvPr>
            <p:ph type="title"/>
          </p:nvPr>
        </p:nvSpPr>
        <p:spPr>
          <a:xfrm>
            <a:off x="838200" y="75178"/>
            <a:ext cx="10515600" cy="1325563"/>
          </a:xfrm>
        </p:spPr>
        <p:txBody>
          <a:bodyPr>
            <a:noAutofit/>
          </a:bodyPr>
          <a:lstStyle/>
          <a:p>
            <a:r>
              <a:rPr lang="en-US" sz="3200" dirty="0"/>
              <a:t>Accessing CXL HDM regions: </a:t>
            </a:r>
            <a:r>
              <a:rPr lang="en-US" sz="2400" dirty="0"/>
              <a:t>ZONE_NORMAL / ZONE_DEVICE?</a:t>
            </a:r>
            <a:endParaRPr lang="en-IN" sz="2800" dirty="0"/>
          </a:p>
        </p:txBody>
      </p:sp>
      <p:sp>
        <p:nvSpPr>
          <p:cNvPr id="3" name="Content Placeholder 2">
            <a:extLst>
              <a:ext uri="{FF2B5EF4-FFF2-40B4-BE49-F238E27FC236}">
                <a16:creationId xmlns:a16="http://schemas.microsoft.com/office/drawing/2014/main" id="{E36A1525-5523-4E66-9CFA-ACEE2AC276E0}"/>
              </a:ext>
            </a:extLst>
          </p:cNvPr>
          <p:cNvSpPr>
            <a:spLocks noGrp="1"/>
          </p:cNvSpPr>
          <p:nvPr>
            <p:ph idx="1"/>
          </p:nvPr>
        </p:nvSpPr>
        <p:spPr>
          <a:xfrm>
            <a:off x="475567" y="1400741"/>
            <a:ext cx="11558958" cy="4708219"/>
          </a:xfrm>
        </p:spPr>
        <p:txBody>
          <a:bodyPr>
            <a:normAutofit fontScale="92500" lnSpcReduction="10000"/>
          </a:bodyPr>
          <a:lstStyle/>
          <a:p>
            <a:pPr>
              <a:spcBef>
                <a:spcPts val="600"/>
              </a:spcBef>
            </a:pPr>
            <a:r>
              <a:rPr lang="en-US" sz="2400" b="1" dirty="0"/>
              <a:t>P2P to HDM region</a:t>
            </a:r>
          </a:p>
          <a:p>
            <a:pPr lvl="1"/>
            <a:r>
              <a:rPr lang="en-US" dirty="0">
                <a:solidFill>
                  <a:schemeClr val="tx1"/>
                </a:solidFill>
              </a:rPr>
              <a:t>Every existing P2PDMA/RDMA/GPU-driver provider assumed the target device was MMIO BAR.</a:t>
            </a:r>
          </a:p>
          <a:p>
            <a:pPr lvl="1"/>
            <a:r>
              <a:rPr lang="en-US" dirty="0">
                <a:solidFill>
                  <a:schemeClr val="tx1"/>
                </a:solidFill>
              </a:rPr>
              <a:t>HDM is different — coherent memory behind a CXL decoder — and the difficulty depends entirely on how that memory region is exposed in the kernel.</a:t>
            </a:r>
          </a:p>
          <a:p>
            <a:pPr>
              <a:spcBef>
                <a:spcPts val="600"/>
              </a:spcBef>
            </a:pPr>
            <a:r>
              <a:rPr lang="en-US" sz="2400" b="1" dirty="0"/>
              <a:t>Case A — As ZONE_DEVICE (</a:t>
            </a:r>
            <a:r>
              <a:rPr lang="en-US" sz="2400" b="1" dirty="0" err="1"/>
              <a:t>devdax</a:t>
            </a:r>
            <a:r>
              <a:rPr lang="en-US" sz="2400" b="1" dirty="0"/>
              <a:t>): less complex one.</a:t>
            </a:r>
          </a:p>
          <a:p>
            <a:pPr lvl="1">
              <a:spcBef>
                <a:spcPts val="600"/>
              </a:spcBef>
            </a:pPr>
            <a:r>
              <a:rPr lang="en-US" dirty="0">
                <a:solidFill>
                  <a:schemeClr val="tx1"/>
                </a:solidFill>
              </a:rPr>
              <a:t>CXL driver can map HDM into `ZONE_DEVICE pages (existing pci_p2pdma_add_resource() method).</a:t>
            </a:r>
          </a:p>
          <a:p>
            <a:pPr lvl="1">
              <a:spcBef>
                <a:spcPts val="600"/>
              </a:spcBef>
            </a:pPr>
            <a:r>
              <a:rPr lang="en-US" dirty="0">
                <a:solidFill>
                  <a:schemeClr val="tx1"/>
                </a:solidFill>
              </a:rPr>
              <a:t>This is like existing P2P regions mapping</a:t>
            </a:r>
          </a:p>
          <a:p>
            <a:pPr lvl="2"/>
            <a:r>
              <a:rPr lang="en-US" sz="2400" dirty="0">
                <a:solidFill>
                  <a:schemeClr val="tx1"/>
                </a:solidFill>
              </a:rPr>
              <a:t>The regions will not be available for Kernel allocations. Only the P2P requesters and explicit memory mapped applications will access it.</a:t>
            </a:r>
          </a:p>
          <a:p>
            <a:pPr lvl="1">
              <a:spcBef>
                <a:spcPts val="600"/>
              </a:spcBef>
            </a:pPr>
            <a:r>
              <a:rPr lang="en-US" dirty="0">
                <a:solidFill>
                  <a:schemeClr val="tx1"/>
                </a:solidFill>
              </a:rPr>
              <a:t>It serve well for “</a:t>
            </a:r>
            <a:r>
              <a:rPr lang="en-US" dirty="0"/>
              <a:t>CXL as a Memory Expander for </a:t>
            </a:r>
            <a:r>
              <a:rPr lang="en-US" dirty="0" err="1"/>
              <a:t>xPU</a:t>
            </a:r>
            <a:r>
              <a:rPr lang="en-US" dirty="0">
                <a:solidFill>
                  <a:schemeClr val="tx1"/>
                </a:solidFill>
              </a:rPr>
              <a:t>” use case.</a:t>
            </a:r>
          </a:p>
          <a:p>
            <a:pPr lvl="1">
              <a:spcBef>
                <a:spcPts val="600"/>
              </a:spcBef>
            </a:pPr>
            <a:r>
              <a:rPr lang="en-US" dirty="0">
                <a:solidFill>
                  <a:schemeClr val="tx1"/>
                </a:solidFill>
              </a:rPr>
              <a:t>It is bit unclear for “host-managed” case.</a:t>
            </a:r>
          </a:p>
          <a:p>
            <a:pPr lvl="2">
              <a:spcBef>
                <a:spcPts val="600"/>
              </a:spcBef>
            </a:pPr>
            <a:r>
              <a:rPr lang="en-US" dirty="0">
                <a:solidFill>
                  <a:schemeClr val="tx1"/>
                </a:solidFill>
              </a:rPr>
              <a:t>It might make sense for a CXL type 2 device where the data will be consumed by the accelerator inside it. But may not be for type 3.</a:t>
            </a:r>
          </a:p>
        </p:txBody>
      </p:sp>
    </p:spTree>
    <p:extLst>
      <p:ext uri="{BB962C8B-B14F-4D97-AF65-F5344CB8AC3E}">
        <p14:creationId xmlns:p14="http://schemas.microsoft.com/office/powerpoint/2010/main" val="1188597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79107-B361-4D20-B044-CE14743526BD}"/>
              </a:ext>
            </a:extLst>
          </p:cNvPr>
          <p:cNvSpPr>
            <a:spLocks noGrp="1"/>
          </p:cNvSpPr>
          <p:nvPr>
            <p:ph type="title"/>
          </p:nvPr>
        </p:nvSpPr>
        <p:spPr>
          <a:xfrm>
            <a:off x="718127" y="231232"/>
            <a:ext cx="10596418" cy="1035616"/>
          </a:xfrm>
        </p:spPr>
        <p:txBody>
          <a:bodyPr>
            <a:noAutofit/>
          </a:bodyPr>
          <a:lstStyle/>
          <a:p>
            <a:r>
              <a:rPr lang="en-US" sz="3200" dirty="0"/>
              <a:t>Accessing CXL HDM regions: </a:t>
            </a:r>
            <a:r>
              <a:rPr lang="en-US" sz="2400" dirty="0"/>
              <a:t>ZONE_NORMAL / ZONE_DEVICE? …</a:t>
            </a:r>
            <a:endParaRPr lang="en-IN" sz="2800" dirty="0"/>
          </a:p>
        </p:txBody>
      </p:sp>
      <p:sp>
        <p:nvSpPr>
          <p:cNvPr id="3" name="Content Placeholder 2">
            <a:extLst>
              <a:ext uri="{FF2B5EF4-FFF2-40B4-BE49-F238E27FC236}">
                <a16:creationId xmlns:a16="http://schemas.microsoft.com/office/drawing/2014/main" id="{E36A1525-5523-4E66-9CFA-ACEE2AC276E0}"/>
              </a:ext>
            </a:extLst>
          </p:cNvPr>
          <p:cNvSpPr>
            <a:spLocks noGrp="1"/>
          </p:cNvSpPr>
          <p:nvPr>
            <p:ph idx="1"/>
          </p:nvPr>
        </p:nvSpPr>
        <p:spPr>
          <a:xfrm>
            <a:off x="475567" y="1400741"/>
            <a:ext cx="11558958" cy="4708219"/>
          </a:xfrm>
        </p:spPr>
        <p:txBody>
          <a:bodyPr>
            <a:normAutofit/>
          </a:bodyPr>
          <a:lstStyle/>
          <a:p>
            <a:pPr>
              <a:spcBef>
                <a:spcPts val="600"/>
              </a:spcBef>
            </a:pPr>
            <a:r>
              <a:rPr lang="en-US" sz="1600" b="1" dirty="0"/>
              <a:t>Case B — As kernel managed ZONE_NORMAL / MOVABLE (system-ram):</a:t>
            </a:r>
          </a:p>
          <a:p>
            <a:pPr lvl="1"/>
            <a:r>
              <a:rPr lang="en-US" sz="1600" dirty="0">
                <a:solidFill>
                  <a:schemeClr val="tx1"/>
                </a:solidFill>
              </a:rPr>
              <a:t> The default, regular case for CXL memory regions. User and kernel spaces can see and consume.</a:t>
            </a:r>
          </a:p>
          <a:p>
            <a:pPr lvl="1">
              <a:spcBef>
                <a:spcPts val="600"/>
              </a:spcBef>
            </a:pPr>
            <a:r>
              <a:rPr lang="en-US" sz="1600" dirty="0">
                <a:solidFill>
                  <a:schemeClr val="tx1"/>
                </a:solidFill>
              </a:rPr>
              <a:t>Once </a:t>
            </a:r>
            <a:r>
              <a:rPr lang="en-US" sz="1600" dirty="0" err="1">
                <a:solidFill>
                  <a:schemeClr val="tx1"/>
                </a:solidFill>
              </a:rPr>
              <a:t>onlined</a:t>
            </a:r>
            <a:r>
              <a:rPr lang="en-US" sz="1600" dirty="0">
                <a:solidFill>
                  <a:schemeClr val="tx1"/>
                </a:solidFill>
              </a:rPr>
              <a:t> as system RAM, HDM pages are indistinguishable from regular RAM to the allocator</a:t>
            </a:r>
          </a:p>
          <a:p>
            <a:pPr lvl="2"/>
            <a:r>
              <a:rPr lang="en-US" sz="1600" dirty="0">
                <a:solidFill>
                  <a:schemeClr val="tx1"/>
                </a:solidFill>
              </a:rPr>
              <a:t>Subject to reclaim, swap, and migration, with no `</a:t>
            </a:r>
            <a:r>
              <a:rPr lang="en-US" sz="1600" dirty="0" err="1">
                <a:solidFill>
                  <a:schemeClr val="tx1"/>
                </a:solidFill>
              </a:rPr>
              <a:t>pgmap</a:t>
            </a:r>
            <a:r>
              <a:rPr lang="en-US" sz="1600" dirty="0">
                <a:solidFill>
                  <a:schemeClr val="tx1"/>
                </a:solidFill>
              </a:rPr>
              <a:t>`-based isolation.</a:t>
            </a:r>
          </a:p>
          <a:p>
            <a:pPr lvl="2"/>
            <a:r>
              <a:rPr lang="en-US" sz="1600" dirty="0">
                <a:solidFill>
                  <a:schemeClr val="tx1"/>
                </a:solidFill>
              </a:rPr>
              <a:t>Pages are migration targets here, so a P2P enabled page must be excluded from migration for the whole pin duration.</a:t>
            </a:r>
          </a:p>
          <a:p>
            <a:pPr lvl="2"/>
            <a:r>
              <a:rPr lang="en-US" sz="1600" dirty="0">
                <a:solidFill>
                  <a:schemeClr val="tx1"/>
                </a:solidFill>
              </a:rPr>
              <a:t>Page must be pinned first (FOLL_LONGTERM?) before it can be a P2P target</a:t>
            </a:r>
          </a:p>
          <a:p>
            <a:pPr lvl="1">
              <a:spcBef>
                <a:spcPts val="600"/>
              </a:spcBef>
            </a:pPr>
            <a:r>
              <a:rPr lang="en-US" sz="1600" dirty="0">
                <a:solidFill>
                  <a:schemeClr val="tx1"/>
                </a:solidFill>
              </a:rPr>
              <a:t>Potential approaches:</a:t>
            </a:r>
          </a:p>
          <a:p>
            <a:pPr lvl="2"/>
            <a:r>
              <a:rPr lang="en-US" sz="1600" dirty="0">
                <a:solidFill>
                  <a:schemeClr val="tx1"/>
                </a:solidFill>
              </a:rPr>
              <a:t>Ownership model: p2p </a:t>
            </a:r>
            <a:r>
              <a:rPr lang="en-US" sz="1600" dirty="0" err="1">
                <a:solidFill>
                  <a:schemeClr val="tx1"/>
                </a:solidFill>
              </a:rPr>
              <a:t>uio</a:t>
            </a:r>
            <a:r>
              <a:rPr lang="en-US" sz="1600" dirty="0">
                <a:solidFill>
                  <a:schemeClr val="tx1"/>
                </a:solidFill>
              </a:rPr>
              <a:t> model establish an ownership model which prevents hot-unplugging of these regions while DMA is ongoing</a:t>
            </a:r>
          </a:p>
          <a:p>
            <a:pPr lvl="2"/>
            <a:r>
              <a:rPr lang="en-US" sz="1600" dirty="0">
                <a:solidFill>
                  <a:schemeClr val="tx1"/>
                </a:solidFill>
              </a:rPr>
              <a:t>Private node approach: should we keep UIO CXL HDM region as ‘private node’ memory?</a:t>
            </a:r>
          </a:p>
          <a:p>
            <a:pPr lvl="3"/>
            <a:r>
              <a:rPr lang="en-US" sz="1600" dirty="0">
                <a:solidFill>
                  <a:schemeClr val="tx1"/>
                </a:solidFill>
              </a:rPr>
              <a:t>This approach provides isolation and different memory policies, while still being ZONE_NORMAL</a:t>
            </a:r>
          </a:p>
          <a:p>
            <a:pPr lvl="1"/>
            <a:endParaRPr lang="en-US" sz="1600" dirty="0">
              <a:solidFill>
                <a:schemeClr val="tx1"/>
              </a:solidFill>
            </a:endParaRPr>
          </a:p>
          <a:p>
            <a:pPr lvl="1">
              <a:spcBef>
                <a:spcPts val="600"/>
              </a:spcBef>
            </a:pPr>
            <a:r>
              <a:rPr lang="en-US" sz="1600" dirty="0">
                <a:solidFill>
                  <a:schemeClr val="tx1"/>
                </a:solidFill>
              </a:rPr>
              <a:t>Takeaway: ZONE_NORMAL / MOVABLE looks to be the plausible method for consuming CXL HDM region like a regular RDMA memory.</a:t>
            </a:r>
          </a:p>
          <a:p>
            <a:pPr lvl="2"/>
            <a:r>
              <a:rPr lang="en-US" sz="1600" dirty="0">
                <a:solidFill>
                  <a:schemeClr val="tx1"/>
                </a:solidFill>
              </a:rPr>
              <a:t>Might serve the ‘host-managed‘ case better.</a:t>
            </a:r>
          </a:p>
          <a:p>
            <a:pPr lvl="2"/>
            <a:r>
              <a:rPr lang="en-US" sz="1600" dirty="0">
                <a:solidFill>
                  <a:schemeClr val="tx1"/>
                </a:solidFill>
              </a:rPr>
              <a:t>But, enabling challenges would be more</a:t>
            </a:r>
            <a:endParaRPr lang="en-US" sz="1800" dirty="0"/>
          </a:p>
        </p:txBody>
      </p:sp>
    </p:spTree>
    <p:extLst>
      <p:ext uri="{BB962C8B-B14F-4D97-AF65-F5344CB8AC3E}">
        <p14:creationId xmlns:p14="http://schemas.microsoft.com/office/powerpoint/2010/main" val="1032586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3A8F-CF36-50C2-F340-3C16148E7FF2}"/>
              </a:ext>
            </a:extLst>
          </p:cNvPr>
          <p:cNvSpPr>
            <a:spLocks noGrp="1"/>
          </p:cNvSpPr>
          <p:nvPr>
            <p:ph type="title"/>
          </p:nvPr>
        </p:nvSpPr>
        <p:spPr/>
        <p:txBody>
          <a:bodyPr/>
          <a:lstStyle/>
          <a:p>
            <a:r>
              <a:rPr lang="en-US" dirty="0"/>
              <a:t>Accessing CXL HDM regions ..</a:t>
            </a:r>
            <a:endParaRPr lang="en-IN" dirty="0"/>
          </a:p>
        </p:txBody>
      </p:sp>
      <p:sp>
        <p:nvSpPr>
          <p:cNvPr id="3" name="Content Placeholder 2">
            <a:extLst>
              <a:ext uri="{FF2B5EF4-FFF2-40B4-BE49-F238E27FC236}">
                <a16:creationId xmlns:a16="http://schemas.microsoft.com/office/drawing/2014/main" id="{4AB1201C-D6E4-A1E3-BC21-CE3F0A18F282}"/>
              </a:ext>
            </a:extLst>
          </p:cNvPr>
          <p:cNvSpPr>
            <a:spLocks noGrp="1"/>
          </p:cNvSpPr>
          <p:nvPr>
            <p:ph idx="1"/>
          </p:nvPr>
        </p:nvSpPr>
        <p:spPr/>
        <p:txBody>
          <a:bodyPr>
            <a:normAutofit/>
          </a:bodyPr>
          <a:lstStyle/>
          <a:p>
            <a:r>
              <a:rPr lang="en-US" sz="2400" dirty="0"/>
              <a:t> Case C: DMA_BUF</a:t>
            </a:r>
          </a:p>
          <a:p>
            <a:pPr lvl="1"/>
            <a:r>
              <a:rPr lang="en-US" sz="2000" dirty="0"/>
              <a:t>ZONE_DEVICE based isolation or ZONE_MOVABLE can still be applied.</a:t>
            </a:r>
          </a:p>
          <a:p>
            <a:pPr lvl="1"/>
            <a:r>
              <a:rPr lang="en-US" sz="2000" dirty="0"/>
              <a:t>Coherency models can be integrated more easily with </a:t>
            </a:r>
            <a:r>
              <a:rPr lang="en-US" sz="2000" dirty="0" err="1"/>
              <a:t>dma_buf</a:t>
            </a:r>
            <a:r>
              <a:rPr lang="en-US" sz="2000" dirty="0"/>
              <a:t> </a:t>
            </a:r>
          </a:p>
          <a:p>
            <a:pPr lvl="2"/>
            <a:r>
              <a:rPr lang="en-US" sz="1800" dirty="0"/>
              <a:t>With </a:t>
            </a:r>
            <a:r>
              <a:rPr lang="en-US" sz="1800" dirty="0" err="1"/>
              <a:t>dma_fence</a:t>
            </a:r>
            <a:r>
              <a:rPr lang="en-US" sz="1800" dirty="0"/>
              <a:t>(?) callbacks and coherency workers if needed</a:t>
            </a:r>
          </a:p>
          <a:p>
            <a:pPr lvl="1"/>
            <a:r>
              <a:rPr lang="en-US" sz="2000" dirty="0"/>
              <a:t>Challenges:</a:t>
            </a:r>
          </a:p>
          <a:p>
            <a:pPr lvl="2"/>
            <a:r>
              <a:rPr lang="en-US" sz="1800" dirty="0"/>
              <a:t>The consumption model for the use cases need to be built. Is it Host-managed or capacity expansion for </a:t>
            </a:r>
            <a:r>
              <a:rPr lang="en-US" sz="1800" dirty="0" err="1"/>
              <a:t>xPUs</a:t>
            </a:r>
            <a:r>
              <a:rPr lang="en-US" sz="1800" dirty="0"/>
              <a:t>?</a:t>
            </a:r>
          </a:p>
          <a:p>
            <a:pPr lvl="2"/>
            <a:endParaRPr lang="en-US" sz="1800" dirty="0"/>
          </a:p>
          <a:p>
            <a:pPr lvl="1"/>
            <a:r>
              <a:rPr lang="en-US" sz="2000" dirty="0"/>
              <a:t>Takeaway: DMA_BUF is an interesting option for UIO use case integration</a:t>
            </a:r>
            <a:endParaRPr lang="en-IN" sz="2000" dirty="0"/>
          </a:p>
        </p:txBody>
      </p:sp>
    </p:spTree>
    <p:extLst>
      <p:ext uri="{BB962C8B-B14F-4D97-AF65-F5344CB8AC3E}">
        <p14:creationId xmlns:p14="http://schemas.microsoft.com/office/powerpoint/2010/main" val="4087592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DD9AC-60F5-4C05-A6EC-2DB006FC3B65}"/>
              </a:ext>
            </a:extLst>
          </p:cNvPr>
          <p:cNvSpPr>
            <a:spLocks noGrp="1"/>
          </p:cNvSpPr>
          <p:nvPr>
            <p:ph type="title"/>
          </p:nvPr>
        </p:nvSpPr>
        <p:spPr>
          <a:xfrm>
            <a:off x="834189" y="21734"/>
            <a:ext cx="10515600" cy="1325563"/>
          </a:xfrm>
        </p:spPr>
        <p:txBody>
          <a:bodyPr/>
          <a:lstStyle/>
          <a:p>
            <a:r>
              <a:rPr lang="en-US" dirty="0"/>
              <a:t>Life management of UIO routes</a:t>
            </a:r>
            <a:endParaRPr lang="en-IN" dirty="0"/>
          </a:p>
        </p:txBody>
      </p:sp>
      <p:sp>
        <p:nvSpPr>
          <p:cNvPr id="3" name="Content Placeholder 2">
            <a:extLst>
              <a:ext uri="{FF2B5EF4-FFF2-40B4-BE49-F238E27FC236}">
                <a16:creationId xmlns:a16="http://schemas.microsoft.com/office/drawing/2014/main" id="{5CE52AB0-16C2-4FDB-8C9C-A20B726EFBB7}"/>
              </a:ext>
            </a:extLst>
          </p:cNvPr>
          <p:cNvSpPr>
            <a:spLocks noGrp="1"/>
          </p:cNvSpPr>
          <p:nvPr>
            <p:ph idx="1"/>
          </p:nvPr>
        </p:nvSpPr>
        <p:spPr>
          <a:xfrm>
            <a:off x="572020" y="1235257"/>
            <a:ext cx="10785791" cy="2877616"/>
          </a:xfrm>
        </p:spPr>
        <p:txBody>
          <a:bodyPr>
            <a:normAutofit/>
          </a:bodyPr>
          <a:lstStyle/>
          <a:p>
            <a:r>
              <a:rPr lang="en-US" sz="1600" dirty="0"/>
              <a:t>Why UIO routes are different from normal P2P routes? </a:t>
            </a:r>
          </a:p>
          <a:p>
            <a:pPr lvl="1"/>
            <a:r>
              <a:rPr lang="en-US" sz="1600" dirty="0"/>
              <a:t>Regular P2P routes</a:t>
            </a:r>
          </a:p>
          <a:p>
            <a:pPr lvl="2"/>
            <a:r>
              <a:rPr lang="en-US" sz="1600" dirty="0">
                <a:solidFill>
                  <a:schemeClr val="bg1">
                    <a:lumMod val="50000"/>
                  </a:schemeClr>
                </a:solidFill>
              </a:rPr>
              <a:t>Are tree-based (hierarchical)</a:t>
            </a:r>
          </a:p>
          <a:p>
            <a:pPr lvl="2"/>
            <a:r>
              <a:rPr lang="en-US" sz="1600" dirty="0">
                <a:solidFill>
                  <a:schemeClr val="bg1">
                    <a:lumMod val="50000"/>
                  </a:schemeClr>
                </a:solidFill>
              </a:rPr>
              <a:t>Address is enough to establish path</a:t>
            </a:r>
          </a:p>
          <a:p>
            <a:pPr lvl="1"/>
            <a:r>
              <a:rPr lang="en-US" sz="1600" dirty="0"/>
              <a:t>UIO Routes</a:t>
            </a:r>
          </a:p>
          <a:p>
            <a:pPr lvl="2"/>
            <a:r>
              <a:rPr lang="en-US" sz="1600" dirty="0">
                <a:solidFill>
                  <a:schemeClr val="bg1">
                    <a:lumMod val="50000"/>
                  </a:schemeClr>
                </a:solidFill>
              </a:rPr>
              <a:t>Can be non-hierarchical. Multiple paths can exist b/w requester and provider</a:t>
            </a:r>
          </a:p>
          <a:p>
            <a:pPr lvl="2"/>
            <a:r>
              <a:rPr lang="en-US" sz="1600" dirty="0">
                <a:solidFill>
                  <a:schemeClr val="bg1">
                    <a:lumMod val="50000"/>
                  </a:schemeClr>
                </a:solidFill>
              </a:rPr>
              <a:t>Address is not enough to establish route. All nodes in the route should be UIO capable.</a:t>
            </a:r>
          </a:p>
          <a:p>
            <a:pPr lvl="1"/>
            <a:r>
              <a:rPr lang="en-US" sz="1600" dirty="0"/>
              <a:t>Why life management of UIO routes?</a:t>
            </a:r>
          </a:p>
          <a:p>
            <a:pPr lvl="2"/>
            <a:r>
              <a:rPr lang="en-IN" sz="1600" dirty="0">
                <a:solidFill>
                  <a:schemeClr val="bg1">
                    <a:lumMod val="50000"/>
                  </a:schemeClr>
                </a:solidFill>
              </a:rPr>
              <a:t>Changes in UIO mode: any change in UIO capability of nodes can make the established route non-valid</a:t>
            </a:r>
          </a:p>
          <a:p>
            <a:pPr lvl="2"/>
            <a:r>
              <a:rPr lang="en-IN" sz="1600" dirty="0">
                <a:solidFill>
                  <a:schemeClr val="bg1">
                    <a:lumMod val="50000"/>
                  </a:schemeClr>
                </a:solidFill>
              </a:rPr>
              <a:t>So it calls for a new design to establish and maintain UIO routes.</a:t>
            </a:r>
          </a:p>
        </p:txBody>
      </p:sp>
      <p:grpSp>
        <p:nvGrpSpPr>
          <p:cNvPr id="20" name="Group 19">
            <a:extLst>
              <a:ext uri="{FF2B5EF4-FFF2-40B4-BE49-F238E27FC236}">
                <a16:creationId xmlns:a16="http://schemas.microsoft.com/office/drawing/2014/main" id="{7405CD5F-7B8F-40BB-8432-C96213EFAA6D}"/>
              </a:ext>
            </a:extLst>
          </p:cNvPr>
          <p:cNvGrpSpPr/>
          <p:nvPr/>
        </p:nvGrpSpPr>
        <p:grpSpPr>
          <a:xfrm>
            <a:off x="1165011" y="4189195"/>
            <a:ext cx="3327397" cy="1415738"/>
            <a:chOff x="1490132" y="4354363"/>
            <a:chExt cx="3327397" cy="1415738"/>
          </a:xfrm>
        </p:grpSpPr>
        <p:sp>
          <p:nvSpPr>
            <p:cNvPr id="5" name="Rectangle 4">
              <a:extLst>
                <a:ext uri="{FF2B5EF4-FFF2-40B4-BE49-F238E27FC236}">
                  <a16:creationId xmlns:a16="http://schemas.microsoft.com/office/drawing/2014/main" id="{D0EE268C-668B-41F5-830B-9C5B8C6D39E1}"/>
                </a:ext>
              </a:extLst>
            </p:cNvPr>
            <p:cNvSpPr/>
            <p:nvPr/>
          </p:nvSpPr>
          <p:spPr>
            <a:xfrm>
              <a:off x="1490132" y="5439765"/>
              <a:ext cx="1109132"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Target</a:t>
              </a:r>
              <a:endParaRPr lang="en-US" sz="900" dirty="0">
                <a:solidFill>
                  <a:srgbClr val="FFFFFF"/>
                </a:solidFill>
              </a:endParaRPr>
            </a:p>
          </p:txBody>
        </p:sp>
        <p:sp>
          <p:nvSpPr>
            <p:cNvPr id="6" name="Rectangle 5">
              <a:extLst>
                <a:ext uri="{FF2B5EF4-FFF2-40B4-BE49-F238E27FC236}">
                  <a16:creationId xmlns:a16="http://schemas.microsoft.com/office/drawing/2014/main" id="{057573FB-2F88-4260-A0A9-416475EB8907}"/>
                </a:ext>
              </a:extLst>
            </p:cNvPr>
            <p:cNvSpPr/>
            <p:nvPr/>
          </p:nvSpPr>
          <p:spPr>
            <a:xfrm>
              <a:off x="2576405" y="4824035"/>
              <a:ext cx="1131144" cy="283523"/>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50" b="1" dirty="0">
                  <a:solidFill>
                    <a:srgbClr val="FFFFFF"/>
                  </a:solidFill>
                </a:rPr>
                <a:t>Switch</a:t>
              </a:r>
              <a:endParaRPr sz="900" b="0" dirty="0">
                <a:solidFill>
                  <a:srgbClr val="FFFFFF"/>
                </a:solidFill>
              </a:endParaRPr>
            </a:p>
          </p:txBody>
        </p:sp>
        <p:sp>
          <p:nvSpPr>
            <p:cNvPr id="7" name="Rectangle 6">
              <a:extLst>
                <a:ext uri="{FF2B5EF4-FFF2-40B4-BE49-F238E27FC236}">
                  <a16:creationId xmlns:a16="http://schemas.microsoft.com/office/drawing/2014/main" id="{05D73CD4-8AB8-4F51-9425-DBE3D7C7D6CE}"/>
                </a:ext>
              </a:extLst>
            </p:cNvPr>
            <p:cNvSpPr/>
            <p:nvPr/>
          </p:nvSpPr>
          <p:spPr>
            <a:xfrm>
              <a:off x="2576404" y="4354363"/>
              <a:ext cx="1131145" cy="283523"/>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050" b="0" dirty="0">
                  <a:solidFill>
                    <a:srgbClr val="FFFFFF"/>
                  </a:solidFill>
                </a:rPr>
                <a:t>Host</a:t>
              </a:r>
              <a:endParaRPr sz="1050" b="0" dirty="0">
                <a:solidFill>
                  <a:srgbClr val="FFFFFF"/>
                </a:solidFill>
              </a:endParaRPr>
            </a:p>
          </p:txBody>
        </p:sp>
        <p:sp>
          <p:nvSpPr>
            <p:cNvPr id="8" name="Rectangle 7">
              <a:extLst>
                <a:ext uri="{FF2B5EF4-FFF2-40B4-BE49-F238E27FC236}">
                  <a16:creationId xmlns:a16="http://schemas.microsoft.com/office/drawing/2014/main" id="{3B17637C-490F-4833-8B4D-80D792518DD2}"/>
                </a:ext>
              </a:extLst>
            </p:cNvPr>
            <p:cNvSpPr/>
            <p:nvPr/>
          </p:nvSpPr>
          <p:spPr>
            <a:xfrm>
              <a:off x="3708396" y="5439765"/>
              <a:ext cx="1109133"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Requester</a:t>
              </a:r>
              <a:endParaRPr lang="en-US" sz="900" dirty="0">
                <a:solidFill>
                  <a:srgbClr val="FFFFFF"/>
                </a:solidFill>
              </a:endParaRPr>
            </a:p>
          </p:txBody>
        </p:sp>
        <p:cxnSp>
          <p:nvCxnSpPr>
            <p:cNvPr id="10" name="Straight Arrow Connector 9">
              <a:extLst>
                <a:ext uri="{FF2B5EF4-FFF2-40B4-BE49-F238E27FC236}">
                  <a16:creationId xmlns:a16="http://schemas.microsoft.com/office/drawing/2014/main" id="{2848FBC0-70F0-4838-935B-2CFDEC22A98D}"/>
                </a:ext>
              </a:extLst>
            </p:cNvPr>
            <p:cNvCxnSpPr>
              <a:cxnSpLocks/>
              <a:stCxn id="7" idx="2"/>
              <a:endCxn id="6" idx="0"/>
            </p:cNvCxnSpPr>
            <p:nvPr/>
          </p:nvCxnSpPr>
          <p:spPr>
            <a:xfrm>
              <a:off x="3141977" y="4637886"/>
              <a:ext cx="0" cy="186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AD60CA75-FF0F-450E-8142-DCC28CC4514B}"/>
                </a:ext>
              </a:extLst>
            </p:cNvPr>
            <p:cNvCxnSpPr>
              <a:cxnSpLocks/>
            </p:cNvCxnSpPr>
            <p:nvPr/>
          </p:nvCxnSpPr>
          <p:spPr>
            <a:xfrm rot="5400000">
              <a:off x="2341055" y="4717583"/>
              <a:ext cx="324226" cy="112013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235997B8-5D84-429D-85B1-8991D320F79A}"/>
                </a:ext>
              </a:extLst>
            </p:cNvPr>
            <p:cNvCxnSpPr>
              <a:cxnSpLocks/>
            </p:cNvCxnSpPr>
            <p:nvPr/>
          </p:nvCxnSpPr>
          <p:spPr>
            <a:xfrm rot="16200000" flipV="1">
              <a:off x="3613168" y="4723086"/>
              <a:ext cx="324226" cy="110913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6C2ABD7D-6A9B-4F8B-9E4F-5E7E3FBB3EB3}"/>
              </a:ext>
            </a:extLst>
          </p:cNvPr>
          <p:cNvGrpSpPr/>
          <p:nvPr/>
        </p:nvGrpSpPr>
        <p:grpSpPr>
          <a:xfrm>
            <a:off x="5858737" y="4240994"/>
            <a:ext cx="3504553" cy="1415738"/>
            <a:chOff x="5858737" y="4240994"/>
            <a:chExt cx="3504553" cy="1415738"/>
          </a:xfrm>
        </p:grpSpPr>
        <p:sp>
          <p:nvSpPr>
            <p:cNvPr id="22" name="Rectangle 21">
              <a:extLst>
                <a:ext uri="{FF2B5EF4-FFF2-40B4-BE49-F238E27FC236}">
                  <a16:creationId xmlns:a16="http://schemas.microsoft.com/office/drawing/2014/main" id="{8DF5C28F-A8C2-4580-88B9-5413E15508AC}"/>
                </a:ext>
              </a:extLst>
            </p:cNvPr>
            <p:cNvSpPr/>
            <p:nvPr/>
          </p:nvSpPr>
          <p:spPr>
            <a:xfrm>
              <a:off x="6035893" y="5326396"/>
              <a:ext cx="1109132"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Target</a:t>
              </a:r>
              <a:endParaRPr lang="en-US" sz="900" dirty="0">
                <a:solidFill>
                  <a:srgbClr val="FFFFFF"/>
                </a:solidFill>
              </a:endParaRPr>
            </a:p>
          </p:txBody>
        </p:sp>
        <p:sp>
          <p:nvSpPr>
            <p:cNvPr id="23" name="Rectangle 22">
              <a:extLst>
                <a:ext uri="{FF2B5EF4-FFF2-40B4-BE49-F238E27FC236}">
                  <a16:creationId xmlns:a16="http://schemas.microsoft.com/office/drawing/2014/main" id="{BDA4FF5D-B42E-4133-9037-ECBEDACA5AFB}"/>
                </a:ext>
              </a:extLst>
            </p:cNvPr>
            <p:cNvSpPr/>
            <p:nvPr/>
          </p:nvSpPr>
          <p:spPr>
            <a:xfrm>
              <a:off x="7122166" y="4710666"/>
              <a:ext cx="1131144" cy="283523"/>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50" b="1" dirty="0">
                  <a:solidFill>
                    <a:srgbClr val="FFFFFF"/>
                  </a:solidFill>
                </a:rPr>
                <a:t>Switch</a:t>
              </a:r>
              <a:endParaRPr sz="900" b="0" dirty="0">
                <a:solidFill>
                  <a:srgbClr val="FFFFFF"/>
                </a:solidFill>
              </a:endParaRPr>
            </a:p>
          </p:txBody>
        </p:sp>
        <p:sp>
          <p:nvSpPr>
            <p:cNvPr id="24" name="Rectangle 23">
              <a:extLst>
                <a:ext uri="{FF2B5EF4-FFF2-40B4-BE49-F238E27FC236}">
                  <a16:creationId xmlns:a16="http://schemas.microsoft.com/office/drawing/2014/main" id="{078D1CE0-D6F2-46CF-8F72-EB18FAC6809E}"/>
                </a:ext>
              </a:extLst>
            </p:cNvPr>
            <p:cNvSpPr/>
            <p:nvPr/>
          </p:nvSpPr>
          <p:spPr>
            <a:xfrm>
              <a:off x="7122165" y="4240994"/>
              <a:ext cx="1131145" cy="283523"/>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050" b="0" dirty="0">
                  <a:solidFill>
                    <a:srgbClr val="FFFFFF"/>
                  </a:solidFill>
                </a:rPr>
                <a:t>Host</a:t>
              </a:r>
              <a:endParaRPr sz="1050" b="0" dirty="0">
                <a:solidFill>
                  <a:srgbClr val="FFFFFF"/>
                </a:solidFill>
              </a:endParaRPr>
            </a:p>
          </p:txBody>
        </p:sp>
        <p:sp>
          <p:nvSpPr>
            <p:cNvPr id="25" name="Rectangle 24">
              <a:extLst>
                <a:ext uri="{FF2B5EF4-FFF2-40B4-BE49-F238E27FC236}">
                  <a16:creationId xmlns:a16="http://schemas.microsoft.com/office/drawing/2014/main" id="{36C51EC4-02A6-458A-BEA8-317195436C48}"/>
                </a:ext>
              </a:extLst>
            </p:cNvPr>
            <p:cNvSpPr/>
            <p:nvPr/>
          </p:nvSpPr>
          <p:spPr>
            <a:xfrm>
              <a:off x="8254157" y="5326396"/>
              <a:ext cx="1109133"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Requester</a:t>
              </a:r>
              <a:endParaRPr lang="en-US" sz="900" dirty="0">
                <a:solidFill>
                  <a:srgbClr val="FFFFFF"/>
                </a:solidFill>
              </a:endParaRPr>
            </a:p>
          </p:txBody>
        </p:sp>
        <p:cxnSp>
          <p:nvCxnSpPr>
            <p:cNvPr id="26" name="Straight Arrow Connector 25">
              <a:extLst>
                <a:ext uri="{FF2B5EF4-FFF2-40B4-BE49-F238E27FC236}">
                  <a16:creationId xmlns:a16="http://schemas.microsoft.com/office/drawing/2014/main" id="{88285D0F-371F-4EA8-A53D-30C69C2AB351}"/>
                </a:ext>
              </a:extLst>
            </p:cNvPr>
            <p:cNvCxnSpPr>
              <a:cxnSpLocks/>
              <a:stCxn id="24" idx="2"/>
              <a:endCxn id="23" idx="0"/>
            </p:cNvCxnSpPr>
            <p:nvPr/>
          </p:nvCxnSpPr>
          <p:spPr>
            <a:xfrm>
              <a:off x="7687738" y="4524517"/>
              <a:ext cx="0" cy="186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7F295954-41FD-4936-A4F6-7C01BD1693A6}"/>
                </a:ext>
              </a:extLst>
            </p:cNvPr>
            <p:cNvCxnSpPr>
              <a:cxnSpLocks/>
            </p:cNvCxnSpPr>
            <p:nvPr/>
          </p:nvCxnSpPr>
          <p:spPr>
            <a:xfrm rot="10800000" flipV="1">
              <a:off x="6557017" y="5112482"/>
              <a:ext cx="638170" cy="213913"/>
            </a:xfrm>
            <a:prstGeom prst="bentConnector3">
              <a:avLst>
                <a:gd name="adj1" fmla="val 9908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3B61C2D1-39AA-4318-9B6A-FAB29D871E46}"/>
                </a:ext>
              </a:extLst>
            </p:cNvPr>
            <p:cNvCxnSpPr>
              <a:cxnSpLocks/>
            </p:cNvCxnSpPr>
            <p:nvPr/>
          </p:nvCxnSpPr>
          <p:spPr>
            <a:xfrm rot="16200000" flipV="1">
              <a:off x="8158929" y="4609717"/>
              <a:ext cx="324226" cy="110913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140F0CA2-9947-4673-8461-665627D1E048}"/>
                </a:ext>
              </a:extLst>
            </p:cNvPr>
            <p:cNvCxnSpPr>
              <a:cxnSpLocks/>
            </p:cNvCxnSpPr>
            <p:nvPr/>
          </p:nvCxnSpPr>
          <p:spPr>
            <a:xfrm rot="10800000" flipV="1">
              <a:off x="6795986" y="5188805"/>
              <a:ext cx="535409" cy="145920"/>
            </a:xfrm>
            <a:prstGeom prst="bentConnector3">
              <a:avLst>
                <a:gd name="adj1" fmla="val 10060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AA8464E-CC86-4991-9C4A-952E249A7012}"/>
                </a:ext>
              </a:extLst>
            </p:cNvPr>
            <p:cNvCxnSpPr/>
            <p:nvPr/>
          </p:nvCxnSpPr>
          <p:spPr>
            <a:xfrm>
              <a:off x="7178467" y="5002169"/>
              <a:ext cx="0" cy="110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7605FC4-F160-48F2-B6E2-A607FC6D6568}"/>
                </a:ext>
              </a:extLst>
            </p:cNvPr>
            <p:cNvCxnSpPr/>
            <p:nvPr/>
          </p:nvCxnSpPr>
          <p:spPr>
            <a:xfrm>
              <a:off x="7329596" y="4980375"/>
              <a:ext cx="0" cy="213914"/>
            </a:xfrm>
            <a:prstGeom prst="line">
              <a:avLst/>
            </a:prstGeom>
          </p:spPr>
          <p:style>
            <a:lnRef idx="1">
              <a:schemeClr val="accent1"/>
            </a:lnRef>
            <a:fillRef idx="0">
              <a:schemeClr val="accent1"/>
            </a:fillRef>
            <a:effectRef idx="0">
              <a:schemeClr val="accent1"/>
            </a:effectRef>
            <a:fontRef idx="minor">
              <a:schemeClr val="tx1"/>
            </a:fontRef>
          </p:style>
        </p:cxnSp>
        <p:sp>
          <p:nvSpPr>
            <p:cNvPr id="43" name="Cloud 42">
              <a:extLst>
                <a:ext uri="{FF2B5EF4-FFF2-40B4-BE49-F238E27FC236}">
                  <a16:creationId xmlns:a16="http://schemas.microsoft.com/office/drawing/2014/main" id="{8720D8AC-F5D5-43DB-A277-2B636FDBD1C6}"/>
                </a:ext>
              </a:extLst>
            </p:cNvPr>
            <p:cNvSpPr/>
            <p:nvPr/>
          </p:nvSpPr>
          <p:spPr>
            <a:xfrm>
              <a:off x="5858737" y="4649037"/>
              <a:ext cx="1073994" cy="425284"/>
            </a:xfrm>
            <a:prstGeom prst="cloud">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100" dirty="0"/>
                <a:t>Multiple paths</a:t>
              </a:r>
              <a:endParaRPr lang="en-IN" sz="1100" dirty="0"/>
            </a:p>
          </p:txBody>
        </p:sp>
      </p:grpSp>
      <p:sp>
        <p:nvSpPr>
          <p:cNvPr id="47" name="TextBox 46">
            <a:extLst>
              <a:ext uri="{FF2B5EF4-FFF2-40B4-BE49-F238E27FC236}">
                <a16:creationId xmlns:a16="http://schemas.microsoft.com/office/drawing/2014/main" id="{B79D1C1A-27D9-474E-8AA9-EF34E04CC8AC}"/>
              </a:ext>
            </a:extLst>
          </p:cNvPr>
          <p:cNvSpPr txBox="1"/>
          <p:nvPr/>
        </p:nvSpPr>
        <p:spPr>
          <a:xfrm>
            <a:off x="1810329" y="5870645"/>
            <a:ext cx="1855575" cy="276999"/>
          </a:xfrm>
          <a:prstGeom prst="rect">
            <a:avLst/>
          </a:prstGeom>
          <a:noFill/>
        </p:spPr>
        <p:txBody>
          <a:bodyPr wrap="square" rtlCol="0">
            <a:spAutoFit/>
          </a:bodyPr>
          <a:lstStyle/>
          <a:p>
            <a:r>
              <a:rPr lang="en-US" sz="1200" dirty="0"/>
              <a:t>Conventional P2P path</a:t>
            </a:r>
            <a:endParaRPr lang="en-IN" sz="1200" dirty="0"/>
          </a:p>
        </p:txBody>
      </p:sp>
      <p:sp>
        <p:nvSpPr>
          <p:cNvPr id="48" name="TextBox 47">
            <a:extLst>
              <a:ext uri="{FF2B5EF4-FFF2-40B4-BE49-F238E27FC236}">
                <a16:creationId xmlns:a16="http://schemas.microsoft.com/office/drawing/2014/main" id="{7A3889C3-AB7F-46FD-BB3B-81F27BCC77C6}"/>
              </a:ext>
            </a:extLst>
          </p:cNvPr>
          <p:cNvSpPr txBox="1"/>
          <p:nvPr/>
        </p:nvSpPr>
        <p:spPr>
          <a:xfrm>
            <a:off x="6953148" y="5870646"/>
            <a:ext cx="1855575" cy="276999"/>
          </a:xfrm>
          <a:prstGeom prst="rect">
            <a:avLst/>
          </a:prstGeom>
          <a:noFill/>
        </p:spPr>
        <p:txBody>
          <a:bodyPr wrap="square" rtlCol="0">
            <a:spAutoFit/>
          </a:bodyPr>
          <a:lstStyle/>
          <a:p>
            <a:r>
              <a:rPr lang="en-US" sz="1200" dirty="0"/>
              <a:t>Typical UIO P2P path</a:t>
            </a:r>
            <a:endParaRPr lang="en-IN" sz="1200" dirty="0"/>
          </a:p>
        </p:txBody>
      </p:sp>
    </p:spTree>
    <p:extLst>
      <p:ext uri="{BB962C8B-B14F-4D97-AF65-F5344CB8AC3E}">
        <p14:creationId xmlns:p14="http://schemas.microsoft.com/office/powerpoint/2010/main" val="3435501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823E4-E9B8-40EB-A314-E174E25D192E}"/>
              </a:ext>
            </a:extLst>
          </p:cNvPr>
          <p:cNvSpPr>
            <a:spLocks noGrp="1"/>
          </p:cNvSpPr>
          <p:nvPr>
            <p:ph type="title"/>
          </p:nvPr>
        </p:nvSpPr>
        <p:spPr>
          <a:xfrm>
            <a:off x="838200" y="59891"/>
            <a:ext cx="10515600" cy="1325563"/>
          </a:xfrm>
        </p:spPr>
        <p:txBody>
          <a:bodyPr/>
          <a:lstStyle/>
          <a:p>
            <a:r>
              <a:rPr lang="en-US" dirty="0"/>
              <a:t>Life management: Route object </a:t>
            </a:r>
            <a:endParaRPr lang="en-IN" dirty="0"/>
          </a:p>
        </p:txBody>
      </p:sp>
      <p:sp>
        <p:nvSpPr>
          <p:cNvPr id="6" name="Content Placeholder 2">
            <a:extLst>
              <a:ext uri="{FF2B5EF4-FFF2-40B4-BE49-F238E27FC236}">
                <a16:creationId xmlns:a16="http://schemas.microsoft.com/office/drawing/2014/main" id="{F740F819-BB8D-4D12-9D9E-5CDD35218184}"/>
              </a:ext>
            </a:extLst>
          </p:cNvPr>
          <p:cNvSpPr txBox="1">
            <a:spLocks/>
          </p:cNvSpPr>
          <p:nvPr/>
        </p:nvSpPr>
        <p:spPr>
          <a:xfrm>
            <a:off x="572020" y="1235257"/>
            <a:ext cx="10573433" cy="272221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buClr>
                <a:srgbClr val="7030A0"/>
              </a:buClr>
              <a:buSzPct val="50000"/>
              <a:buFont typeface="Wingdings" panose="05000000000000000000" pitchFamily="2" charset="2"/>
              <a:buChar char="Ø"/>
              <a:defRPr sz="2800" b="0" i="0" kern="1200">
                <a:solidFill>
                  <a:schemeClr val="tx1"/>
                </a:solidFill>
                <a:latin typeface="Avenir Next LT Pro" panose="020B05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600"/>
              </a:spcBef>
              <a:buClr>
                <a:srgbClr val="7030A0"/>
              </a:buClr>
              <a:buSzPct val="50000"/>
              <a:buFont typeface="Wingdings" panose="05000000000000000000" pitchFamily="2" charset="2"/>
              <a:buChar char="Ø"/>
              <a:defRPr sz="2400" b="0" i="0" kern="1200">
                <a:solidFill>
                  <a:schemeClr val="bg1">
                    <a:lumMod val="50000"/>
                  </a:schemeClr>
                </a:solidFill>
                <a:latin typeface="Avenir Next LT Pro" panose="020B05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buClr>
                <a:srgbClr val="7030A0"/>
              </a:buClr>
              <a:buSzPct val="50000"/>
              <a:buFont typeface="Wingdings" panose="05000000000000000000" pitchFamily="2" charset="2"/>
              <a:buChar char="Ø"/>
              <a:defRPr sz="2000" b="0" i="0" kern="1200">
                <a:solidFill>
                  <a:schemeClr val="accent5">
                    <a:lumMod val="50000"/>
                  </a:schemeClr>
                </a:solidFill>
                <a:latin typeface="Avenir Next LT Pro" panose="020B05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600"/>
              </a:spcBef>
              <a:buClr>
                <a:srgbClr val="7030A0"/>
              </a:buClr>
              <a:buSzPct val="50000"/>
              <a:buFont typeface="Wingdings" panose="05000000000000000000" pitchFamily="2" charset="2"/>
              <a:buChar char="Ø"/>
              <a:defRPr sz="1800" b="0" i="0" kern="1200">
                <a:solidFill>
                  <a:srgbClr val="080A43"/>
                </a:solidFill>
                <a:latin typeface="Avenir Next LT Pro" panose="020B05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600"/>
              </a:spcBef>
              <a:buClr>
                <a:srgbClr val="7030A0"/>
              </a:buClr>
              <a:buSzPct val="50000"/>
              <a:buFont typeface="Wingdings" panose="05000000000000000000" pitchFamily="2" charset="2"/>
              <a:buChar char="Ø"/>
              <a:defRPr sz="1800" b="0" i="0" kern="1200">
                <a:solidFill>
                  <a:schemeClr val="bg1">
                    <a:lumMod val="50000"/>
                  </a:schemeClr>
                </a:solidFill>
                <a:latin typeface="Avenir Next LT Pro" panose="020B05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Route object</a:t>
            </a:r>
          </a:p>
          <a:p>
            <a:pPr lvl="1"/>
            <a:r>
              <a:rPr lang="en-US" sz="2000" dirty="0"/>
              <a:t>Tracks all nodes on the path from requester to provider</a:t>
            </a:r>
          </a:p>
          <a:p>
            <a:pPr lvl="1"/>
            <a:r>
              <a:rPr lang="en-IN" sz="2000" dirty="0"/>
              <a:t>Reference counted, revocable</a:t>
            </a:r>
          </a:p>
          <a:p>
            <a:pPr lvl="1"/>
            <a:r>
              <a:rPr lang="en-US" sz="2000" dirty="0"/>
              <a:t>Has a life which depends on the state changes on nodes</a:t>
            </a:r>
          </a:p>
          <a:p>
            <a:pPr lvl="1"/>
            <a:r>
              <a:rPr lang="en-US" sz="2000" dirty="0"/>
              <a:t>Invalidated by any event that can no longer guarantee support along the path </a:t>
            </a:r>
            <a:r>
              <a:rPr lang="en-IN" sz="2000" dirty="0"/>
              <a:t>(hot-remove, link-down, capability loss)</a:t>
            </a:r>
          </a:p>
          <a:p>
            <a:pPr lvl="1"/>
            <a:r>
              <a:rPr lang="en-IN" sz="2000" dirty="0"/>
              <a:t>There can be multiple route objects from requester to provider</a:t>
            </a:r>
            <a:endParaRPr lang="en-IN" sz="1600" dirty="0">
              <a:solidFill>
                <a:schemeClr val="bg1">
                  <a:lumMod val="50000"/>
                </a:schemeClr>
              </a:solidFill>
            </a:endParaRPr>
          </a:p>
        </p:txBody>
      </p:sp>
      <p:grpSp>
        <p:nvGrpSpPr>
          <p:cNvPr id="29" name="Group 28">
            <a:extLst>
              <a:ext uri="{FF2B5EF4-FFF2-40B4-BE49-F238E27FC236}">
                <a16:creationId xmlns:a16="http://schemas.microsoft.com/office/drawing/2014/main" id="{CC687815-DE79-4985-83E4-A679F091140C}"/>
              </a:ext>
            </a:extLst>
          </p:cNvPr>
          <p:cNvGrpSpPr/>
          <p:nvPr/>
        </p:nvGrpSpPr>
        <p:grpSpPr>
          <a:xfrm>
            <a:off x="700285" y="3957471"/>
            <a:ext cx="3517270" cy="1604582"/>
            <a:chOff x="1832821" y="3957471"/>
            <a:chExt cx="3517270" cy="1604582"/>
          </a:xfrm>
        </p:grpSpPr>
        <p:sp>
          <p:nvSpPr>
            <p:cNvPr id="10" name="Rectangle 9">
              <a:extLst>
                <a:ext uri="{FF2B5EF4-FFF2-40B4-BE49-F238E27FC236}">
                  <a16:creationId xmlns:a16="http://schemas.microsoft.com/office/drawing/2014/main" id="{7226CCDD-CCF7-4BB6-B961-28C44432C5F0}"/>
                </a:ext>
              </a:extLst>
            </p:cNvPr>
            <p:cNvSpPr/>
            <p:nvPr/>
          </p:nvSpPr>
          <p:spPr>
            <a:xfrm>
              <a:off x="2022694" y="5231717"/>
              <a:ext cx="1109132"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Target</a:t>
              </a:r>
              <a:endParaRPr lang="en-US" sz="900" dirty="0">
                <a:solidFill>
                  <a:srgbClr val="FFFFFF"/>
                </a:solidFill>
              </a:endParaRPr>
            </a:p>
          </p:txBody>
        </p:sp>
        <p:sp>
          <p:nvSpPr>
            <p:cNvPr id="11" name="Rectangle 10">
              <a:extLst>
                <a:ext uri="{FF2B5EF4-FFF2-40B4-BE49-F238E27FC236}">
                  <a16:creationId xmlns:a16="http://schemas.microsoft.com/office/drawing/2014/main" id="{9CCECE95-6D98-4AAB-B5FB-BA1FD4B4F16E}"/>
                </a:ext>
              </a:extLst>
            </p:cNvPr>
            <p:cNvSpPr/>
            <p:nvPr/>
          </p:nvSpPr>
          <p:spPr>
            <a:xfrm>
              <a:off x="3295233" y="4427143"/>
              <a:ext cx="1131144" cy="283523"/>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50" b="1" dirty="0">
                  <a:solidFill>
                    <a:srgbClr val="FFFFFF"/>
                  </a:solidFill>
                </a:rPr>
                <a:t>Switch</a:t>
              </a:r>
              <a:endParaRPr sz="900" b="0" dirty="0">
                <a:solidFill>
                  <a:srgbClr val="FFFFFF"/>
                </a:solidFill>
              </a:endParaRPr>
            </a:p>
          </p:txBody>
        </p:sp>
        <p:sp>
          <p:nvSpPr>
            <p:cNvPr id="12" name="Rectangle 11">
              <a:extLst>
                <a:ext uri="{FF2B5EF4-FFF2-40B4-BE49-F238E27FC236}">
                  <a16:creationId xmlns:a16="http://schemas.microsoft.com/office/drawing/2014/main" id="{958F084E-A3A0-426C-BE49-1B3E9CF3716F}"/>
                </a:ext>
              </a:extLst>
            </p:cNvPr>
            <p:cNvSpPr/>
            <p:nvPr/>
          </p:nvSpPr>
          <p:spPr>
            <a:xfrm>
              <a:off x="3295232" y="3957471"/>
              <a:ext cx="1131145" cy="283523"/>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050" b="0" dirty="0">
                  <a:solidFill>
                    <a:srgbClr val="FFFFFF"/>
                  </a:solidFill>
                </a:rPr>
                <a:t>Host</a:t>
              </a:r>
              <a:endParaRPr sz="1050" b="0" dirty="0">
                <a:solidFill>
                  <a:srgbClr val="FFFFFF"/>
                </a:solidFill>
              </a:endParaRPr>
            </a:p>
          </p:txBody>
        </p:sp>
        <p:sp>
          <p:nvSpPr>
            <p:cNvPr id="13" name="Rectangle 12">
              <a:extLst>
                <a:ext uri="{FF2B5EF4-FFF2-40B4-BE49-F238E27FC236}">
                  <a16:creationId xmlns:a16="http://schemas.microsoft.com/office/drawing/2014/main" id="{14A9E079-1FCC-4120-A344-EF2C9708F760}"/>
                </a:ext>
              </a:extLst>
            </p:cNvPr>
            <p:cNvSpPr/>
            <p:nvPr/>
          </p:nvSpPr>
          <p:spPr>
            <a:xfrm>
              <a:off x="4240958" y="5223250"/>
              <a:ext cx="1109133"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Requester</a:t>
              </a:r>
              <a:endParaRPr lang="en-US" sz="900" dirty="0">
                <a:solidFill>
                  <a:srgbClr val="FFFFFF"/>
                </a:solidFill>
              </a:endParaRPr>
            </a:p>
          </p:txBody>
        </p:sp>
        <p:cxnSp>
          <p:nvCxnSpPr>
            <p:cNvPr id="14" name="Straight Arrow Connector 13">
              <a:extLst>
                <a:ext uri="{FF2B5EF4-FFF2-40B4-BE49-F238E27FC236}">
                  <a16:creationId xmlns:a16="http://schemas.microsoft.com/office/drawing/2014/main" id="{F4CDB87A-929D-4623-8EE3-D991F00D9C83}"/>
                </a:ext>
              </a:extLst>
            </p:cNvPr>
            <p:cNvCxnSpPr>
              <a:cxnSpLocks/>
              <a:stCxn id="12" idx="2"/>
              <a:endCxn id="11" idx="0"/>
            </p:cNvCxnSpPr>
            <p:nvPr/>
          </p:nvCxnSpPr>
          <p:spPr>
            <a:xfrm>
              <a:off x="3860805" y="4240994"/>
              <a:ext cx="0" cy="186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359EF2F0-D576-4D4A-87D8-1F6B119EEB1D}"/>
                </a:ext>
              </a:extLst>
            </p:cNvPr>
            <p:cNvCxnSpPr>
              <a:cxnSpLocks/>
              <a:endCxn id="10" idx="0"/>
            </p:cNvCxnSpPr>
            <p:nvPr/>
          </p:nvCxnSpPr>
          <p:spPr>
            <a:xfrm rot="10800000" flipV="1">
              <a:off x="2577260" y="4837425"/>
              <a:ext cx="790994" cy="3942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4EB30CEC-4B2A-4464-815D-CB460DF73E97}"/>
                </a:ext>
              </a:extLst>
            </p:cNvPr>
            <p:cNvCxnSpPr>
              <a:cxnSpLocks/>
              <a:stCxn id="13" idx="0"/>
              <a:endCxn id="11" idx="2"/>
            </p:cNvCxnSpPr>
            <p:nvPr/>
          </p:nvCxnSpPr>
          <p:spPr>
            <a:xfrm rot="16200000" flipV="1">
              <a:off x="4071873" y="4499598"/>
              <a:ext cx="512584" cy="93472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B6F28C59-79FC-45EE-BC9C-FAAA8C94A8A0}"/>
                </a:ext>
              </a:extLst>
            </p:cNvPr>
            <p:cNvCxnSpPr>
              <a:cxnSpLocks/>
            </p:cNvCxnSpPr>
            <p:nvPr/>
          </p:nvCxnSpPr>
          <p:spPr>
            <a:xfrm rot="10800000" flipV="1">
              <a:off x="2782789" y="5085659"/>
              <a:ext cx="719875" cy="145920"/>
            </a:xfrm>
            <a:prstGeom prst="bentConnector3">
              <a:avLst>
                <a:gd name="adj1" fmla="val 9939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0777F33-ADF3-4FBE-86F3-C4A30369F100}"/>
                </a:ext>
              </a:extLst>
            </p:cNvPr>
            <p:cNvCxnSpPr/>
            <p:nvPr/>
          </p:nvCxnSpPr>
          <p:spPr>
            <a:xfrm>
              <a:off x="3351534" y="4718646"/>
              <a:ext cx="0" cy="110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BF6C843-B59B-4463-BFBE-FD0665CAFED1}"/>
                </a:ext>
              </a:extLst>
            </p:cNvPr>
            <p:cNvCxnSpPr>
              <a:cxnSpLocks/>
            </p:cNvCxnSpPr>
            <p:nvPr/>
          </p:nvCxnSpPr>
          <p:spPr>
            <a:xfrm>
              <a:off x="3502663" y="4696852"/>
              <a:ext cx="0" cy="388807"/>
            </a:xfrm>
            <a:prstGeom prst="line">
              <a:avLst/>
            </a:prstGeom>
          </p:spPr>
          <p:style>
            <a:lnRef idx="1">
              <a:schemeClr val="accent1"/>
            </a:lnRef>
            <a:fillRef idx="0">
              <a:schemeClr val="accent1"/>
            </a:fillRef>
            <a:effectRef idx="0">
              <a:schemeClr val="accent1"/>
            </a:effectRef>
            <a:fontRef idx="minor">
              <a:schemeClr val="tx1"/>
            </a:fontRef>
          </p:style>
        </p:cxnSp>
        <p:sp>
          <p:nvSpPr>
            <p:cNvPr id="20" name="Cloud 19">
              <a:extLst>
                <a:ext uri="{FF2B5EF4-FFF2-40B4-BE49-F238E27FC236}">
                  <a16:creationId xmlns:a16="http://schemas.microsoft.com/office/drawing/2014/main" id="{F94BCEB0-A757-4A0A-AD2E-4A7671CA8195}"/>
                </a:ext>
              </a:extLst>
            </p:cNvPr>
            <p:cNvSpPr/>
            <p:nvPr/>
          </p:nvSpPr>
          <p:spPr>
            <a:xfrm>
              <a:off x="1832821" y="4687198"/>
              <a:ext cx="721574" cy="283523"/>
            </a:xfrm>
            <a:prstGeom prst="cloud">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US" sz="1100" dirty="0"/>
                <a:t>Route A</a:t>
              </a:r>
              <a:endParaRPr lang="en-IN" sz="1100" dirty="0"/>
            </a:p>
          </p:txBody>
        </p:sp>
        <p:sp>
          <p:nvSpPr>
            <p:cNvPr id="28" name="Cloud 27">
              <a:extLst>
                <a:ext uri="{FF2B5EF4-FFF2-40B4-BE49-F238E27FC236}">
                  <a16:creationId xmlns:a16="http://schemas.microsoft.com/office/drawing/2014/main" id="{B23EA422-9B0F-42CC-9824-56841893BAC5}"/>
                </a:ext>
              </a:extLst>
            </p:cNvPr>
            <p:cNvSpPr/>
            <p:nvPr/>
          </p:nvSpPr>
          <p:spPr>
            <a:xfrm>
              <a:off x="3115744" y="5089468"/>
              <a:ext cx="721574" cy="283523"/>
            </a:xfrm>
            <a:prstGeom prst="cloud">
              <a:avLst/>
            </a:prstGeom>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US" sz="1100" dirty="0"/>
                <a:t>Route B</a:t>
              </a:r>
              <a:endParaRPr lang="en-IN" sz="1100" dirty="0"/>
            </a:p>
          </p:txBody>
        </p:sp>
      </p:grpSp>
      <p:grpSp>
        <p:nvGrpSpPr>
          <p:cNvPr id="62" name="Group 61">
            <a:extLst>
              <a:ext uri="{FF2B5EF4-FFF2-40B4-BE49-F238E27FC236}">
                <a16:creationId xmlns:a16="http://schemas.microsoft.com/office/drawing/2014/main" id="{2EB85625-1E81-4150-B5F9-DA7E9F3DF358}"/>
              </a:ext>
            </a:extLst>
          </p:cNvPr>
          <p:cNvGrpSpPr/>
          <p:nvPr/>
        </p:nvGrpSpPr>
        <p:grpSpPr>
          <a:xfrm>
            <a:off x="6244445" y="3784749"/>
            <a:ext cx="3327397" cy="1728208"/>
            <a:chOff x="6244445" y="3784749"/>
            <a:chExt cx="3327397" cy="1728208"/>
          </a:xfrm>
        </p:grpSpPr>
        <p:sp>
          <p:nvSpPr>
            <p:cNvPr id="31" name="Rectangle 30">
              <a:extLst>
                <a:ext uri="{FF2B5EF4-FFF2-40B4-BE49-F238E27FC236}">
                  <a16:creationId xmlns:a16="http://schemas.microsoft.com/office/drawing/2014/main" id="{187ADC51-0FBD-4EB4-A47E-0CE56CA228DF}"/>
                </a:ext>
              </a:extLst>
            </p:cNvPr>
            <p:cNvSpPr/>
            <p:nvPr/>
          </p:nvSpPr>
          <p:spPr>
            <a:xfrm>
              <a:off x="6244445" y="5182621"/>
              <a:ext cx="1109132"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Target</a:t>
              </a:r>
              <a:endParaRPr lang="en-US" sz="900" dirty="0">
                <a:solidFill>
                  <a:srgbClr val="FFFFFF"/>
                </a:solidFill>
              </a:endParaRPr>
            </a:p>
          </p:txBody>
        </p:sp>
        <p:sp>
          <p:nvSpPr>
            <p:cNvPr id="32" name="Rectangle 31">
              <a:extLst>
                <a:ext uri="{FF2B5EF4-FFF2-40B4-BE49-F238E27FC236}">
                  <a16:creationId xmlns:a16="http://schemas.microsoft.com/office/drawing/2014/main" id="{676ECA07-92E9-4509-A767-71AB4C902BF1}"/>
                </a:ext>
              </a:extLst>
            </p:cNvPr>
            <p:cNvSpPr/>
            <p:nvPr/>
          </p:nvSpPr>
          <p:spPr>
            <a:xfrm>
              <a:off x="7017029" y="4359067"/>
              <a:ext cx="948264" cy="283523"/>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50" b="1" dirty="0">
                  <a:solidFill>
                    <a:srgbClr val="FFFFFF"/>
                  </a:solidFill>
                </a:rPr>
                <a:t>Switch 1</a:t>
              </a:r>
              <a:endParaRPr sz="900" b="0" dirty="0">
                <a:solidFill>
                  <a:srgbClr val="FFFFFF"/>
                </a:solidFill>
              </a:endParaRPr>
            </a:p>
          </p:txBody>
        </p:sp>
        <p:sp>
          <p:nvSpPr>
            <p:cNvPr id="33" name="Rectangle 32">
              <a:extLst>
                <a:ext uri="{FF2B5EF4-FFF2-40B4-BE49-F238E27FC236}">
                  <a16:creationId xmlns:a16="http://schemas.microsoft.com/office/drawing/2014/main" id="{F348E956-6CAB-40D3-98F1-C0928CC10051}"/>
                </a:ext>
              </a:extLst>
            </p:cNvPr>
            <p:cNvSpPr/>
            <p:nvPr/>
          </p:nvSpPr>
          <p:spPr>
            <a:xfrm>
              <a:off x="6567137" y="3784749"/>
              <a:ext cx="1131145" cy="283523"/>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050" b="0" dirty="0">
                  <a:solidFill>
                    <a:srgbClr val="FFFFFF"/>
                  </a:solidFill>
                </a:rPr>
                <a:t>Host1</a:t>
              </a:r>
              <a:endParaRPr sz="1050" b="0" dirty="0">
                <a:solidFill>
                  <a:srgbClr val="FFFFFF"/>
                </a:solidFill>
              </a:endParaRPr>
            </a:p>
          </p:txBody>
        </p:sp>
        <p:sp>
          <p:nvSpPr>
            <p:cNvPr id="34" name="Rectangle 33">
              <a:extLst>
                <a:ext uri="{FF2B5EF4-FFF2-40B4-BE49-F238E27FC236}">
                  <a16:creationId xmlns:a16="http://schemas.microsoft.com/office/drawing/2014/main" id="{FBD0336C-D9E6-4DE4-91B0-F7CE724309F7}"/>
                </a:ext>
              </a:extLst>
            </p:cNvPr>
            <p:cNvSpPr/>
            <p:nvPr/>
          </p:nvSpPr>
          <p:spPr>
            <a:xfrm>
              <a:off x="8462709" y="5174154"/>
              <a:ext cx="1109133" cy="330336"/>
            </a:xfrm>
            <a:prstGeom prst="rect">
              <a:avLst/>
            </a:prstGeom>
            <a:solidFill>
              <a:srgbClr val="2E4C6D"/>
            </a:solidFill>
            <a:ln w="15875">
              <a:solidFill>
                <a:srgbClr val="2E4C6D"/>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200" b="1" dirty="0">
                  <a:solidFill>
                    <a:srgbClr val="FFFFFF"/>
                  </a:solidFill>
                </a:rPr>
                <a:t>Requester</a:t>
              </a:r>
              <a:endParaRPr lang="en-US" sz="900" dirty="0">
                <a:solidFill>
                  <a:srgbClr val="FFFFFF"/>
                </a:solidFill>
              </a:endParaRPr>
            </a:p>
          </p:txBody>
        </p:sp>
        <p:cxnSp>
          <p:nvCxnSpPr>
            <p:cNvPr id="35" name="Straight Arrow Connector 34">
              <a:extLst>
                <a:ext uri="{FF2B5EF4-FFF2-40B4-BE49-F238E27FC236}">
                  <a16:creationId xmlns:a16="http://schemas.microsoft.com/office/drawing/2014/main" id="{66817121-2EDB-4F41-8042-683A128A0912}"/>
                </a:ext>
              </a:extLst>
            </p:cNvPr>
            <p:cNvCxnSpPr>
              <a:cxnSpLocks/>
              <a:stCxn id="33" idx="2"/>
              <a:endCxn id="32" idx="0"/>
            </p:cNvCxnSpPr>
            <p:nvPr/>
          </p:nvCxnSpPr>
          <p:spPr>
            <a:xfrm>
              <a:off x="7132710" y="4068272"/>
              <a:ext cx="358451" cy="2907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41F4C0F8-201B-4F14-8A61-9666E28872C6}"/>
                </a:ext>
              </a:extLst>
            </p:cNvPr>
            <p:cNvCxnSpPr>
              <a:cxnSpLocks/>
              <a:endCxn id="31" idx="0"/>
            </p:cNvCxnSpPr>
            <p:nvPr/>
          </p:nvCxnSpPr>
          <p:spPr>
            <a:xfrm rot="10800000" flipV="1">
              <a:off x="6799011" y="4788329"/>
              <a:ext cx="790994" cy="39429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3F3E2764-B524-4C23-84F0-0C5A4474144C}"/>
                </a:ext>
              </a:extLst>
            </p:cNvPr>
            <p:cNvCxnSpPr>
              <a:cxnSpLocks/>
              <a:stCxn id="34" idx="0"/>
              <a:endCxn id="49" idx="2"/>
            </p:cNvCxnSpPr>
            <p:nvPr/>
          </p:nvCxnSpPr>
          <p:spPr>
            <a:xfrm rot="16200000" flipV="1">
              <a:off x="8553707" y="4710584"/>
              <a:ext cx="539895" cy="38724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F90A50CB-BE36-4947-8CCD-F01D5ECDDE09}"/>
                </a:ext>
              </a:extLst>
            </p:cNvPr>
            <p:cNvCxnSpPr>
              <a:cxnSpLocks/>
            </p:cNvCxnSpPr>
            <p:nvPr/>
          </p:nvCxnSpPr>
          <p:spPr>
            <a:xfrm rot="10800000" flipV="1">
              <a:off x="7004541" y="4933385"/>
              <a:ext cx="1458168" cy="249098"/>
            </a:xfrm>
            <a:prstGeom prst="bentConnector3">
              <a:avLst>
                <a:gd name="adj1" fmla="val 10004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479B9AD-5C98-44B9-8E38-8BBD9261E539}"/>
                </a:ext>
              </a:extLst>
            </p:cNvPr>
            <p:cNvCxnSpPr/>
            <p:nvPr/>
          </p:nvCxnSpPr>
          <p:spPr>
            <a:xfrm>
              <a:off x="7573285" y="4669550"/>
              <a:ext cx="0" cy="110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479DBFC-3ACB-44CC-B7EF-6ED1EA82CAEC}"/>
                </a:ext>
              </a:extLst>
            </p:cNvPr>
            <p:cNvCxnSpPr>
              <a:cxnSpLocks/>
            </p:cNvCxnSpPr>
            <p:nvPr/>
          </p:nvCxnSpPr>
          <p:spPr>
            <a:xfrm flipH="1">
              <a:off x="8462709" y="4641836"/>
              <a:ext cx="1" cy="283523"/>
            </a:xfrm>
            <a:prstGeom prst="line">
              <a:avLst/>
            </a:prstGeom>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3D5B20BE-2CF8-41C7-B328-75EFDE620E7A}"/>
                </a:ext>
              </a:extLst>
            </p:cNvPr>
            <p:cNvSpPr/>
            <p:nvPr/>
          </p:nvSpPr>
          <p:spPr>
            <a:xfrm>
              <a:off x="8263855" y="3797875"/>
              <a:ext cx="1131145" cy="283523"/>
            </a:xfrm>
            <a:prstGeom prst="rect">
              <a:avLst/>
            </a:prstGeom>
            <a:solidFill>
              <a:srgbClr val="4472C4"/>
            </a:solidFill>
            <a:ln w="15875">
              <a:solidFill>
                <a:srgbClr val="4472C4"/>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050" b="0" dirty="0">
                  <a:solidFill>
                    <a:srgbClr val="FFFFFF"/>
                  </a:solidFill>
                </a:rPr>
                <a:t>Host2</a:t>
              </a:r>
              <a:endParaRPr sz="1050" b="0" dirty="0">
                <a:solidFill>
                  <a:srgbClr val="FFFFFF"/>
                </a:solidFill>
              </a:endParaRPr>
            </a:p>
          </p:txBody>
        </p:sp>
        <p:cxnSp>
          <p:nvCxnSpPr>
            <p:cNvPr id="46" name="Straight Arrow Connector 45">
              <a:extLst>
                <a:ext uri="{FF2B5EF4-FFF2-40B4-BE49-F238E27FC236}">
                  <a16:creationId xmlns:a16="http://schemas.microsoft.com/office/drawing/2014/main" id="{EA75B304-516A-40F1-82FD-12D2A365B433}"/>
                </a:ext>
              </a:extLst>
            </p:cNvPr>
            <p:cNvCxnSpPr>
              <a:cxnSpLocks/>
              <a:stCxn id="44" idx="2"/>
              <a:endCxn id="49" idx="0"/>
            </p:cNvCxnSpPr>
            <p:nvPr/>
          </p:nvCxnSpPr>
          <p:spPr>
            <a:xfrm flipH="1">
              <a:off x="8630031" y="4081398"/>
              <a:ext cx="199397" cy="269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0057B58E-8F18-4169-9B5C-A45D4FE80BB3}"/>
                </a:ext>
              </a:extLst>
            </p:cNvPr>
            <p:cNvSpPr/>
            <p:nvPr/>
          </p:nvSpPr>
          <p:spPr>
            <a:xfrm>
              <a:off x="8242784" y="4350736"/>
              <a:ext cx="774493" cy="283523"/>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pPr algn="ctr"/>
              <a:r>
                <a:rPr lang="en-US" sz="1150" b="1" dirty="0">
                  <a:solidFill>
                    <a:srgbClr val="FFFFFF"/>
                  </a:solidFill>
                </a:rPr>
                <a:t>Switch 2</a:t>
              </a:r>
              <a:endParaRPr sz="900" b="0" dirty="0">
                <a:solidFill>
                  <a:srgbClr val="FFFFFF"/>
                </a:solidFill>
              </a:endParaRPr>
            </a:p>
          </p:txBody>
        </p:sp>
        <p:cxnSp>
          <p:nvCxnSpPr>
            <p:cNvPr id="61" name="Straight Arrow Connector 60">
              <a:extLst>
                <a:ext uri="{FF2B5EF4-FFF2-40B4-BE49-F238E27FC236}">
                  <a16:creationId xmlns:a16="http://schemas.microsoft.com/office/drawing/2014/main" id="{14234394-C3BE-4523-AB0D-12E3793F0426}"/>
                </a:ext>
              </a:extLst>
            </p:cNvPr>
            <p:cNvCxnSpPr>
              <a:stCxn id="33" idx="3"/>
              <a:endCxn id="44" idx="1"/>
            </p:cNvCxnSpPr>
            <p:nvPr/>
          </p:nvCxnSpPr>
          <p:spPr>
            <a:xfrm>
              <a:off x="7698282" y="3926511"/>
              <a:ext cx="565573" cy="131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63" name="TextBox 62">
            <a:extLst>
              <a:ext uri="{FF2B5EF4-FFF2-40B4-BE49-F238E27FC236}">
                <a16:creationId xmlns:a16="http://schemas.microsoft.com/office/drawing/2014/main" id="{F096D4D0-6DF7-4DF6-A551-E390D4118AED}"/>
              </a:ext>
            </a:extLst>
          </p:cNvPr>
          <p:cNvSpPr txBox="1"/>
          <p:nvPr/>
        </p:nvSpPr>
        <p:spPr>
          <a:xfrm>
            <a:off x="1343871" y="5875663"/>
            <a:ext cx="2000247" cy="307777"/>
          </a:xfrm>
          <a:prstGeom prst="rect">
            <a:avLst/>
          </a:prstGeom>
          <a:noFill/>
        </p:spPr>
        <p:txBody>
          <a:bodyPr wrap="square" rtlCol="0">
            <a:spAutoFit/>
          </a:bodyPr>
          <a:lstStyle/>
          <a:p>
            <a:r>
              <a:rPr lang="en-US" sz="1400" dirty="0"/>
              <a:t>A simpler topology</a:t>
            </a:r>
            <a:endParaRPr lang="en-IN" sz="1400" dirty="0"/>
          </a:p>
        </p:txBody>
      </p:sp>
      <p:sp>
        <p:nvSpPr>
          <p:cNvPr id="64" name="TextBox 63">
            <a:extLst>
              <a:ext uri="{FF2B5EF4-FFF2-40B4-BE49-F238E27FC236}">
                <a16:creationId xmlns:a16="http://schemas.microsoft.com/office/drawing/2014/main" id="{ABF759E6-797A-47FE-BC6C-815B8D1F0115}"/>
              </a:ext>
            </a:extLst>
          </p:cNvPr>
          <p:cNvSpPr txBox="1"/>
          <p:nvPr/>
        </p:nvSpPr>
        <p:spPr>
          <a:xfrm>
            <a:off x="6870057" y="5894211"/>
            <a:ext cx="2000247" cy="307777"/>
          </a:xfrm>
          <a:prstGeom prst="rect">
            <a:avLst/>
          </a:prstGeom>
          <a:noFill/>
        </p:spPr>
        <p:txBody>
          <a:bodyPr wrap="square" rtlCol="0">
            <a:spAutoFit/>
          </a:bodyPr>
          <a:lstStyle/>
          <a:p>
            <a:r>
              <a:rPr lang="en-US" sz="1400" dirty="0"/>
              <a:t>More complex topology</a:t>
            </a:r>
            <a:endParaRPr lang="en-IN" sz="1400" dirty="0"/>
          </a:p>
        </p:txBody>
      </p:sp>
    </p:spTree>
    <p:extLst>
      <p:ext uri="{BB962C8B-B14F-4D97-AF65-F5344CB8AC3E}">
        <p14:creationId xmlns:p14="http://schemas.microsoft.com/office/powerpoint/2010/main" val="3623603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Route acquisition</a:t>
            </a:r>
            <a:endParaRPr dirty="0"/>
          </a:p>
        </p:txBody>
      </p:sp>
      <p:pic>
        <p:nvPicPr>
          <p:cNvPr id="5" name="Content Placeholder 4">
            <a:extLst>
              <a:ext uri="{FF2B5EF4-FFF2-40B4-BE49-F238E27FC236}">
                <a16:creationId xmlns:a16="http://schemas.microsoft.com/office/drawing/2014/main" id="{7BCEC7E5-37F9-4FED-BBCB-2C8262793D0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46049" y="698501"/>
            <a:ext cx="6945951" cy="6015830"/>
          </a:xfrm>
        </p:spPr>
      </p:pic>
      <p:sp>
        <p:nvSpPr>
          <p:cNvPr id="6" name="Content Placeholder 2">
            <a:extLst>
              <a:ext uri="{FF2B5EF4-FFF2-40B4-BE49-F238E27FC236}">
                <a16:creationId xmlns:a16="http://schemas.microsoft.com/office/drawing/2014/main" id="{8E328376-3BE1-48EA-9E84-7B317B3D9B39}"/>
              </a:ext>
            </a:extLst>
          </p:cNvPr>
          <p:cNvSpPr txBox="1">
            <a:spLocks/>
          </p:cNvSpPr>
          <p:nvPr/>
        </p:nvSpPr>
        <p:spPr>
          <a:xfrm>
            <a:off x="838199" y="1381125"/>
            <a:ext cx="4407849" cy="4795838"/>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2000"/>
              <a:t>Valid reference:</a:t>
            </a:r>
          </a:p>
          <a:p>
            <a:pPr marL="342900" indent="-342900">
              <a:spcBef>
                <a:spcPts val="600"/>
              </a:spcBef>
              <a:buFont typeface="+mj-lt"/>
              <a:buAutoNum type="arabicPeriod"/>
            </a:pPr>
            <a:r>
              <a:rPr lang="en-US" sz="2000">
                <a:solidFill>
                  <a:schemeClr val="bg1">
                    <a:lumMod val="50000"/>
                  </a:schemeClr>
                </a:solidFill>
              </a:rPr>
              <a:t>Capabilities: </a:t>
            </a:r>
            <a:r>
              <a:rPr lang="pt-BR" sz="2000">
                <a:solidFill>
                  <a:schemeClr val="bg1">
                    <a:lumMod val="50000"/>
                  </a:schemeClr>
                </a:solidFill>
              </a:rPr>
              <a:t>requester DevCap3.REQ, provider UIO_COMPLETER.</a:t>
            </a:r>
            <a:endParaRPr lang="en-US" sz="2000">
              <a:solidFill>
                <a:schemeClr val="bg1">
                  <a:lumMod val="50000"/>
                </a:schemeClr>
              </a:solidFill>
            </a:endParaRPr>
          </a:p>
          <a:p>
            <a:pPr marL="342900" indent="-342900">
              <a:spcBef>
                <a:spcPts val="600"/>
              </a:spcBef>
              <a:buFont typeface="+mj-lt"/>
              <a:buAutoNum type="arabicPeriod"/>
            </a:pPr>
            <a:endParaRPr lang="en-US" sz="2000">
              <a:solidFill>
                <a:schemeClr val="bg1">
                  <a:lumMod val="50000"/>
                </a:schemeClr>
              </a:solidFill>
            </a:endParaRPr>
          </a:p>
          <a:p>
            <a:pPr marL="342900" indent="-342900">
              <a:spcBef>
                <a:spcPts val="600"/>
              </a:spcBef>
              <a:buFont typeface="+mj-lt"/>
              <a:buAutoNum type="arabicPeriod"/>
            </a:pPr>
            <a:r>
              <a:rPr lang="en-US" sz="2000">
                <a:solidFill>
                  <a:schemeClr val="bg1">
                    <a:lumMod val="50000"/>
                  </a:schemeClr>
                </a:solidFill>
              </a:rPr>
              <a:t>range_valid(): cxl resolves the subrange to its interleave target set and granularity.</a:t>
            </a:r>
          </a:p>
          <a:p>
            <a:pPr marL="342900" indent="-342900">
              <a:spcBef>
                <a:spcPts val="600"/>
              </a:spcBef>
              <a:buFont typeface="+mj-lt"/>
              <a:buAutoNum type="arabicPeriod"/>
            </a:pPr>
            <a:endParaRPr lang="en-US" sz="2000">
              <a:solidFill>
                <a:schemeClr val="bg1">
                  <a:lumMod val="50000"/>
                </a:schemeClr>
              </a:solidFill>
            </a:endParaRPr>
          </a:p>
          <a:p>
            <a:pPr marL="342900" indent="-342900">
              <a:spcBef>
                <a:spcPts val="600"/>
              </a:spcBef>
              <a:buFont typeface="+mj-lt"/>
              <a:buAutoNum type="arabicPeriod"/>
            </a:pPr>
            <a:r>
              <a:rPr lang="en-US" sz="1800">
                <a:solidFill>
                  <a:schemeClr val="bg1">
                    <a:lumMod val="50000"/>
                  </a:schemeClr>
                </a:solidFill>
              </a:rPr>
              <a:t>Per-target walk up to the lowest common ancestor (LCA): flit mode per link, SVC routing per hop, ACS-free path (BAR) or ATS-capable requester (HDM).</a:t>
            </a:r>
          </a:p>
          <a:p>
            <a:pPr marL="342900" indent="-342900">
              <a:spcBef>
                <a:spcPts val="600"/>
              </a:spcBef>
              <a:buFont typeface="+mj-lt"/>
              <a:buAutoNum type="arabicPeriod"/>
            </a:pPr>
            <a:endParaRPr lang="en-US" sz="1800">
              <a:solidFill>
                <a:schemeClr val="bg1">
                  <a:lumMod val="50000"/>
                </a:schemeClr>
              </a:solidFill>
            </a:endParaRPr>
          </a:p>
          <a:p>
            <a:pPr marL="342900" indent="-342900">
              <a:spcBef>
                <a:spcPts val="600"/>
              </a:spcBef>
              <a:buFont typeface="+mj-lt"/>
              <a:buAutoNum type="arabicPeriod"/>
            </a:pPr>
            <a:r>
              <a:rPr lang="en-US" sz="1800">
                <a:solidFill>
                  <a:schemeClr val="bg1">
                    <a:lumMod val="50000"/>
                  </a:schemeClr>
                </a:solidFill>
              </a:rPr>
              <a:t>Commit, leaf -&gt; requester, unwinding in reverse on any failure.</a:t>
            </a:r>
          </a:p>
          <a:p>
            <a:pPr marL="342900" indent="-342900">
              <a:spcBef>
                <a:spcPts val="600"/>
              </a:spcBef>
              <a:buFont typeface="+mj-lt"/>
              <a:buAutoNum type="arabicPeriod"/>
            </a:pPr>
            <a:endParaRPr lang="en-US" sz="1800">
              <a:solidFill>
                <a:schemeClr val="bg1">
                  <a:lumMod val="50000"/>
                </a:schemeClr>
              </a:solidFill>
            </a:endParaRPr>
          </a:p>
          <a:p>
            <a:pPr marL="342900" indent="-342900">
              <a:spcBef>
                <a:spcPts val="600"/>
              </a:spcBef>
              <a:buFont typeface="+mj-lt"/>
              <a:buAutoNum type="arabicPeriod"/>
            </a:pPr>
            <a:endParaRPr lang="en-US" sz="1800">
              <a:solidFill>
                <a:schemeClr val="bg1">
                  <a:lumMod val="50000"/>
                </a:schemeClr>
              </a:solidFill>
            </a:endParaRPr>
          </a:p>
          <a:p>
            <a:pPr marL="342900" indent="-342900">
              <a:spcBef>
                <a:spcPts val="600"/>
              </a:spcBef>
              <a:buFont typeface="+mj-lt"/>
              <a:buAutoNum type="arabicPeriod"/>
            </a:pPr>
            <a:endParaRPr lang="en-US" sz="1800">
              <a:solidFill>
                <a:schemeClr val="bg1">
                  <a:lumMod val="50000"/>
                </a:schemeClr>
              </a:solidFill>
            </a:endParaRPr>
          </a:p>
          <a:p>
            <a:pPr marL="342900" indent="-342900">
              <a:spcBef>
                <a:spcPts val="600"/>
              </a:spcBef>
              <a:buFont typeface="+mj-lt"/>
              <a:buAutoNum type="arabicPeriod"/>
            </a:pPr>
            <a:endParaRPr lang="en-US" sz="1800" dirty="0">
              <a:solidFill>
                <a:schemeClr val="bg1">
                  <a:lumMod val="50000"/>
                </a:schemeClr>
              </a:solidFill>
            </a:endParaRPr>
          </a:p>
        </p:txBody>
      </p:sp>
    </p:spTree>
    <p:extLst>
      <p:ext uri="{BB962C8B-B14F-4D97-AF65-F5344CB8AC3E}">
        <p14:creationId xmlns:p14="http://schemas.microsoft.com/office/powerpoint/2010/main" val="22163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773" y="110932"/>
            <a:ext cx="10679545" cy="854075"/>
          </a:xfrm>
        </p:spPr>
        <p:txBody>
          <a:bodyPr/>
          <a:lstStyle/>
          <a:p>
            <a:r>
              <a:rPr lang="en-US"/>
              <a:t>End-to-end lifecycle</a:t>
            </a:r>
            <a:endParaRPr dirty="0"/>
          </a:p>
        </p:txBody>
      </p:sp>
      <p:sp>
        <p:nvSpPr>
          <p:cNvPr id="23" name="Rectangle 22">
            <a:extLst>
              <a:ext uri="{FF2B5EF4-FFF2-40B4-BE49-F238E27FC236}">
                <a16:creationId xmlns:a16="http://schemas.microsoft.com/office/drawing/2014/main" id="{68CDE39F-A8FA-4BA5-B369-5801D7838E97}"/>
              </a:ext>
            </a:extLst>
          </p:cNvPr>
          <p:cNvSpPr/>
          <p:nvPr/>
        </p:nvSpPr>
        <p:spPr>
          <a:xfrm>
            <a:off x="794172" y="1418008"/>
            <a:ext cx="4108871" cy="729765"/>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200" b="1" dirty="0">
                <a:solidFill>
                  <a:srgbClr val="FFFFFF"/>
                </a:solidFill>
              </a:rPr>
              <a:t>1) Probe</a:t>
            </a:r>
            <a:endParaRPr sz="1200" b="1" dirty="0">
              <a:solidFill>
                <a:srgbClr val="FFFFFF"/>
              </a:solidFill>
            </a:endParaRPr>
          </a:p>
          <a:p>
            <a:r>
              <a:rPr lang="en-US" sz="1000" dirty="0" err="1">
                <a:solidFill>
                  <a:srgbClr val="FFFFFF"/>
                </a:solidFill>
              </a:rPr>
              <a:t>cxl_pci</a:t>
            </a:r>
            <a:r>
              <a:rPr lang="en-US" sz="1000" dirty="0">
                <a:solidFill>
                  <a:srgbClr val="FFFFFF"/>
                </a:solidFill>
              </a:rPr>
              <a:t>/</a:t>
            </a:r>
            <a:r>
              <a:rPr lang="en-US" sz="1000" dirty="0" err="1">
                <a:solidFill>
                  <a:srgbClr val="FFFFFF"/>
                </a:solidFill>
              </a:rPr>
              <a:t>cxl_mem</a:t>
            </a:r>
            <a:r>
              <a:rPr lang="en-US" sz="1000" dirty="0">
                <a:solidFill>
                  <a:srgbClr val="FFFFFF"/>
                </a:solidFill>
              </a:rPr>
              <a:t> probe</a:t>
            </a:r>
          </a:p>
          <a:p>
            <a:r>
              <a:rPr lang="en-US" sz="1000" b="0" dirty="0" err="1">
                <a:solidFill>
                  <a:srgbClr val="FFFFFF"/>
                </a:solidFill>
              </a:rPr>
              <a:t>cxl_bi_setup</a:t>
            </a:r>
            <a:r>
              <a:rPr lang="en-US" sz="1000" b="0" dirty="0">
                <a:solidFill>
                  <a:srgbClr val="FFFFFF"/>
                </a:solidFill>
              </a:rPr>
              <a:t>()</a:t>
            </a:r>
          </a:p>
          <a:p>
            <a:r>
              <a:rPr lang="en-US" sz="1000" b="0" dirty="0" err="1">
                <a:solidFill>
                  <a:srgbClr val="FFFFFF"/>
                </a:solidFill>
              </a:rPr>
              <a:t>cxl_hdm_uio_setup</a:t>
            </a:r>
            <a:r>
              <a:rPr lang="en-US" sz="1000" b="0" dirty="0">
                <a:solidFill>
                  <a:srgbClr val="FFFFFF"/>
                </a:solidFill>
              </a:rPr>
              <a:t>() // </a:t>
            </a:r>
            <a:r>
              <a:rPr lang="en-US" sz="1000" dirty="0" err="1">
                <a:solidFill>
                  <a:srgbClr val="FFFFFF"/>
                </a:solidFill>
              </a:rPr>
              <a:t>cxlds</a:t>
            </a:r>
            <a:r>
              <a:rPr lang="en-US" sz="1000" dirty="0">
                <a:solidFill>
                  <a:srgbClr val="FFFFFF"/>
                </a:solidFill>
              </a:rPr>
              <a:t>-&gt;</a:t>
            </a:r>
            <a:r>
              <a:rPr lang="en-US" sz="1000" dirty="0" err="1">
                <a:solidFill>
                  <a:srgbClr val="FFFFFF"/>
                </a:solidFill>
              </a:rPr>
              <a:t>uio</a:t>
            </a:r>
            <a:r>
              <a:rPr lang="en-US" sz="1000" dirty="0">
                <a:solidFill>
                  <a:srgbClr val="FFFFFF"/>
                </a:solidFill>
              </a:rPr>
              <a:t> from DevCap3.CPL + HDM decoder cap</a:t>
            </a:r>
            <a:endParaRPr sz="1000" b="0" dirty="0">
              <a:solidFill>
                <a:srgbClr val="FFFFFF"/>
              </a:solidFill>
            </a:endParaRPr>
          </a:p>
        </p:txBody>
      </p:sp>
      <p:cxnSp>
        <p:nvCxnSpPr>
          <p:cNvPr id="47" name="Straight Arrow Connector 46">
            <a:extLst>
              <a:ext uri="{FF2B5EF4-FFF2-40B4-BE49-F238E27FC236}">
                <a16:creationId xmlns:a16="http://schemas.microsoft.com/office/drawing/2014/main" id="{0897D879-96F0-4089-9891-4DB1C381F5AA}"/>
              </a:ext>
            </a:extLst>
          </p:cNvPr>
          <p:cNvCxnSpPr>
            <a:cxnSpLocks/>
          </p:cNvCxnSpPr>
          <p:nvPr/>
        </p:nvCxnSpPr>
        <p:spPr>
          <a:xfrm>
            <a:off x="2848607" y="2147773"/>
            <a:ext cx="0" cy="44903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31" name="Rectangle 30">
            <a:extLst>
              <a:ext uri="{FF2B5EF4-FFF2-40B4-BE49-F238E27FC236}">
                <a16:creationId xmlns:a16="http://schemas.microsoft.com/office/drawing/2014/main" id="{C921BEC1-1B29-440B-8046-39BF7DA8BA04}"/>
              </a:ext>
            </a:extLst>
          </p:cNvPr>
          <p:cNvSpPr/>
          <p:nvPr/>
        </p:nvSpPr>
        <p:spPr>
          <a:xfrm>
            <a:off x="794165" y="2604237"/>
            <a:ext cx="4108871" cy="729765"/>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200" b="1" dirty="0">
                <a:solidFill>
                  <a:srgbClr val="FFFFFF"/>
                </a:solidFill>
              </a:rPr>
              <a:t>2) Provision</a:t>
            </a:r>
            <a:endParaRPr sz="1200" b="1" dirty="0">
              <a:solidFill>
                <a:srgbClr val="FFFFFF"/>
              </a:solidFill>
            </a:endParaRPr>
          </a:p>
          <a:p>
            <a:r>
              <a:rPr lang="en-US" sz="1000" b="0" dirty="0">
                <a:solidFill>
                  <a:srgbClr val="FFFFFF"/>
                </a:solidFill>
              </a:rPr>
              <a:t>region created, </a:t>
            </a:r>
            <a:r>
              <a:rPr lang="en-US" sz="1000" b="0" dirty="0" err="1">
                <a:solidFill>
                  <a:srgbClr val="FFFFFF"/>
                </a:solidFill>
              </a:rPr>
              <a:t>uio</a:t>
            </a:r>
            <a:r>
              <a:rPr lang="en-US" sz="1000" b="0" dirty="0">
                <a:solidFill>
                  <a:srgbClr val="FFFFFF"/>
                </a:solidFill>
              </a:rPr>
              <a:t>=1 (pre-commit) decoders programmed (UIO bit, UIG/UIW), region becomes a typed provider</a:t>
            </a:r>
            <a:endParaRPr sz="1000" b="0" dirty="0">
              <a:solidFill>
                <a:srgbClr val="FFFFFF"/>
              </a:solidFill>
            </a:endParaRPr>
          </a:p>
        </p:txBody>
      </p:sp>
      <p:cxnSp>
        <p:nvCxnSpPr>
          <p:cNvPr id="38" name="Straight Arrow Connector 37">
            <a:extLst>
              <a:ext uri="{FF2B5EF4-FFF2-40B4-BE49-F238E27FC236}">
                <a16:creationId xmlns:a16="http://schemas.microsoft.com/office/drawing/2014/main" id="{475CBA29-E61B-4E3E-A6CA-342032067339}"/>
              </a:ext>
            </a:extLst>
          </p:cNvPr>
          <p:cNvCxnSpPr>
            <a:cxnSpLocks/>
          </p:cNvCxnSpPr>
          <p:nvPr/>
        </p:nvCxnSpPr>
        <p:spPr>
          <a:xfrm>
            <a:off x="2830189" y="3334002"/>
            <a:ext cx="0" cy="44903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39" name="Rectangle 38">
            <a:extLst>
              <a:ext uri="{FF2B5EF4-FFF2-40B4-BE49-F238E27FC236}">
                <a16:creationId xmlns:a16="http://schemas.microsoft.com/office/drawing/2014/main" id="{80EA9205-EE31-4AAD-8EE0-E61C9D96015B}"/>
              </a:ext>
            </a:extLst>
          </p:cNvPr>
          <p:cNvSpPr/>
          <p:nvPr/>
        </p:nvSpPr>
        <p:spPr>
          <a:xfrm>
            <a:off x="775753" y="3790466"/>
            <a:ext cx="4108871" cy="729765"/>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200" b="1" dirty="0">
                <a:solidFill>
                  <a:srgbClr val="FFFFFF"/>
                </a:solidFill>
              </a:rPr>
              <a:t>3) Acquire</a:t>
            </a:r>
          </a:p>
          <a:p>
            <a:r>
              <a:rPr lang="en-US" sz="1000" b="0" dirty="0">
                <a:solidFill>
                  <a:srgbClr val="FFFFFF"/>
                </a:solidFill>
              </a:rPr>
              <a:t>pci_p2pdma_map_info() -&gt; </a:t>
            </a:r>
            <a:r>
              <a:rPr lang="en-US" sz="1000" b="0" dirty="0" err="1">
                <a:solidFill>
                  <a:srgbClr val="FFFFFF"/>
                </a:solidFill>
              </a:rPr>
              <a:t>pci_uio_route_get</a:t>
            </a:r>
            <a:r>
              <a:rPr lang="en-US" sz="1000" b="0" dirty="0">
                <a:solidFill>
                  <a:srgbClr val="FFFFFF"/>
                </a:solidFill>
              </a:rPr>
              <a:t>() path validated, VC3 + requester enable committed leaf-to-requester</a:t>
            </a:r>
            <a:endParaRPr sz="1000" b="0" dirty="0">
              <a:solidFill>
                <a:srgbClr val="FFFFFF"/>
              </a:solidFill>
            </a:endParaRPr>
          </a:p>
        </p:txBody>
      </p:sp>
      <p:cxnSp>
        <p:nvCxnSpPr>
          <p:cNvPr id="40" name="Straight Arrow Connector 39">
            <a:extLst>
              <a:ext uri="{FF2B5EF4-FFF2-40B4-BE49-F238E27FC236}">
                <a16:creationId xmlns:a16="http://schemas.microsoft.com/office/drawing/2014/main" id="{E3007AD3-F349-4193-AFAA-3E599E04BE6B}"/>
              </a:ext>
            </a:extLst>
          </p:cNvPr>
          <p:cNvCxnSpPr>
            <a:cxnSpLocks/>
          </p:cNvCxnSpPr>
          <p:nvPr/>
        </p:nvCxnSpPr>
        <p:spPr>
          <a:xfrm>
            <a:off x="2830189" y="4513992"/>
            <a:ext cx="0" cy="44903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
        <p:nvSpPr>
          <p:cNvPr id="42" name="Rectangle 41">
            <a:extLst>
              <a:ext uri="{FF2B5EF4-FFF2-40B4-BE49-F238E27FC236}">
                <a16:creationId xmlns:a16="http://schemas.microsoft.com/office/drawing/2014/main" id="{CC003A65-1234-49CE-90F2-F008B4F7B1BC}"/>
              </a:ext>
            </a:extLst>
          </p:cNvPr>
          <p:cNvSpPr/>
          <p:nvPr/>
        </p:nvSpPr>
        <p:spPr>
          <a:xfrm>
            <a:off x="775753" y="4970456"/>
            <a:ext cx="4108871" cy="729765"/>
          </a:xfrm>
          <a:prstGeom prst="rect">
            <a:avLst/>
          </a:prstGeom>
          <a:solidFill>
            <a:srgbClr val="1F5C99"/>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200" b="1" dirty="0">
                <a:solidFill>
                  <a:srgbClr val="FFFFFF"/>
                </a:solidFill>
              </a:rPr>
              <a:t>4) Map</a:t>
            </a:r>
          </a:p>
          <a:p>
            <a:r>
              <a:rPr lang="nn-NO" sz="1000" b="0" dirty="0">
                <a:solidFill>
                  <a:srgbClr val="FFFFFF"/>
                </a:solidFill>
              </a:rPr>
              <a:t>dma_map_phys(..., DMA_ATTR_UIO [| MMIO for BAR])</a:t>
            </a:r>
            <a:endParaRPr sz="1000" b="0" dirty="0">
              <a:solidFill>
                <a:srgbClr val="FFFFFF"/>
              </a:solidFill>
            </a:endParaRPr>
          </a:p>
        </p:txBody>
      </p:sp>
      <p:sp>
        <p:nvSpPr>
          <p:cNvPr id="45" name="Rectangle 44">
            <a:extLst>
              <a:ext uri="{FF2B5EF4-FFF2-40B4-BE49-F238E27FC236}">
                <a16:creationId xmlns:a16="http://schemas.microsoft.com/office/drawing/2014/main" id="{07C8584D-A224-4911-B4D7-875080465641}"/>
              </a:ext>
            </a:extLst>
          </p:cNvPr>
          <p:cNvSpPr/>
          <p:nvPr/>
        </p:nvSpPr>
        <p:spPr>
          <a:xfrm>
            <a:off x="8174184" y="2969119"/>
            <a:ext cx="3472851" cy="1676772"/>
          </a:xfrm>
          <a:prstGeom prst="rect">
            <a:avLst/>
          </a:prstGeom>
          <a:solidFill>
            <a:schemeClr val="accent2">
              <a:lumMod val="75000"/>
            </a:schemeClr>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200" b="1" dirty="0">
                <a:solidFill>
                  <a:srgbClr val="FFFFFF"/>
                </a:solidFill>
              </a:rPr>
              <a:t>6) Teardown</a:t>
            </a:r>
          </a:p>
          <a:p>
            <a:r>
              <a:rPr lang="en-US" sz="1000" b="0" dirty="0">
                <a:solidFill>
                  <a:srgbClr val="FFFFFF"/>
                </a:solidFill>
              </a:rPr>
              <a:t>1. driver blocks new submissions</a:t>
            </a:r>
          </a:p>
          <a:p>
            <a:r>
              <a:rPr lang="en-US" sz="1000" b="0" dirty="0">
                <a:solidFill>
                  <a:srgbClr val="FFFFFF"/>
                </a:solidFill>
              </a:rPr>
              <a:t>2. requester drains outstanding UIO completions</a:t>
            </a:r>
          </a:p>
          <a:p>
            <a:r>
              <a:rPr lang="en-US" sz="1000" dirty="0">
                <a:solidFill>
                  <a:srgbClr val="FFFFFF"/>
                </a:solidFill>
              </a:rPr>
              <a:t>3. </a:t>
            </a:r>
            <a:r>
              <a:rPr lang="en-US" sz="1000" dirty="0" err="1">
                <a:solidFill>
                  <a:srgbClr val="FFFFFF"/>
                </a:solidFill>
              </a:rPr>
              <a:t>dma_unmap_phys</a:t>
            </a:r>
            <a:r>
              <a:rPr lang="en-US" sz="1000" dirty="0">
                <a:solidFill>
                  <a:srgbClr val="FFFFFF"/>
                </a:solidFill>
              </a:rPr>
              <a:t>() - the DMA core still never</a:t>
            </a:r>
          </a:p>
          <a:p>
            <a:r>
              <a:rPr lang="en-US" sz="1000" dirty="0">
                <a:solidFill>
                  <a:srgbClr val="FFFFFF"/>
                </a:solidFill>
              </a:rPr>
              <a:t>4. </a:t>
            </a:r>
            <a:r>
              <a:rPr lang="en-US" sz="1000" dirty="0" err="1">
                <a:solidFill>
                  <a:srgbClr val="FFFFFF"/>
                </a:solidFill>
              </a:rPr>
              <a:t>pci_uio_route_put</a:t>
            </a:r>
            <a:r>
              <a:rPr lang="en-US" sz="1000" dirty="0">
                <a:solidFill>
                  <a:srgbClr val="FFFFFF"/>
                </a:solidFill>
              </a:rPr>
              <a:t>() - final put drops </a:t>
            </a:r>
          </a:p>
          <a:p>
            <a:r>
              <a:rPr lang="en-US" sz="1000" dirty="0">
                <a:solidFill>
                  <a:srgbClr val="FFFFFF"/>
                </a:solidFill>
              </a:rPr>
              <a:t>5. region uncommit (echo 0 &gt; commit) – provider gone; </a:t>
            </a:r>
          </a:p>
          <a:p>
            <a:pPr marL="228600" indent="-228600">
              <a:buAutoNum type="arabicPeriod"/>
            </a:pPr>
            <a:endParaRPr sz="1000" b="0" dirty="0">
              <a:solidFill>
                <a:srgbClr val="FFFFFF"/>
              </a:solidFill>
            </a:endParaRPr>
          </a:p>
        </p:txBody>
      </p:sp>
      <p:sp>
        <p:nvSpPr>
          <p:cNvPr id="48" name="Rectangle 47">
            <a:extLst>
              <a:ext uri="{FF2B5EF4-FFF2-40B4-BE49-F238E27FC236}">
                <a16:creationId xmlns:a16="http://schemas.microsoft.com/office/drawing/2014/main" id="{232D3D37-F69C-459F-A7D8-08FAC280A1B8}"/>
              </a:ext>
            </a:extLst>
          </p:cNvPr>
          <p:cNvSpPr/>
          <p:nvPr/>
        </p:nvSpPr>
        <p:spPr>
          <a:xfrm>
            <a:off x="5643428" y="2969119"/>
            <a:ext cx="1995041" cy="1676772"/>
          </a:xfrm>
          <a:prstGeom prst="rect">
            <a:avLst/>
          </a:prstGeom>
          <a:solidFill>
            <a:schemeClr val="accent6"/>
          </a:solidFill>
          <a:ln w="15875">
            <a:solidFill>
              <a:srgbClr val="1F5C99"/>
            </a:solidFill>
          </a:ln>
          <a:effectLst/>
        </p:spPr>
        <p:style>
          <a:lnRef idx="1">
            <a:schemeClr val="accent1"/>
          </a:lnRef>
          <a:fillRef idx="3">
            <a:schemeClr val="accent1"/>
          </a:fillRef>
          <a:effectRef idx="2">
            <a:schemeClr val="accent1"/>
          </a:effectRef>
          <a:fontRef idx="minor">
            <a:schemeClr val="lt1"/>
          </a:fontRef>
        </p:style>
        <p:txBody>
          <a:bodyPr wrap="square" lIns="73152" tIns="27432" rIns="73152" bIns="27432" rtlCol="0" anchor="ctr"/>
          <a:lstStyle/>
          <a:p>
            <a:r>
              <a:rPr lang="en-US" sz="1150" b="1" dirty="0">
                <a:solidFill>
                  <a:srgbClr val="FFFFFF"/>
                </a:solidFill>
              </a:rPr>
              <a:t>5) Transfer (</a:t>
            </a:r>
            <a:r>
              <a:rPr lang="en-US" sz="1150" b="1" dirty="0" err="1">
                <a:solidFill>
                  <a:srgbClr val="FFFFFF"/>
                </a:solidFill>
              </a:rPr>
              <a:t>hw</a:t>
            </a:r>
            <a:r>
              <a:rPr lang="en-US" sz="1150" b="1" dirty="0">
                <a:solidFill>
                  <a:srgbClr val="FFFFFF"/>
                </a:solidFill>
              </a:rPr>
              <a:t>)</a:t>
            </a:r>
          </a:p>
        </p:txBody>
      </p:sp>
      <p:cxnSp>
        <p:nvCxnSpPr>
          <p:cNvPr id="4" name="Connector: Elbow 3">
            <a:extLst>
              <a:ext uri="{FF2B5EF4-FFF2-40B4-BE49-F238E27FC236}">
                <a16:creationId xmlns:a16="http://schemas.microsoft.com/office/drawing/2014/main" id="{4D15BCC0-C650-0BBB-28B0-E8C5E505360B}"/>
              </a:ext>
            </a:extLst>
          </p:cNvPr>
          <p:cNvCxnSpPr>
            <a:stCxn id="42" idx="3"/>
            <a:endCxn id="48" idx="1"/>
          </p:cNvCxnSpPr>
          <p:nvPr/>
        </p:nvCxnSpPr>
        <p:spPr>
          <a:xfrm flipV="1">
            <a:off x="4884624" y="3807505"/>
            <a:ext cx="758804" cy="152783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F636F5C-B634-D9AF-9625-D86756AF9128}"/>
              </a:ext>
            </a:extLst>
          </p:cNvPr>
          <p:cNvSpPr txBox="1"/>
          <p:nvPr/>
        </p:nvSpPr>
        <p:spPr>
          <a:xfrm>
            <a:off x="1884218" y="1008230"/>
            <a:ext cx="1681019" cy="369332"/>
          </a:xfrm>
          <a:prstGeom prst="rect">
            <a:avLst/>
          </a:prstGeom>
          <a:noFill/>
        </p:spPr>
        <p:txBody>
          <a:bodyPr wrap="square" rtlCol="0">
            <a:spAutoFit/>
          </a:bodyPr>
          <a:lstStyle/>
          <a:p>
            <a:r>
              <a:rPr lang="en-US" dirty="0"/>
              <a:t>Init</a:t>
            </a:r>
            <a:endParaRPr lang="en-IN" dirty="0"/>
          </a:p>
        </p:txBody>
      </p:sp>
      <p:sp>
        <p:nvSpPr>
          <p:cNvPr id="6" name="TextBox 5">
            <a:extLst>
              <a:ext uri="{FF2B5EF4-FFF2-40B4-BE49-F238E27FC236}">
                <a16:creationId xmlns:a16="http://schemas.microsoft.com/office/drawing/2014/main" id="{E810E593-F842-9989-1638-8F37644191AD}"/>
              </a:ext>
            </a:extLst>
          </p:cNvPr>
          <p:cNvSpPr txBox="1"/>
          <p:nvPr/>
        </p:nvSpPr>
        <p:spPr>
          <a:xfrm>
            <a:off x="5957450" y="997683"/>
            <a:ext cx="1681019" cy="369332"/>
          </a:xfrm>
          <a:prstGeom prst="rect">
            <a:avLst/>
          </a:prstGeom>
          <a:noFill/>
        </p:spPr>
        <p:txBody>
          <a:bodyPr wrap="square" rtlCol="0">
            <a:spAutoFit/>
          </a:bodyPr>
          <a:lstStyle/>
          <a:p>
            <a:r>
              <a:rPr lang="en-US" dirty="0"/>
              <a:t>Live</a:t>
            </a:r>
            <a:endParaRPr lang="en-IN" dirty="0"/>
          </a:p>
        </p:txBody>
      </p:sp>
      <p:sp>
        <p:nvSpPr>
          <p:cNvPr id="7" name="TextBox 6">
            <a:extLst>
              <a:ext uri="{FF2B5EF4-FFF2-40B4-BE49-F238E27FC236}">
                <a16:creationId xmlns:a16="http://schemas.microsoft.com/office/drawing/2014/main" id="{C245762C-E34F-CC5B-F60E-D09FBF350777}"/>
              </a:ext>
            </a:extLst>
          </p:cNvPr>
          <p:cNvSpPr txBox="1"/>
          <p:nvPr/>
        </p:nvSpPr>
        <p:spPr>
          <a:xfrm>
            <a:off x="9190172" y="950959"/>
            <a:ext cx="1681019" cy="369332"/>
          </a:xfrm>
          <a:prstGeom prst="rect">
            <a:avLst/>
          </a:prstGeom>
          <a:noFill/>
        </p:spPr>
        <p:txBody>
          <a:bodyPr wrap="square" rtlCol="0">
            <a:spAutoFit/>
          </a:bodyPr>
          <a:lstStyle/>
          <a:p>
            <a:r>
              <a:rPr lang="en-US" dirty="0"/>
              <a:t>Destroy</a:t>
            </a:r>
            <a:endParaRPr lang="en-IN" dirty="0"/>
          </a:p>
        </p:txBody>
      </p:sp>
    </p:spTree>
    <p:extLst>
      <p:ext uri="{BB962C8B-B14F-4D97-AF65-F5344CB8AC3E}">
        <p14:creationId xmlns:p14="http://schemas.microsoft.com/office/powerpoint/2010/main" val="1965355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CB15-6843-146E-8968-4B8525727246}"/>
              </a:ext>
            </a:extLst>
          </p:cNvPr>
          <p:cNvSpPr>
            <a:spLocks noGrp="1"/>
          </p:cNvSpPr>
          <p:nvPr>
            <p:ph type="title"/>
          </p:nvPr>
        </p:nvSpPr>
        <p:spPr/>
        <p:txBody>
          <a:bodyPr/>
          <a:lstStyle/>
          <a:p>
            <a:r>
              <a:rPr lang="en-IN" dirty="0"/>
              <a:t>What does an MVP look like?</a:t>
            </a:r>
          </a:p>
        </p:txBody>
      </p:sp>
      <p:sp>
        <p:nvSpPr>
          <p:cNvPr id="3" name="Content Placeholder 2">
            <a:extLst>
              <a:ext uri="{FF2B5EF4-FFF2-40B4-BE49-F238E27FC236}">
                <a16:creationId xmlns:a16="http://schemas.microsoft.com/office/drawing/2014/main" id="{4A0BB79D-8A33-AE9C-0E2D-03FA3EE7744F}"/>
              </a:ext>
            </a:extLst>
          </p:cNvPr>
          <p:cNvSpPr>
            <a:spLocks noGrp="1"/>
          </p:cNvSpPr>
          <p:nvPr>
            <p:ph idx="1"/>
          </p:nvPr>
        </p:nvSpPr>
        <p:spPr/>
        <p:txBody>
          <a:bodyPr/>
          <a:lstStyle/>
          <a:p>
            <a:r>
              <a:rPr lang="en-US" dirty="0"/>
              <a:t>What is required for first stage ?</a:t>
            </a:r>
          </a:p>
          <a:p>
            <a:pPr lvl="1"/>
            <a:r>
              <a:rPr lang="en-US" dirty="0"/>
              <a:t>What use case serve better for first stage?</a:t>
            </a:r>
          </a:p>
          <a:p>
            <a:r>
              <a:rPr lang="en-US" dirty="0"/>
              <a:t>What are ‘must have’ and ‘good to have’ features?</a:t>
            </a:r>
          </a:p>
          <a:p>
            <a:pPr lvl="1"/>
            <a:r>
              <a:rPr lang="en-US" dirty="0"/>
              <a:t>PCI enumeration</a:t>
            </a:r>
          </a:p>
          <a:p>
            <a:pPr lvl="1"/>
            <a:r>
              <a:rPr lang="en-US" dirty="0"/>
              <a:t>CXL enumeration</a:t>
            </a:r>
          </a:p>
          <a:p>
            <a:pPr lvl="1"/>
            <a:r>
              <a:rPr lang="en-US" dirty="0"/>
              <a:t>CXL Region provisioning</a:t>
            </a:r>
          </a:p>
          <a:p>
            <a:pPr lvl="1"/>
            <a:r>
              <a:rPr lang="en-US" dirty="0"/>
              <a:t>PCI route setup with UIO</a:t>
            </a:r>
          </a:p>
          <a:p>
            <a:pPr lvl="1"/>
            <a:r>
              <a:rPr lang="en-US" dirty="0"/>
              <a:t>P2P DMA setup (</a:t>
            </a:r>
            <a:r>
              <a:rPr lang="en-US" dirty="0" err="1"/>
              <a:t>scatterlist</a:t>
            </a:r>
            <a:r>
              <a:rPr lang="en-US" dirty="0"/>
              <a:t> or </a:t>
            </a:r>
            <a:r>
              <a:rPr lang="en-US" dirty="0" err="1"/>
              <a:t>dmabuf</a:t>
            </a:r>
            <a:r>
              <a:rPr lang="en-US" dirty="0"/>
              <a:t>)?</a:t>
            </a:r>
            <a:endParaRPr lang="en-IN" dirty="0"/>
          </a:p>
        </p:txBody>
      </p:sp>
    </p:spTree>
    <p:extLst>
      <p:ext uri="{BB962C8B-B14F-4D97-AF65-F5344CB8AC3E}">
        <p14:creationId xmlns:p14="http://schemas.microsoft.com/office/powerpoint/2010/main" val="2806647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QEMU: Modeling a UIO-Capable Topology</a:t>
            </a:r>
          </a:p>
        </p:txBody>
      </p:sp>
      <p:sp>
        <p:nvSpPr>
          <p:cNvPr id="3" name="Content Placeholder 2"/>
          <p:cNvSpPr>
            <a:spLocks noGrp="1"/>
          </p:cNvSpPr>
          <p:nvPr>
            <p:ph idx="1"/>
          </p:nvPr>
        </p:nvSpPr>
        <p:spPr>
          <a:xfrm>
            <a:off x="475566" y="1493104"/>
            <a:ext cx="11716433" cy="4955822"/>
          </a:xfrm>
        </p:spPr>
        <p:txBody>
          <a:bodyPr wrap="square">
            <a:normAutofit/>
          </a:bodyPr>
          <a:lstStyle/>
          <a:p>
            <a:pPr>
              <a:spcBef>
                <a:spcPts val="600"/>
              </a:spcBef>
            </a:pPr>
            <a:r>
              <a:rPr lang="en-US" sz="2000" dirty="0"/>
              <a:t>QEMU allows developers to experiment while the actual HW matures.</a:t>
            </a:r>
          </a:p>
          <a:p>
            <a:pPr>
              <a:spcBef>
                <a:spcPts val="600"/>
              </a:spcBef>
            </a:pPr>
            <a:r>
              <a:rPr lang="en-US" sz="2000" dirty="0"/>
              <a:t>Current state</a:t>
            </a:r>
            <a:endParaRPr lang="en-US" sz="2000" dirty="0">
              <a:solidFill>
                <a:srgbClr val="FF0000"/>
              </a:solidFill>
            </a:endParaRPr>
          </a:p>
          <a:p>
            <a:pPr lvl="1"/>
            <a:r>
              <a:rPr sz="1600" dirty="0"/>
              <a:t>An RFC patch series on </a:t>
            </a:r>
            <a:r>
              <a:rPr sz="1600" dirty="0" err="1"/>
              <a:t>qemu-devel</a:t>
            </a:r>
            <a:r>
              <a:rPr sz="1600" dirty="0"/>
              <a:t> — “</a:t>
            </a:r>
            <a:r>
              <a:rPr lang="en-US" sz="1600" dirty="0" err="1"/>
              <a:t>hw</a:t>
            </a:r>
            <a:r>
              <a:rPr lang="en-US" sz="1600" dirty="0"/>
              <a:t>/</a:t>
            </a:r>
            <a:r>
              <a:rPr lang="en-US" sz="1600" dirty="0" err="1"/>
              <a:t>pci</a:t>
            </a:r>
            <a:r>
              <a:rPr lang="en-US" sz="1600" dirty="0"/>
              <a:t>: </a:t>
            </a:r>
            <a:r>
              <a:rPr lang="en-US" sz="1600" dirty="0" err="1"/>
              <a:t>hw</a:t>
            </a:r>
            <a:r>
              <a:rPr lang="en-US" sz="1600" dirty="0"/>
              <a:t>/cxl: Add UIO support in CXL and PCIe stack.</a:t>
            </a:r>
            <a:r>
              <a:rPr sz="1600" dirty="0"/>
              <a:t>” by Shrihari E S (</a:t>
            </a:r>
            <a:r>
              <a:rPr lang="en-US" sz="1600" dirty="0"/>
              <a:t>August</a:t>
            </a:r>
            <a:r>
              <a:rPr sz="1600" dirty="0"/>
              <a:t> 2026) — adds UIO/SVC modeling to QEMU's PCIe and CXL </a:t>
            </a:r>
            <a:r>
              <a:rPr lang="en-US" sz="1600" dirty="0"/>
              <a:t>subsystems</a:t>
            </a:r>
            <a:r>
              <a:rPr sz="1600" dirty="0"/>
              <a:t>.</a:t>
            </a:r>
          </a:p>
          <a:p>
            <a:pPr lvl="1"/>
            <a:r>
              <a:rPr sz="1600" dirty="0"/>
              <a:t>Scope — enumeration and configuration: SVC capability, </a:t>
            </a:r>
            <a:r>
              <a:rPr lang="en-US" sz="1600" dirty="0"/>
              <a:t>Device3 capability, </a:t>
            </a:r>
            <a:r>
              <a:rPr sz="1600" dirty="0"/>
              <a:t>Flit-mode</a:t>
            </a:r>
            <a:r>
              <a:rPr lang="en-US" sz="1600" dirty="0"/>
              <a:t>, </a:t>
            </a:r>
            <a:r>
              <a:rPr sz="1600" dirty="0"/>
              <a:t>HDM-decoder</a:t>
            </a:r>
            <a:r>
              <a:rPr lang="en-US" sz="1600" dirty="0"/>
              <a:t>/DVSEC</a:t>
            </a:r>
            <a:r>
              <a:rPr sz="1600" dirty="0"/>
              <a:t> UIO advertisement</a:t>
            </a:r>
            <a:r>
              <a:rPr lang="en-US" sz="1600" dirty="0"/>
              <a:t> and data-plane support</a:t>
            </a:r>
            <a:r>
              <a:rPr sz="1600" dirty="0"/>
              <a:t>.</a:t>
            </a:r>
            <a:endParaRPr lang="en-US" sz="1600" dirty="0"/>
          </a:p>
          <a:p>
            <a:pPr lvl="1"/>
            <a:r>
              <a:rPr sz="1600" dirty="0"/>
              <a:t>Status — RFC</a:t>
            </a:r>
            <a:r>
              <a:rPr lang="en-US" sz="1600" dirty="0"/>
              <a:t>, </a:t>
            </a:r>
            <a:r>
              <a:rPr sz="1600" dirty="0"/>
              <a:t>under review by QEMU/CXL</a:t>
            </a:r>
            <a:r>
              <a:rPr lang="en-US" sz="1600" dirty="0"/>
              <a:t>/PCIe</a:t>
            </a:r>
            <a:r>
              <a:rPr sz="1600" dirty="0"/>
              <a:t> maintainers, not yet merged.</a:t>
            </a:r>
            <a:endParaRPr lang="en-IN" sz="1600" dirty="0"/>
          </a:p>
          <a:p>
            <a:r>
              <a:rPr lang="en-US" sz="1800" dirty="0">
                <a:latin typeface="Avenir Next LT Pro" panose="020B0504020202020204"/>
              </a:rPr>
              <a:t>RFC V1: UIO enumeration enablement patch series: </a:t>
            </a:r>
            <a:r>
              <a:rPr lang="en-US" sz="1800" dirty="0">
                <a:hlinkClick r:id="rId3"/>
              </a:rPr>
              <a:t>[RFC 0/8] </a:t>
            </a:r>
            <a:r>
              <a:rPr lang="en-US" sz="1800" dirty="0" err="1">
                <a:hlinkClick r:id="rId3"/>
              </a:rPr>
              <a:t>pci</a:t>
            </a:r>
            <a:r>
              <a:rPr lang="en-US" sz="1800" dirty="0">
                <a:hlinkClick r:id="rId3"/>
              </a:rPr>
              <a:t>: cxl: Add enumeration support for Unordered I/O (UIO) feature</a:t>
            </a:r>
            <a:endParaRPr lang="en-US" sz="1800" dirty="0">
              <a:latin typeface="Avenir Next LT Pro" panose="020B0504020202020204"/>
            </a:endParaRPr>
          </a:p>
          <a:p>
            <a:pPr lvl="1"/>
            <a:r>
              <a:rPr lang="en-US" sz="1600" dirty="0">
                <a:solidFill>
                  <a:schemeClr val="bg1">
                    <a:lumMod val="50000"/>
                  </a:schemeClr>
                </a:solidFill>
                <a:latin typeface="Avenir Next LT Pro" panose="020B0504020202020204"/>
              </a:rPr>
              <a:t>Enables Flitmode in PCIe subsystem</a:t>
            </a:r>
          </a:p>
          <a:p>
            <a:pPr lvl="1"/>
            <a:r>
              <a:rPr lang="en-US" sz="1600" dirty="0">
                <a:solidFill>
                  <a:schemeClr val="bg1">
                    <a:lumMod val="50000"/>
                  </a:schemeClr>
                </a:solidFill>
                <a:latin typeface="Avenir Next LT Pro" panose="020B0504020202020204"/>
              </a:rPr>
              <a:t>Enables UIO SVCs support in both CXL and PCIe subsystem</a:t>
            </a:r>
          </a:p>
          <a:p>
            <a:pPr lvl="1"/>
            <a:r>
              <a:rPr lang="en-US" sz="1600" dirty="0">
                <a:solidFill>
                  <a:schemeClr val="bg1">
                    <a:lumMod val="50000"/>
                  </a:schemeClr>
                </a:solidFill>
                <a:latin typeface="Avenir Next LT Pro" panose="020B0504020202020204"/>
              </a:rPr>
              <a:t>Adds UIO support in CXL HDM decoder</a:t>
            </a:r>
          </a:p>
          <a:p>
            <a:r>
              <a:rPr lang="en-US" sz="1800" dirty="0">
                <a:latin typeface="Avenir Next LT Pro" panose="020B0504020202020204"/>
              </a:rPr>
              <a:t>RFC V2: UIO enumeration + Data path enablement patch series: </a:t>
            </a:r>
            <a:r>
              <a:rPr lang="en-US" sz="1800" dirty="0">
                <a:hlinkClick r:id="rId4"/>
              </a:rPr>
              <a:t>[RFC V2 0/9] </a:t>
            </a:r>
            <a:r>
              <a:rPr lang="en-US" sz="1800" dirty="0" err="1">
                <a:hlinkClick r:id="rId4"/>
              </a:rPr>
              <a:t>hw</a:t>
            </a:r>
            <a:r>
              <a:rPr lang="en-US" sz="1800" dirty="0">
                <a:hlinkClick r:id="rId4"/>
              </a:rPr>
              <a:t>/</a:t>
            </a:r>
            <a:r>
              <a:rPr lang="en-US" sz="1800" dirty="0" err="1">
                <a:hlinkClick r:id="rId4"/>
              </a:rPr>
              <a:t>pci</a:t>
            </a:r>
            <a:r>
              <a:rPr lang="en-US" sz="1800" dirty="0">
                <a:hlinkClick r:id="rId4"/>
              </a:rPr>
              <a:t>: </a:t>
            </a:r>
            <a:r>
              <a:rPr lang="en-US" sz="1800" dirty="0" err="1">
                <a:hlinkClick r:id="rId4"/>
              </a:rPr>
              <a:t>hw</a:t>
            </a:r>
            <a:r>
              <a:rPr lang="en-US" sz="1800" dirty="0">
                <a:hlinkClick r:id="rId4"/>
              </a:rPr>
              <a:t>/cxl: Add UIO support in CXL and PCIe stack</a:t>
            </a:r>
            <a:endParaRPr lang="en-US" sz="1800" dirty="0">
              <a:latin typeface="Avenir Next LT Pro" panose="020B0504020202020204"/>
            </a:endParaRPr>
          </a:p>
          <a:p>
            <a:pPr lvl="1"/>
            <a:r>
              <a:rPr lang="en-US" sz="1600" dirty="0">
                <a:solidFill>
                  <a:schemeClr val="bg1">
                    <a:lumMod val="50000"/>
                  </a:schemeClr>
                </a:solidFill>
                <a:latin typeface="Avenir Next LT Pro" panose="020B0504020202020204"/>
              </a:rPr>
              <a:t>Adds SVC as a generic capability (RFC V1 adds SVC as a UIO centric capability)</a:t>
            </a:r>
          </a:p>
          <a:p>
            <a:pPr lvl="1"/>
            <a:r>
              <a:rPr lang="en-US" sz="1600" dirty="0">
                <a:solidFill>
                  <a:schemeClr val="bg1">
                    <a:lumMod val="50000"/>
                  </a:schemeClr>
                </a:solidFill>
                <a:latin typeface="Avenir Next LT Pro" panose="020B0504020202020204"/>
              </a:rPr>
              <a:t>Plumbs Device3 capability support in PCIe subsystem</a:t>
            </a:r>
          </a:p>
          <a:p>
            <a:pPr lvl="1"/>
            <a:r>
              <a:rPr lang="en-US" sz="1600" dirty="0">
                <a:solidFill>
                  <a:schemeClr val="bg1">
                    <a:lumMod val="50000"/>
                  </a:schemeClr>
                </a:solidFill>
                <a:latin typeface="Avenir Next LT Pro" panose="020B0504020202020204"/>
              </a:rPr>
              <a:t>Enables UIO related DVSEC registers intended for data plane support</a:t>
            </a:r>
            <a:endParaRPr b="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QEMU: Modeling a UIO-Capable Topology</a:t>
            </a:r>
          </a:p>
        </p:txBody>
      </p:sp>
      <p:sp>
        <p:nvSpPr>
          <p:cNvPr id="3" name="Content Placeholder 2"/>
          <p:cNvSpPr>
            <a:spLocks noGrp="1"/>
          </p:cNvSpPr>
          <p:nvPr>
            <p:ph idx="1"/>
          </p:nvPr>
        </p:nvSpPr>
        <p:spPr>
          <a:xfrm>
            <a:off x="475566" y="1493104"/>
            <a:ext cx="11716433" cy="4955822"/>
          </a:xfrm>
        </p:spPr>
        <p:txBody>
          <a:bodyPr wrap="square">
            <a:normAutofit fontScale="92500" lnSpcReduction="10000"/>
          </a:bodyPr>
          <a:lstStyle/>
          <a:p>
            <a:pPr>
              <a:spcBef>
                <a:spcPts val="600"/>
              </a:spcBef>
            </a:pPr>
            <a:r>
              <a:rPr lang="en-US" sz="2000" b="0" i="1" dirty="0" err="1"/>
              <a:t>cxl_uio_test.ko</a:t>
            </a:r>
            <a:r>
              <a:rPr lang="en-US" b="0" i="1" dirty="0"/>
              <a:t> </a:t>
            </a:r>
          </a:p>
          <a:p>
            <a:pPr lvl="1">
              <a:spcBef>
                <a:spcPts val="600"/>
              </a:spcBef>
            </a:pPr>
            <a:r>
              <a:rPr lang="en-US" sz="1800" b="0" dirty="0"/>
              <a:t>Exercises the whole UIO consumer contract from </a:t>
            </a:r>
            <a:r>
              <a:rPr lang="en-US" sz="1800" b="0" dirty="0" err="1"/>
              <a:t>debugfs</a:t>
            </a:r>
            <a:r>
              <a:rPr lang="en-US" sz="1800" b="0" dirty="0"/>
              <a:t>.</a:t>
            </a:r>
          </a:p>
          <a:p>
            <a:pPr lvl="1">
              <a:spcBef>
                <a:spcPts val="600"/>
              </a:spcBef>
            </a:pPr>
            <a:r>
              <a:rPr lang="en-US" sz="1800" dirty="0"/>
              <a:t>G</a:t>
            </a:r>
            <a:r>
              <a:rPr lang="en-US" sz="1800" b="0" dirty="0"/>
              <a:t>uest test harness drives it: provider lookup from a committed region, pci_p2pdma_map_info() with all three policies, attribute derivation, </a:t>
            </a:r>
            <a:r>
              <a:rPr lang="en-US" sz="1800" b="0" dirty="0" err="1"/>
              <a:t>dma_map_phys</a:t>
            </a:r>
            <a:r>
              <a:rPr lang="en-US" sz="1800" b="0" dirty="0"/>
              <a:t>(), route validity and quiesce/revoke ops.</a:t>
            </a:r>
          </a:p>
          <a:p>
            <a:pPr lvl="1">
              <a:spcBef>
                <a:spcPts val="600"/>
              </a:spcBef>
            </a:pPr>
            <a:endParaRPr lang="en-US" sz="1800" dirty="0"/>
          </a:p>
          <a:p>
            <a:pPr marL="0" indent="0">
              <a:spcBef>
                <a:spcPts val="600"/>
              </a:spcBef>
              <a:buNone/>
            </a:pPr>
            <a:r>
              <a:rPr lang="en-US" sz="1900" dirty="0"/>
              <a:t>      </a:t>
            </a:r>
            <a:r>
              <a:rPr lang="en-US" sz="1900" b="0" dirty="0"/>
              <a:t>/sys/kernel/debug/</a:t>
            </a:r>
            <a:r>
              <a:rPr lang="en-US" sz="1900" b="0" dirty="0" err="1"/>
              <a:t>cxl_uio_test</a:t>
            </a:r>
            <a:r>
              <a:rPr lang="en-US" sz="1900" b="0" dirty="0"/>
              <a:t>/</a:t>
            </a:r>
          </a:p>
          <a:p>
            <a:pPr marL="0" indent="0">
              <a:spcBef>
                <a:spcPts val="600"/>
              </a:spcBef>
              <a:buNone/>
            </a:pPr>
            <a:r>
              <a:rPr lang="en-US" sz="1900" dirty="0"/>
              <a:t>	requester  (</a:t>
            </a:r>
            <a:r>
              <a:rPr lang="en-US" sz="1900" dirty="0" err="1"/>
              <a:t>rw</a:t>
            </a:r>
            <a:r>
              <a:rPr lang="en-US" sz="1900" dirty="0"/>
              <a:t>) requester BDF, e.g. 0000:10:00.0 </a:t>
            </a:r>
          </a:p>
          <a:p>
            <a:pPr marL="0" indent="0">
              <a:spcBef>
                <a:spcPts val="600"/>
              </a:spcBef>
              <a:buNone/>
            </a:pPr>
            <a:r>
              <a:rPr lang="en-US" sz="1900" dirty="0"/>
              <a:t>	region    (</a:t>
            </a:r>
            <a:r>
              <a:rPr lang="en-US" sz="1900" dirty="0" err="1"/>
              <a:t>rw</a:t>
            </a:r>
            <a:r>
              <a:rPr lang="en-US" sz="1900" dirty="0"/>
              <a:t>) cxl region device name, e.g. region0 </a:t>
            </a:r>
          </a:p>
          <a:p>
            <a:pPr marL="0" indent="0">
              <a:spcBef>
                <a:spcPts val="600"/>
              </a:spcBef>
              <a:buNone/>
            </a:pPr>
            <a:r>
              <a:rPr lang="en-US" sz="1900" dirty="0"/>
              <a:t>	policy     (</a:t>
            </a:r>
            <a:r>
              <a:rPr lang="en-US" sz="1900" dirty="0" err="1"/>
              <a:t>rw</a:t>
            </a:r>
            <a:r>
              <a:rPr lang="en-US" sz="1900" dirty="0"/>
              <a:t>) forbidden | preferred | required </a:t>
            </a:r>
          </a:p>
          <a:p>
            <a:pPr marL="0" indent="0">
              <a:spcBef>
                <a:spcPts val="600"/>
              </a:spcBef>
              <a:buNone/>
            </a:pPr>
            <a:r>
              <a:rPr lang="en-US" sz="1900" dirty="0"/>
              <a:t>	offset     (</a:t>
            </a:r>
            <a:r>
              <a:rPr lang="en-US" sz="1900" dirty="0" err="1"/>
              <a:t>rw</a:t>
            </a:r>
            <a:r>
              <a:rPr lang="en-US" sz="1900" dirty="0"/>
              <a:t>) subrange start offset into the region</a:t>
            </a:r>
          </a:p>
          <a:p>
            <a:pPr marL="0" indent="0">
              <a:spcBef>
                <a:spcPts val="600"/>
              </a:spcBef>
              <a:buNone/>
            </a:pPr>
            <a:r>
              <a:rPr lang="en-US" sz="1900" dirty="0"/>
              <a:t>	</a:t>
            </a:r>
            <a:r>
              <a:rPr lang="en-US" sz="1900" dirty="0" err="1"/>
              <a:t>len</a:t>
            </a:r>
            <a:r>
              <a:rPr lang="en-US" sz="1900" dirty="0"/>
              <a:t>          (</a:t>
            </a:r>
            <a:r>
              <a:rPr lang="en-US" sz="1900" dirty="0" err="1"/>
              <a:t>rw</a:t>
            </a:r>
            <a:r>
              <a:rPr lang="en-US" sz="1900" dirty="0"/>
              <a:t>) subrange length (0 = whole region)</a:t>
            </a:r>
          </a:p>
          <a:p>
            <a:pPr marL="0" indent="0">
              <a:spcBef>
                <a:spcPts val="600"/>
              </a:spcBef>
              <a:buNone/>
            </a:pPr>
            <a:r>
              <a:rPr lang="en-US" sz="1900" dirty="0"/>
              <a:t>	acquire    (w1) run </a:t>
            </a:r>
            <a:r>
              <a:rPr lang="en-US" sz="1900" dirty="0" err="1"/>
              <a:t>map_info</a:t>
            </a:r>
            <a:r>
              <a:rPr lang="en-US" sz="1900" dirty="0"/>
              <a:t> + map; (r) result dump</a:t>
            </a:r>
          </a:p>
          <a:p>
            <a:pPr marL="0" indent="0">
              <a:spcBef>
                <a:spcPts val="600"/>
              </a:spcBef>
              <a:buNone/>
            </a:pPr>
            <a:r>
              <a:rPr lang="en-US" sz="1900" dirty="0"/>
              <a:t>	release    (w1) </a:t>
            </a:r>
            <a:r>
              <a:rPr lang="en-US" sz="1900" dirty="0" err="1"/>
              <a:t>unmap</a:t>
            </a:r>
            <a:r>
              <a:rPr lang="en-US" sz="1900" dirty="0"/>
              <a:t> + route put</a:t>
            </a:r>
          </a:p>
          <a:p>
            <a:pPr marL="0" indent="0">
              <a:spcBef>
                <a:spcPts val="600"/>
              </a:spcBef>
              <a:buNone/>
            </a:pPr>
            <a:r>
              <a:rPr lang="en-US" sz="1900" dirty="0"/>
              <a:t>	misuse     (w1) deliberate DMA API misuse for </a:t>
            </a:r>
            <a:r>
              <a:rPr lang="en-US" sz="1900" dirty="0" err="1"/>
              <a:t>dma</a:t>
            </a:r>
            <a:r>
              <a:rPr lang="en-US" sz="1900" dirty="0"/>
              <a:t>-debug UIO</a:t>
            </a:r>
          </a:p>
          <a:p>
            <a:pPr marL="0" indent="0">
              <a:spcBef>
                <a:spcPts val="600"/>
              </a:spcBef>
              <a:buNone/>
            </a:pPr>
            <a:r>
              <a:rPr lang="en-US" sz="1900" dirty="0"/>
              <a:t>	valid      (r)  current route validity</a:t>
            </a:r>
          </a:p>
          <a:p>
            <a:pPr marL="0" indent="0">
              <a:spcBef>
                <a:spcPts val="600"/>
              </a:spcBef>
              <a:buNone/>
            </a:pPr>
            <a:r>
              <a:rPr lang="en-US" sz="1900" dirty="0"/>
              <a:t>	events     (r)  quiesce/revoke callback counters</a:t>
            </a:r>
            <a:endParaRPr sz="1900" b="0" dirty="0"/>
          </a:p>
        </p:txBody>
      </p:sp>
    </p:spTree>
    <p:extLst>
      <p:ext uri="{BB962C8B-B14F-4D97-AF65-F5344CB8AC3E}">
        <p14:creationId xmlns:p14="http://schemas.microsoft.com/office/powerpoint/2010/main" val="325749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QEMU: Modeling a UIO-Capable Topology</a:t>
            </a:r>
          </a:p>
        </p:txBody>
      </p:sp>
      <p:sp>
        <p:nvSpPr>
          <p:cNvPr id="3" name="Content Placeholder 2"/>
          <p:cNvSpPr>
            <a:spLocks noGrp="1"/>
          </p:cNvSpPr>
          <p:nvPr>
            <p:ph idx="1"/>
          </p:nvPr>
        </p:nvSpPr>
        <p:spPr>
          <a:xfrm>
            <a:off x="475567" y="1493104"/>
            <a:ext cx="4801284" cy="4955822"/>
          </a:xfrm>
        </p:spPr>
        <p:txBody>
          <a:bodyPr wrap="square">
            <a:normAutofit fontScale="85000" lnSpcReduction="20000"/>
          </a:bodyPr>
          <a:lstStyle/>
          <a:p>
            <a:pPr marL="457200" indent="-457200">
              <a:spcBef>
                <a:spcPts val="600"/>
              </a:spcBef>
              <a:buFont typeface="+mj-lt"/>
              <a:buAutoNum type="arabicPeriod"/>
            </a:pPr>
            <a:r>
              <a:rPr lang="en-US" sz="1900" b="0"/>
              <a:t>Discovery in the guest </a:t>
            </a:r>
          </a:p>
          <a:p>
            <a:pPr marL="457200" lvl="1" indent="0">
              <a:spcBef>
                <a:spcPts val="600"/>
              </a:spcBef>
              <a:buNone/>
            </a:pPr>
            <a:r>
              <a:rPr lang="en-US" sz="1500" b="0"/>
              <a:t># cat /sys/kernel/debug/pci_uio/capabilities</a:t>
            </a:r>
          </a:p>
          <a:p>
            <a:pPr marL="457200" lvl="1" indent="0">
              <a:spcBef>
                <a:spcPts val="600"/>
              </a:spcBef>
              <a:buNone/>
            </a:pPr>
            <a:r>
              <a:rPr lang="en-US" sz="1500" b="0"/>
              <a:t>   0000:0c:00.0: routing</a:t>
            </a:r>
          </a:p>
          <a:p>
            <a:pPr marL="457200" lvl="1" indent="0">
              <a:spcBef>
                <a:spcPts val="600"/>
              </a:spcBef>
              <a:buNone/>
            </a:pPr>
            <a:r>
              <a:rPr lang="en-US" sz="1500" b="0"/>
              <a:t>   0000:0d:00.0: routing</a:t>
            </a:r>
          </a:p>
          <a:p>
            <a:pPr marL="457200" lvl="1" indent="0">
              <a:spcBef>
                <a:spcPts val="600"/>
              </a:spcBef>
              <a:buNone/>
            </a:pPr>
            <a:r>
              <a:rPr lang="en-US" sz="1500" b="0"/>
              <a:t>   0000:0e:00.0: routing</a:t>
            </a:r>
          </a:p>
          <a:p>
            <a:pPr marL="457200" lvl="1" indent="0">
              <a:spcBef>
                <a:spcPts val="600"/>
              </a:spcBef>
              <a:buNone/>
            </a:pPr>
            <a:r>
              <a:rPr lang="en-US" sz="1500" b="0"/>
              <a:t>   0000:0e:01.0: routing</a:t>
            </a:r>
          </a:p>
          <a:p>
            <a:pPr marL="457200" lvl="1" indent="0">
              <a:spcBef>
                <a:spcPts val="600"/>
              </a:spcBef>
              <a:buNone/>
            </a:pPr>
            <a:r>
              <a:rPr lang="en-US" sz="1500" b="0"/>
              <a:t>   0000:0f:00.0: requester completer routing</a:t>
            </a:r>
          </a:p>
          <a:p>
            <a:pPr marL="457200" lvl="1" indent="0">
              <a:spcBef>
                <a:spcPts val="600"/>
              </a:spcBef>
              <a:buNone/>
            </a:pPr>
            <a:r>
              <a:rPr lang="en-US" sz="1500" b="0"/>
              <a:t>   0000:10:00.0: requester completer routing</a:t>
            </a:r>
          </a:p>
          <a:p>
            <a:pPr marL="457200" lvl="1" indent="0">
              <a:spcBef>
                <a:spcPts val="600"/>
              </a:spcBef>
              <a:buNone/>
            </a:pPr>
            <a:endParaRPr lang="en-US" sz="1500"/>
          </a:p>
          <a:p>
            <a:pPr marL="342900" indent="-342900">
              <a:spcBef>
                <a:spcPts val="600"/>
              </a:spcBef>
              <a:buFont typeface="+mj-lt"/>
              <a:buAutoNum type="arabicPeriod"/>
            </a:pPr>
            <a:r>
              <a:rPr lang="en-US" sz="1900"/>
              <a:t>Provision UIO region on mem0</a:t>
            </a:r>
            <a:endParaRPr lang="en-US" sz="1500"/>
          </a:p>
          <a:p>
            <a:pPr marL="457200" lvl="1" indent="0">
              <a:spcBef>
                <a:spcPts val="600"/>
              </a:spcBef>
              <a:buNone/>
            </a:pPr>
            <a:r>
              <a:rPr lang="en-US" sz="1500"/>
              <a:t>   cd /sys/bus/cxl/devices</a:t>
            </a:r>
          </a:p>
          <a:p>
            <a:pPr marL="457200" lvl="1" indent="0">
              <a:spcBef>
                <a:spcPts val="600"/>
              </a:spcBef>
              <a:buNone/>
            </a:pPr>
            <a:r>
              <a:rPr lang="en-US" sz="1500"/>
              <a:t>   region=$(cat decoder0.0/create_ram_region)</a:t>
            </a:r>
          </a:p>
          <a:p>
            <a:pPr marL="457200" lvl="1" indent="0">
              <a:spcBef>
                <a:spcPts val="600"/>
              </a:spcBef>
              <a:buNone/>
            </a:pPr>
            <a:r>
              <a:rPr lang="en-US" sz="1500"/>
              <a:t>   echo $region &gt; decoder0.0/create_ram_region</a:t>
            </a:r>
          </a:p>
          <a:p>
            <a:pPr marL="457200" lvl="1" indent="0">
              <a:spcBef>
                <a:spcPts val="600"/>
              </a:spcBef>
              <a:buNone/>
            </a:pPr>
            <a:r>
              <a:rPr lang="en-US" sz="1500"/>
              <a:t>   echo 256 &gt; $region/interleave_granularity</a:t>
            </a:r>
          </a:p>
          <a:p>
            <a:pPr marL="457200" lvl="1" indent="0">
              <a:spcBef>
                <a:spcPts val="600"/>
              </a:spcBef>
              <a:buNone/>
            </a:pPr>
            <a:r>
              <a:rPr lang="en-US" sz="1500"/>
              <a:t>   echo 1 &gt; $region/interleave_ways</a:t>
            </a:r>
          </a:p>
          <a:p>
            <a:pPr marL="457200" lvl="1" indent="0">
              <a:spcBef>
                <a:spcPts val="600"/>
              </a:spcBef>
              <a:buNone/>
            </a:pPr>
            <a:r>
              <a:rPr lang="en-US" sz="1500"/>
              <a:t>   echo $((256&lt;&lt;20)) &gt; $region/size</a:t>
            </a:r>
          </a:p>
          <a:p>
            <a:pPr marL="457200" lvl="1" indent="0">
              <a:spcBef>
                <a:spcPts val="600"/>
              </a:spcBef>
              <a:buNone/>
            </a:pPr>
            <a:r>
              <a:rPr lang="en-US" sz="1500"/>
              <a:t>   echo ram &gt; decoder3.0/mode</a:t>
            </a:r>
          </a:p>
          <a:p>
            <a:pPr marL="457200" lvl="1" indent="0">
              <a:spcBef>
                <a:spcPts val="600"/>
              </a:spcBef>
              <a:buNone/>
            </a:pPr>
            <a:r>
              <a:rPr lang="en-US" sz="1500"/>
              <a:t>   echo $((256&lt;&lt;20)) &gt; decoder3.0/dpa_size</a:t>
            </a:r>
          </a:p>
          <a:p>
            <a:pPr marL="457200" lvl="1" indent="0">
              <a:spcBef>
                <a:spcPts val="600"/>
              </a:spcBef>
              <a:buNone/>
            </a:pPr>
            <a:r>
              <a:rPr lang="en-US" sz="1500"/>
              <a:t>   echo decoder3.0 &gt; $region/target0</a:t>
            </a:r>
          </a:p>
          <a:p>
            <a:pPr marL="457200" lvl="1" indent="0">
              <a:spcBef>
                <a:spcPts val="600"/>
              </a:spcBef>
              <a:buNone/>
            </a:pPr>
            <a:r>
              <a:rPr lang="en-US" sz="1500"/>
              <a:t>   echo 1 &gt; $region/uio          # pre-commit only</a:t>
            </a:r>
          </a:p>
          <a:p>
            <a:pPr marL="457200" lvl="1" indent="0">
              <a:spcBef>
                <a:spcPts val="600"/>
              </a:spcBef>
              <a:buNone/>
            </a:pPr>
            <a:r>
              <a:rPr lang="en-US" sz="1500"/>
              <a:t>   echo 1 &gt; $region/commit</a:t>
            </a:r>
          </a:p>
          <a:p>
            <a:pPr marL="457200" lvl="1" indent="0">
              <a:spcBef>
                <a:spcPts val="600"/>
              </a:spcBef>
              <a:buNone/>
            </a:pPr>
            <a:r>
              <a:rPr lang="en-US" sz="1500"/>
              <a:t>   cat decoder3.0/uio            # -&gt; 1</a:t>
            </a:r>
          </a:p>
        </p:txBody>
      </p:sp>
      <p:sp>
        <p:nvSpPr>
          <p:cNvPr id="4" name="Content Placeholder 2">
            <a:extLst>
              <a:ext uri="{FF2B5EF4-FFF2-40B4-BE49-F238E27FC236}">
                <a16:creationId xmlns:a16="http://schemas.microsoft.com/office/drawing/2014/main" id="{47E270CD-A082-4035-8A43-32A4783C960A}"/>
              </a:ext>
            </a:extLst>
          </p:cNvPr>
          <p:cNvSpPr txBox="1">
            <a:spLocks/>
          </p:cNvSpPr>
          <p:nvPr/>
        </p:nvSpPr>
        <p:spPr>
          <a:xfrm>
            <a:off x="5276851" y="1493104"/>
            <a:ext cx="6439582" cy="4955822"/>
          </a:xfrm>
          <a:prstGeom prst="rect">
            <a:avLst/>
          </a:prstGeom>
        </p:spPr>
        <p:txBody>
          <a:bodyPr vert="horz" wrap="square"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1600" dirty="0"/>
              <a:t>3.      Acquire a route and map it (mem1 requester, mem0’s region as target.</a:t>
            </a:r>
          </a:p>
          <a:p>
            <a:pPr marL="457200" lvl="1" indent="0">
              <a:spcBef>
                <a:spcPts val="600"/>
              </a:spcBef>
              <a:buNone/>
            </a:pPr>
            <a:r>
              <a:rPr lang="en-US" sz="1300" dirty="0"/>
              <a:t>   cd /sys/kernel/debug/</a:t>
            </a:r>
            <a:r>
              <a:rPr lang="en-US" sz="1300" dirty="0" err="1"/>
              <a:t>cxl_uio_test</a:t>
            </a:r>
            <a:endParaRPr lang="en-US" sz="1300" dirty="0"/>
          </a:p>
          <a:p>
            <a:pPr marL="457200" lvl="1" indent="0">
              <a:spcBef>
                <a:spcPts val="600"/>
              </a:spcBef>
              <a:buNone/>
            </a:pPr>
            <a:r>
              <a:rPr lang="en-US" sz="1300" dirty="0"/>
              <a:t>   echo -n 0000:10:00.0 &gt; requester</a:t>
            </a:r>
          </a:p>
          <a:p>
            <a:pPr marL="457200" lvl="1" indent="0">
              <a:spcBef>
                <a:spcPts val="600"/>
              </a:spcBef>
              <a:buNone/>
            </a:pPr>
            <a:r>
              <a:rPr lang="en-US" sz="1300" dirty="0"/>
              <a:t>   echo -n region0 &gt; region</a:t>
            </a:r>
          </a:p>
          <a:p>
            <a:pPr marL="457200" lvl="1" indent="0">
              <a:spcBef>
                <a:spcPts val="600"/>
              </a:spcBef>
              <a:buNone/>
            </a:pPr>
            <a:r>
              <a:rPr lang="en-US" sz="1300" dirty="0"/>
              <a:t>   echo -n required &gt; policy</a:t>
            </a:r>
          </a:p>
          <a:p>
            <a:pPr marL="457200" lvl="1" indent="0">
              <a:spcBef>
                <a:spcPts val="600"/>
              </a:spcBef>
              <a:buNone/>
            </a:pPr>
            <a:r>
              <a:rPr lang="en-US" sz="1300" dirty="0"/>
              <a:t>   echo 1 &gt; acquire</a:t>
            </a:r>
          </a:p>
          <a:p>
            <a:pPr marL="457200" lvl="1" indent="0">
              <a:spcBef>
                <a:spcPts val="600"/>
              </a:spcBef>
              <a:buNone/>
            </a:pPr>
            <a:r>
              <a:rPr lang="en-US" sz="1300" dirty="0"/>
              <a:t>   cat acquire</a:t>
            </a:r>
          </a:p>
          <a:p>
            <a:pPr marL="457200" lvl="1" indent="0">
              <a:spcBef>
                <a:spcPts val="600"/>
              </a:spcBef>
              <a:buNone/>
            </a:pPr>
            <a:endParaRPr lang="en-US" sz="1300" dirty="0"/>
          </a:p>
          <a:p>
            <a:pPr marL="457200" lvl="1" indent="0">
              <a:spcBef>
                <a:spcPts val="600"/>
              </a:spcBef>
              <a:buNone/>
            </a:pPr>
            <a:r>
              <a:rPr lang="en-US" sz="1300" dirty="0"/>
              <a:t>   </a:t>
            </a:r>
            <a:r>
              <a:rPr lang="en-US" sz="1300" dirty="0" err="1"/>
              <a:t>map_type</a:t>
            </a:r>
            <a:r>
              <a:rPr lang="en-US" sz="1300" dirty="0"/>
              <a:t>: 3           PCI_P2PDMA_MAP_BUS_ADDR (in-fabric,</a:t>
            </a:r>
          </a:p>
          <a:p>
            <a:pPr marL="457200" lvl="1" indent="0">
              <a:spcBef>
                <a:spcPts val="600"/>
              </a:spcBef>
              <a:buNone/>
            </a:pPr>
            <a:r>
              <a:rPr lang="en-US" sz="1300" dirty="0"/>
              <a:t>                           peers emit HPAs, </a:t>
            </a:r>
            <a:r>
              <a:rPr lang="en-US" sz="1300" dirty="0" err="1"/>
              <a:t>bus_offset</a:t>
            </a:r>
            <a:r>
              <a:rPr lang="en-US" sz="1300" dirty="0"/>
              <a:t> 0)</a:t>
            </a:r>
          </a:p>
          <a:p>
            <a:pPr marL="457200" lvl="1" indent="0">
              <a:spcBef>
                <a:spcPts val="600"/>
              </a:spcBef>
              <a:buNone/>
            </a:pPr>
            <a:r>
              <a:rPr lang="en-US" sz="1300" dirty="0"/>
              <a:t>     </a:t>
            </a:r>
            <a:r>
              <a:rPr lang="en-US" sz="1300" dirty="0" err="1"/>
              <a:t>xport_uio</a:t>
            </a:r>
            <a:r>
              <a:rPr lang="en-US" sz="1300" dirty="0"/>
              <a:t>: 1</a:t>
            </a:r>
          </a:p>
          <a:p>
            <a:pPr marL="457200" lvl="1" indent="0">
              <a:spcBef>
                <a:spcPts val="600"/>
              </a:spcBef>
              <a:buNone/>
            </a:pPr>
            <a:r>
              <a:rPr lang="en-US" sz="1300" dirty="0"/>
              <a:t>     </a:t>
            </a:r>
            <a:r>
              <a:rPr lang="en-US" sz="1300" dirty="0" err="1"/>
              <a:t>attrs</a:t>
            </a:r>
            <a:r>
              <a:rPr lang="en-US" sz="1300" dirty="0"/>
              <a:t>: 0x4000         DMA_ATTR_UIO, no DMA_ATTR_MMIO</a:t>
            </a:r>
          </a:p>
          <a:p>
            <a:pPr marL="457200" lvl="1" indent="0">
              <a:spcBef>
                <a:spcPts val="600"/>
              </a:spcBef>
              <a:buNone/>
            </a:pPr>
            <a:r>
              <a:rPr lang="en-US" sz="1300" dirty="0"/>
              <a:t>     </a:t>
            </a:r>
            <a:r>
              <a:rPr lang="en-US" sz="1300" dirty="0" err="1"/>
              <a:t>route_tc</a:t>
            </a:r>
            <a:r>
              <a:rPr lang="en-US" sz="1300" dirty="0"/>
              <a:t>: 3           default UIO TC/VC assignment</a:t>
            </a:r>
          </a:p>
          <a:p>
            <a:pPr marL="457200" lvl="1" indent="0">
              <a:spcBef>
                <a:spcPts val="600"/>
              </a:spcBef>
              <a:buNone/>
            </a:pPr>
            <a:r>
              <a:rPr lang="en-US" sz="1300" dirty="0"/>
              <a:t>     </a:t>
            </a:r>
            <a:r>
              <a:rPr lang="en-US" sz="1300" dirty="0" err="1"/>
              <a:t>route_vc</a:t>
            </a:r>
            <a:r>
              <a:rPr lang="en-US" sz="1300" dirty="0"/>
              <a:t>: 3</a:t>
            </a:r>
          </a:p>
          <a:p>
            <a:pPr marL="457200" lvl="1" indent="0">
              <a:spcBef>
                <a:spcPts val="600"/>
              </a:spcBef>
              <a:buNone/>
            </a:pPr>
            <a:r>
              <a:rPr lang="en-US" sz="1300" dirty="0"/>
              <a:t>     </a:t>
            </a:r>
            <a:r>
              <a:rPr lang="en-US" sz="1300" dirty="0" err="1"/>
              <a:t>route_flags</a:t>
            </a:r>
            <a:r>
              <a:rPr lang="en-US" sz="1300" dirty="0"/>
              <a:t>: 0x1      PCI_UIO_ROUTE_IN_FABRIC</a:t>
            </a:r>
          </a:p>
          <a:p>
            <a:pPr marL="457200" lvl="1" indent="0">
              <a:spcBef>
                <a:spcPts val="600"/>
              </a:spcBef>
              <a:buNone/>
            </a:pPr>
            <a:r>
              <a:rPr lang="en-US" sz="1300" dirty="0"/>
              <a:t>     </a:t>
            </a:r>
            <a:r>
              <a:rPr lang="en-US" sz="1300" dirty="0" err="1"/>
              <a:t>max_write_size</a:t>
            </a:r>
            <a:r>
              <a:rPr lang="en-US" sz="1300" dirty="0"/>
              <a:t>: &lt;path min MPS&gt;</a:t>
            </a:r>
          </a:p>
          <a:p>
            <a:pPr marL="457200" lvl="1" indent="0">
              <a:spcBef>
                <a:spcPts val="600"/>
              </a:spcBef>
              <a:buNone/>
            </a:pPr>
            <a:r>
              <a:rPr lang="en-US" sz="1300" dirty="0"/>
              <a:t>     boundary: 256         256B rule, clamped to interleave gran</a:t>
            </a:r>
          </a:p>
          <a:p>
            <a:pPr marL="457200" lvl="1" indent="0">
              <a:spcBef>
                <a:spcPts val="600"/>
              </a:spcBef>
              <a:buNone/>
            </a:pPr>
            <a:r>
              <a:rPr lang="en-US" sz="1300" dirty="0"/>
              <a:t>     </a:t>
            </a:r>
            <a:r>
              <a:rPr lang="en-US" sz="1300" dirty="0" err="1"/>
              <a:t>update_granule</a:t>
            </a:r>
            <a:r>
              <a:rPr lang="en-US" sz="1300" dirty="0"/>
              <a:t>: 64    normative</a:t>
            </a:r>
          </a:p>
          <a:p>
            <a:pPr marL="457200" lvl="1" indent="0">
              <a:spcBef>
                <a:spcPts val="600"/>
              </a:spcBef>
              <a:buNone/>
            </a:pPr>
            <a:r>
              <a:rPr lang="en-US" sz="1300" dirty="0"/>
              <a:t>     </a:t>
            </a:r>
            <a:r>
              <a:rPr lang="en-US" sz="1300" dirty="0" err="1"/>
              <a:t>nr_hops</a:t>
            </a:r>
            <a:r>
              <a:rPr lang="en-US" sz="1300" dirty="0"/>
              <a:t>: 3            dsp1, us0, dsp0</a:t>
            </a:r>
          </a:p>
          <a:p>
            <a:pPr marL="457200" lvl="1" indent="0">
              <a:spcBef>
                <a:spcPts val="600"/>
              </a:spcBef>
              <a:buNone/>
            </a:pPr>
            <a:r>
              <a:rPr lang="en-US" sz="1300" dirty="0"/>
              <a:t>     </a:t>
            </a:r>
            <a:r>
              <a:rPr lang="en-US" sz="1300" dirty="0" err="1"/>
              <a:t>nr_targets</a:t>
            </a:r>
            <a:r>
              <a:rPr lang="en-US" sz="1300" dirty="0"/>
              <a:t>: 1</a:t>
            </a:r>
          </a:p>
          <a:p>
            <a:pPr marL="342900" indent="-342900">
              <a:spcBef>
                <a:spcPts val="600"/>
              </a:spcBef>
              <a:buFont typeface="+mj-lt"/>
              <a:buAutoNum type="arabicPeriod"/>
            </a:pPr>
            <a:endParaRPr lang="en-US" sz="1600" dirty="0"/>
          </a:p>
          <a:p>
            <a:pPr marL="0" indent="0">
              <a:spcBef>
                <a:spcPts val="600"/>
              </a:spcBef>
              <a:buNone/>
            </a:pPr>
            <a:r>
              <a:rPr lang="en-US" sz="1600" dirty="0"/>
              <a:t> </a:t>
            </a:r>
          </a:p>
        </p:txBody>
      </p:sp>
    </p:spTree>
    <p:extLst>
      <p:ext uri="{BB962C8B-B14F-4D97-AF65-F5344CB8AC3E}">
        <p14:creationId xmlns:p14="http://schemas.microsoft.com/office/powerpoint/2010/main" val="4129768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2423</TotalTime>
  <Words>5181</Words>
  <Application>Microsoft Office PowerPoint</Application>
  <PresentationFormat>Widescreen</PresentationFormat>
  <Paragraphs>531</Paragraphs>
  <Slides>22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Avenir Next LT Pro</vt:lpstr>
      <vt:lpstr>Calibri</vt:lpstr>
      <vt:lpstr>Calibri Light</vt:lpstr>
      <vt:lpstr>Office Theme</vt:lpstr>
      <vt:lpstr>Unordered I/O (UIO) and P2P paths in CXL</vt:lpstr>
      <vt:lpstr>Outline</vt:lpstr>
      <vt:lpstr>PCIe vs. PCIe with UIO (Unordered I/O)</vt:lpstr>
      <vt:lpstr>What UIO Requires (Prerequisites)</vt:lpstr>
      <vt:lpstr>UIO in CXL: P2P to HDM for non-CXL xPUs</vt:lpstr>
      <vt:lpstr>UIO in CXL: use cases</vt:lpstr>
      <vt:lpstr>Linux Kernel: What to consider for UIO?</vt:lpstr>
      <vt:lpstr>Linux Kernel Approach for UIO</vt:lpstr>
      <vt:lpstr>Some UIO implementation details…</vt:lpstr>
      <vt:lpstr>New P2P Provider types</vt:lpstr>
      <vt:lpstr>Accessing CXL HDM regions: Coherency Management</vt:lpstr>
      <vt:lpstr>Accessing CXL HDM regions: ZONE_NORMAL / ZONE_DEVICE?</vt:lpstr>
      <vt:lpstr>Accessing CXL HDM regions: ZONE_NORMAL / ZONE_DEVICE? …</vt:lpstr>
      <vt:lpstr>Accessing CXL HDM regions ..</vt:lpstr>
      <vt:lpstr>Life management of UIO routes</vt:lpstr>
      <vt:lpstr>Life management: Route object </vt:lpstr>
      <vt:lpstr>Route acquisition</vt:lpstr>
      <vt:lpstr>End-to-end lifecycle</vt:lpstr>
      <vt:lpstr>What does an MVP look like?</vt:lpstr>
      <vt:lpstr>QEMU: Modeling a UIO-Capable Topology</vt:lpstr>
      <vt:lpstr>QEMU: Modeling a UIO-Capable Topology</vt:lpstr>
      <vt:lpstr>QEMU: Modeling a UIO-Capable Topology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Unordered I/O (UIO) and P2P paths in CXL</dc:title>
  <dc:creator>Arun George</dc:creator>
  <cp:lastModifiedBy>Arun George</cp:lastModifiedBy>
  <cp:revision>60</cp:revision>
  <dcterms:created xsi:type="dcterms:W3CDTF">2026-09-30T15:52:18Z</dcterms:created>
  <dcterms:modified xsi:type="dcterms:W3CDTF">2026-10-04T10:39:50Z</dcterms:modified>
</cp:coreProperties>
</file>