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y="5143500" cx="9144000"/>
  <p:notesSz cx="6858000" cy="9144000"/>
  <p:embeddedFontLst>
    <p:embeddedFont>
      <p:font typeface="Helvetica Neue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HelveticaNeue-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21" Type="http://schemas.openxmlformats.org/officeDocument/2006/relationships/font" Target="fonts/HelveticaNeue-bold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font" Target="fonts/HelveticaNeue-bold.fntdata"/><Relationship Id="rId6" Type="http://schemas.openxmlformats.org/officeDocument/2006/relationships/slide" Target="slides/slide2.xml"/><Relationship Id="rId18" Type="http://schemas.openxmlformats.org/officeDocument/2006/relationships/font" Target="fonts/HelveticaNeue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3a4a153c333_0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" name="Google Shape;22;g3a4a153c333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h365279917bbfbebb_1_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" name="Google Shape;28;h365279917bbfbebb_1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3a4a153c333_0_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" name="Google Shape;35;g3a4a153c333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h365279917bbfbebb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" name="Google Shape;41;h365279917bbfbebb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h365279917bbfbebb_1_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" name="Google Shape;48;h365279917bbfbebb_1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h365279917bbfbebb_1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h365279917bbfbebb_1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h365279917bbfbebb_1_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h365279917bbfbebb_1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h365279917bbfbebb_1_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h365279917bbfbebb_1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h365279917bbfbebb_1_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h365279917bbfbebb_1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h365279917bbfbebb_1_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h365279917bbfbebb_1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h365279917bbfbebb_1_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h365279917bbfbebb_1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h1f37af07fe4d22e8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h1f37af07fe4d22e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h1f37af07fe4d22e8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h1f37af07fe4d22e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phic Page" type="obj">
  <p:cSld name="OBJECT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 title="LPC26_slide_bg1a_blank.jp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9051" y="5626"/>
            <a:ext cx="914399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PC26_slide_bg1_blank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lk Title Page 1">
  <p:cSld name="OBJECT_1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 title="LPC26_slide_bg3_blank.jp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8406" y="-44031"/>
            <a:ext cx="9421027" cy="529932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/>
          <p:nvPr>
            <p:ph type="title"/>
          </p:nvPr>
        </p:nvSpPr>
        <p:spPr>
          <a:xfrm>
            <a:off x="295475" y="1897768"/>
            <a:ext cx="8238600" cy="72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3800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Column Text slide 1">
  <p:cSld name="BLANK_1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4" title="LPC26_slide_bg1a_blank.jp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4"/>
          <p:cNvSpPr txBox="1"/>
          <p:nvPr>
            <p:ph type="title"/>
          </p:nvPr>
        </p:nvSpPr>
        <p:spPr>
          <a:xfrm>
            <a:off x="974700" y="370425"/>
            <a:ext cx="7559400" cy="72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3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2" type="title"/>
          </p:nvPr>
        </p:nvSpPr>
        <p:spPr>
          <a:xfrm>
            <a:off x="975234" y="1326675"/>
            <a:ext cx="3707400" cy="28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3" type="title"/>
          </p:nvPr>
        </p:nvSpPr>
        <p:spPr>
          <a:xfrm>
            <a:off x="5076650" y="1276425"/>
            <a:ext cx="3585000" cy="28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39375" y="371893"/>
            <a:ext cx="8238600" cy="72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i="0" sz="3000" u="none" cap="none" strike="noStrike">
                <a:solidFill>
                  <a:schemeClr val="dk2"/>
                </a:solidFill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60850" y="1515360"/>
            <a:ext cx="8238600" cy="31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600"/>
              <a:buNone/>
              <a:defRPr i="0" sz="20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i="0" sz="16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i="0" sz="16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i="0" sz="16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i="0" sz="16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i="0" sz="16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i="0" sz="16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i="0" sz="1600" u="none" cap="none" strike="noStrike"/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4500720" y="2023920"/>
            <a:ext cx="137880" cy="3021480"/>
          </a:xfrm>
          <a:prstGeom prst="rect">
            <a:avLst/>
          </a:prstGeom>
          <a:noFill/>
          <a:ln>
            <a:noFill/>
          </a:ln>
        </p:spPr>
        <p:txBody>
          <a:bodyPr anchorCtr="0" anchor="b" bIns="19075" lIns="19075" spcFirstLastPara="1" rIns="19075" wrap="square" tIns="1907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buNone/>
              <a:defRPr b="0" i="0" sz="7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buNone/>
              <a:defRPr b="0" i="0" sz="7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buNone/>
              <a:defRPr b="0" i="0" sz="7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buNone/>
              <a:defRPr b="0" i="0" sz="7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buNone/>
              <a:defRPr b="0" i="0" sz="7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buNone/>
              <a:defRPr b="0" i="0" sz="7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buNone/>
              <a:defRPr b="0" i="0" sz="7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buNone/>
              <a:defRPr b="0" i="0" sz="7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buNone/>
              <a:defRPr b="0" i="0" sz="7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295475" y="1897768"/>
            <a:ext cx="8238600" cy="72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 Compressed RAM Service</a:t>
            </a:r>
            <a:endParaRPr/>
          </a:p>
        </p:txBody>
      </p:sp>
      <p:sp>
        <p:nvSpPr>
          <p:cNvPr id="25" name="Google Shape;25;p5"/>
          <p:cNvSpPr txBox="1"/>
          <p:nvPr/>
        </p:nvSpPr>
        <p:spPr>
          <a:xfrm>
            <a:off x="2228625" y="2649900"/>
            <a:ext cx="457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Making Sense of a device that lies about capacity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974700" y="370425"/>
            <a:ext cx="7559400" cy="72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Core Problem: A Lying Device</a:t>
            </a:r>
            <a:endParaRPr/>
          </a:p>
        </p:txBody>
      </p:sp>
      <p:sp>
        <p:nvSpPr>
          <p:cNvPr id="31" name="Google Shape;31;p6"/>
          <p:cNvSpPr txBox="1"/>
          <p:nvPr>
            <p:ph idx="2" type="title"/>
          </p:nvPr>
        </p:nvSpPr>
        <p:spPr>
          <a:xfrm>
            <a:off x="975225" y="3607925"/>
            <a:ext cx="6899700" cy="562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Failure to hit a compression ratio: `struct page` points to nothing.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e.g. “Real vs Perceived Capacity” - kernel has no concept of this.</a:t>
            </a:r>
            <a:endParaRPr/>
          </a:p>
        </p:txBody>
      </p:sp>
      <p:pic>
        <p:nvPicPr>
          <p:cNvPr id="32" name="Google Shape;32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0863" y="1090725"/>
            <a:ext cx="5442275" cy="240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974700" y="370425"/>
            <a:ext cx="7559400" cy="72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Requirements / Mechanisms</a:t>
            </a:r>
            <a:endParaRPr/>
          </a:p>
        </p:txBody>
      </p:sp>
      <p:sp>
        <p:nvSpPr>
          <p:cNvPr id="38" name="Google Shape;38;p7"/>
          <p:cNvSpPr txBox="1"/>
          <p:nvPr>
            <p:ph idx="2" type="title"/>
          </p:nvPr>
        </p:nvSpPr>
        <p:spPr>
          <a:xfrm>
            <a:off x="975218" y="1326675"/>
            <a:ext cx="6899700" cy="284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en-US"/>
              <a:t>NOT SWAP</a:t>
            </a:r>
            <a:r>
              <a:rPr lang="en-US"/>
              <a:t> - just offloading compression is pointless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/>
              <a:t>Write Control  (write-fencing - Read-only, promote on write)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/>
              <a:t>Allocation Control (usage exceeds real capacity)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/>
              <a:t>Dynamic Sizing (Ballooning)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/>
              <a:t>Normal Folios (not ZONE_DEVICE)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/>
              <a:t>Accounting (How do we drive OOM)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kernel can actually already satisfy most of these.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974700" y="370425"/>
            <a:ext cx="7559400" cy="72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Why Not Swap?</a:t>
            </a:r>
            <a:endParaRPr/>
          </a:p>
        </p:txBody>
      </p:sp>
      <p:sp>
        <p:nvSpPr>
          <p:cNvPr id="44" name="Google Shape;44;p8"/>
          <p:cNvSpPr txBox="1"/>
          <p:nvPr>
            <p:ph idx="2" type="title"/>
          </p:nvPr>
        </p:nvSpPr>
        <p:spPr>
          <a:xfrm>
            <a:off x="975225" y="2690650"/>
            <a:ext cx="6899700" cy="147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measurements from Kairui Song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Best Case: Decompression is &lt;10% of the cost of a swap fault.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real win is getting rid of the fault.</a:t>
            </a:r>
            <a:endParaRPr/>
          </a:p>
        </p:txBody>
      </p:sp>
      <p:pic>
        <p:nvPicPr>
          <p:cNvPr id="45" name="Google Shape;45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800" y="1326675"/>
            <a:ext cx="7772400" cy="133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/>
          <p:nvPr>
            <p:ph type="title"/>
          </p:nvPr>
        </p:nvSpPr>
        <p:spPr>
          <a:xfrm>
            <a:off x="974700" y="370425"/>
            <a:ext cx="7559400" cy="72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Allocation Control</a:t>
            </a:r>
            <a:endParaRPr/>
          </a:p>
        </p:txBody>
      </p:sp>
      <p:sp>
        <p:nvSpPr>
          <p:cNvPr id="51" name="Google Shape;51;p9"/>
          <p:cNvSpPr txBox="1"/>
          <p:nvPr>
            <p:ph idx="2" type="title"/>
          </p:nvPr>
        </p:nvSpPr>
        <p:spPr>
          <a:xfrm>
            <a:off x="974700" y="3462825"/>
            <a:ext cx="6899700" cy="562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Without allocation control, reclaim is broken.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Control:  All allocations happen at reclaim time.</a:t>
            </a:r>
            <a:endParaRPr/>
          </a:p>
        </p:txBody>
      </p:sp>
      <p:pic>
        <p:nvPicPr>
          <p:cNvPr id="52" name="Google Shape;52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988" y="1243125"/>
            <a:ext cx="7981133" cy="206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 txBox="1"/>
          <p:nvPr>
            <p:ph type="title"/>
          </p:nvPr>
        </p:nvSpPr>
        <p:spPr>
          <a:xfrm>
            <a:off x="974700" y="370425"/>
            <a:ext cx="7559400" cy="72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Write Control (Read-only)</a:t>
            </a:r>
            <a:endParaRPr/>
          </a:p>
        </p:txBody>
      </p:sp>
      <p:sp>
        <p:nvSpPr>
          <p:cNvPr id="58" name="Google Shape;58;p10"/>
          <p:cNvSpPr txBox="1"/>
          <p:nvPr>
            <p:ph idx="2" type="title"/>
          </p:nvPr>
        </p:nvSpPr>
        <p:spPr>
          <a:xfrm>
            <a:off x="4947625" y="1326675"/>
            <a:ext cx="3587100" cy="261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You cannot outrun a bear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You cannot out-reclaim a writer.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Coherent link allows many GB/s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Poison-storm will destabilize your system and you will be :(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9" name="Google Shape;59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4700" y="1326675"/>
            <a:ext cx="3891450" cy="2184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1"/>
          <p:cNvSpPr txBox="1"/>
          <p:nvPr>
            <p:ph type="title"/>
          </p:nvPr>
        </p:nvSpPr>
        <p:spPr>
          <a:xfrm>
            <a:off x="974700" y="370425"/>
            <a:ext cx="7559400" cy="72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Write Control</a:t>
            </a:r>
            <a:endParaRPr/>
          </a:p>
        </p:txBody>
      </p:sp>
      <p:sp>
        <p:nvSpPr>
          <p:cNvPr id="65" name="Google Shape;65;p11"/>
          <p:cNvSpPr txBox="1"/>
          <p:nvPr>
            <p:ph idx="2" type="title"/>
          </p:nvPr>
        </p:nvSpPr>
        <p:spPr>
          <a:xfrm>
            <a:off x="975225" y="1326675"/>
            <a:ext cx="3705900" cy="284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Simple Solution: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/>
              <a:t>Allow Direct Read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/>
              <a:t>Promote on Write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Anon-only is very clean (R/O PTE)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Files are harder.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clean-cache design can work.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" name="Google Shape;66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1125" y="1240971"/>
            <a:ext cx="3957575" cy="266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2"/>
          <p:cNvSpPr txBox="1"/>
          <p:nvPr>
            <p:ph type="title"/>
          </p:nvPr>
        </p:nvSpPr>
        <p:spPr>
          <a:xfrm>
            <a:off x="974700" y="370425"/>
            <a:ext cx="7559400" cy="72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High level implementation</a:t>
            </a:r>
            <a:endParaRPr/>
          </a:p>
        </p:txBody>
      </p:sp>
      <p:sp>
        <p:nvSpPr>
          <p:cNvPr id="72" name="Google Shape;72;p12"/>
          <p:cNvSpPr txBox="1"/>
          <p:nvPr>
            <p:ph idx="2" type="title"/>
          </p:nvPr>
        </p:nvSpPr>
        <p:spPr>
          <a:xfrm>
            <a:off x="974700" y="3462825"/>
            <a:ext cx="6899700" cy="562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0000"/>
                </a:solidFill>
              </a:rPr>
              <a:t>Private NUMA Node</a:t>
            </a:r>
            <a:r>
              <a:rPr lang="en-US"/>
              <a:t> + Migration + Balloon + Chicken Bit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(Chicken-bit:  Driver says NOPE, STOP ALLOWING NEW ALLOC)</a:t>
            </a:r>
            <a:endParaRPr/>
          </a:p>
        </p:txBody>
      </p:sp>
      <p:pic>
        <p:nvPicPr>
          <p:cNvPr id="73" name="Google Shape;73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875" y="1243125"/>
            <a:ext cx="2667000" cy="202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76000" y="1243125"/>
            <a:ext cx="5632490" cy="202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/>
          <p:nvPr>
            <p:ph type="title"/>
          </p:nvPr>
        </p:nvSpPr>
        <p:spPr>
          <a:xfrm>
            <a:off x="974700" y="370425"/>
            <a:ext cx="7559400" cy="72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Voiced Concerns - R/O Perf</a:t>
            </a:r>
            <a:endParaRPr/>
          </a:p>
        </p:txBody>
      </p:sp>
      <p:sp>
        <p:nvSpPr>
          <p:cNvPr id="80" name="Google Shape;80;p13"/>
          <p:cNvSpPr txBox="1"/>
          <p:nvPr>
            <p:ph idx="2" type="title"/>
          </p:nvPr>
        </p:nvSpPr>
        <p:spPr>
          <a:xfrm>
            <a:off x="975225" y="1326675"/>
            <a:ext cx="7033800" cy="284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980000"/>
                </a:solidFill>
              </a:rPr>
              <a:t>Is a read-only tier really going to work?</a:t>
            </a:r>
            <a:endParaRPr b="1">
              <a:solidFill>
                <a:srgbClr val="98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/>
              <a:t>Zswap works. Zram works. Swap works.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/>
              <a:t>These are all PROT_NONE tiers.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US"/>
              <a:t>The question is how much R/O tier is too much?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Maybe we can optimize that by moving </a:t>
            </a:r>
            <a:r>
              <a:rPr lang="en-US"/>
              <a:t>capacity</a:t>
            </a:r>
            <a:r>
              <a:rPr lang="en-US"/>
              <a:t> between nodes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 txBox="1"/>
          <p:nvPr>
            <p:ph type="title"/>
          </p:nvPr>
        </p:nvSpPr>
        <p:spPr>
          <a:xfrm>
            <a:off x="974700" y="370425"/>
            <a:ext cx="7559400" cy="72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Voiced Concerns - R/O Perf</a:t>
            </a:r>
            <a:endParaRPr/>
          </a:p>
        </p:txBody>
      </p:sp>
      <p:sp>
        <p:nvSpPr>
          <p:cNvPr id="86" name="Google Shape;86;p14"/>
          <p:cNvSpPr txBox="1"/>
          <p:nvPr/>
        </p:nvSpPr>
        <p:spPr>
          <a:xfrm>
            <a:off x="783500" y="1440450"/>
            <a:ext cx="25116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Should be able to resize at runtime (hotplug).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R/W region can hold File.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Still need allocation control.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Math is weird: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Global target ratio is actually like 2.5X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Not worked on yet.</a:t>
            </a:r>
            <a:endParaRPr/>
          </a:p>
        </p:txBody>
      </p:sp>
      <p:pic>
        <p:nvPicPr>
          <p:cNvPr id="87" name="Google Shape;8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33000" y="1372413"/>
            <a:ext cx="4485100" cy="2398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 txBox="1"/>
          <p:nvPr/>
        </p:nvSpPr>
        <p:spPr>
          <a:xfrm>
            <a:off x="109525" y="1334800"/>
            <a:ext cx="18009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980000"/>
                </a:solidFill>
              </a:rPr>
              <a:t>*all DRAM-backed to isolate fault cost</a:t>
            </a:r>
            <a:endParaRPr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980000"/>
                </a:solidFill>
              </a:rPr>
              <a:t>*zswap had a reclaim stall issue that was unrelated, so the results for</a:t>
            </a:r>
            <a:endParaRPr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980000"/>
                </a:solidFill>
              </a:rPr>
              <a:t>zswap are actually</a:t>
            </a:r>
            <a:endParaRPr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980000"/>
                </a:solidFill>
              </a:rPr>
              <a:t>not entirely valid </a:t>
            </a:r>
            <a:endParaRPr>
              <a:solidFill>
                <a:srgbClr val="980000"/>
              </a:solidFill>
            </a:endParaRPr>
          </a:p>
        </p:txBody>
      </p:sp>
      <p:pic>
        <p:nvPicPr>
          <p:cNvPr id="93" name="Google Shape;9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4713" y="304800"/>
            <a:ext cx="5134567" cy="4101943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5"/>
          <p:cNvSpPr txBox="1"/>
          <p:nvPr/>
        </p:nvSpPr>
        <p:spPr>
          <a:xfrm>
            <a:off x="7203800" y="2734975"/>
            <a:ext cx="171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**** Log Scale!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8325" y="149500"/>
            <a:ext cx="7712975" cy="4412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4687" y="240725"/>
            <a:ext cx="6954624" cy="397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