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6" dt="2026-10-01T23:18:54.624"/>
    <p1510:client id="{1F88BB84-6F8D-9011-EE3E-55EAE9F0D62A}" v="184" dt="2026-10-02T15:43:05.0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move the slide</a:t>
            </a: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</a:p>
        </p:txBody>
      </p:sp>
      <p:sp>
        <p:nvSpPr>
          <p:cNvPr id="1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</a:p>
        </p:txBody>
      </p:sp>
      <p:sp>
        <p:nvSpPr>
          <p:cNvPr id="14" name="PlaceHolder 4"/>
          <p:cNvSpPr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</a:p>
        </p:txBody>
      </p:sp>
      <p:sp>
        <p:nvSpPr>
          <p:cNvPr id="15" name="PlaceHolder 5"/>
          <p:cNvSpPr>
            <a:spLocks noGrp="1"/>
          </p:cNvSpPr>
          <p:nvPr>
            <p:ph type="ft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16" name="PlaceHolder 6"/>
          <p:cNvSpPr>
            <a:spLocks noGrp="1"/>
          </p:cNvSpPr>
          <p:nvPr>
            <p:ph type="sldNum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8335A3C5-E8AE-4F93-910F-3C2DBBE0A46A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The knobs: core selection, CPU-vs-GPU power split, frequency ramp, 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performance floor. All of them already work. What I do not have is 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defensible policy for setting them.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"Better is not one number" -- unpack with the cases: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- handhelds and thin laptops: a frame rate you cannot sustain thermally,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  or that halves battery life, is not the frame rate you shipped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- at 45 FPS, efficiency arguments are irrelevant. Get the frames.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- above the panel's refresh ceiling, performance is nearly free to trade.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  Frames past 120 Hz on a 120 Hz panel buy the player nothing.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"Frame pacing is not frame rate" is the one that surprised me: a game with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very low CPU utilisation can stutter precisely because the CPU never ramps,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while average FPS looks fine. That is a governor problem masquerading as 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GPU problem, and it is the case where LPMD helped most.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So the target is a position on a curve, and different games, different power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sources and different players want different positions. Nothing in the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kernel or in LPMD knows which position was wanted.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The knobs: core selection, CPU-vs-GPU power split, frequency ramp, 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performance floor. All of them already work. What I do not have is 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defensible policy for setting them.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"Better is not one number" -- unpack with the cases: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- handhelds and thin laptops: a frame rate you cannot sustain thermally,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  or that halves battery life, is not the frame rate you shipped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- at 45 FPS, efficiency arguments are irrelevant. Get the frames.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- above the panel's refresh ceiling, performance is nearly free to trade.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  Frames past 120 Hz on a 120 Hz panel buy the player nothing.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"Frame pacing is not frame rate" is the one that surprised me: a game with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very low CPU utilisation can stutter precisely because the CPU never ramps,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while average FPS looks fine. That is a governor problem masquerading as 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GPU problem, and it is the case where LPMD helped most.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So the target is a position on a curve, and different games, different power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sources and different players want different positions. Nothing in the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kernel or in LPMD knows which position was wanted.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The knobs: core selection, CPU-vs-GPU power split, frequency ramp, 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performance floor. All of them already work. What I do not have is 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defensible policy for setting them.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"Better is not one number" -- unpack with the cases: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- handhelds and thin laptops: a frame rate you cannot sustain thermally,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  or that halves battery life, is not the frame rate you shipped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- at 45 FPS, efficiency arguments are irrelevant. Get the frames.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- above the panel's refresh ceiling, performance is nearly free to trade.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  Frames past 120 Hz on a 120 Hz panel buy the player nothing.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"Frame pacing is not frame rate" is the one that surprised me: a game with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very low CPU utilisation can stutter precisely because the CPU never ramps,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while average FPS looks fine. That is a governor problem masquerading as 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GPU problem, and it is the case where LPMD helped most.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So the target is a position on a curve, and different games, different power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sources and different players want different positions. Nothing in the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kernel or in LPMD knows which position was wanted.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The knobs: core selection, CPU-vs-GPU power split, frequency ramp, 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performance floor. All of them already work. What I do not have is 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defensible policy for setting them.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"Better is not one number" -- unpack with the cases: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- handhelds and thin laptops: a frame rate you cannot sustain thermally,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  or that halves battery life, is not the frame rate you shipped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- at 45 FPS, efficiency arguments are irrelevant. Get the frames.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- above the panel's refresh ceiling, performance is nearly free to trade.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  Frames past 120 Hz on a 120 Hz panel buy the player nothing.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"Frame pacing is not frame rate" is the one that surprised me: a game with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very low CPU utilisation can stutter precisely because the CPU never ramps,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while average FPS looks fine. That is a governor problem masquerading as 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GPU problem, and it is the case where LPMD helped most.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So the target is a position on a curve, and different games, different power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sources and different players want different positions. Nothing in the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kernel or in LPMD knows which position was wanted.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The knobs: core selection, CPU-vs-GPU power split, frequency ramp, 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performance floor. All of them already work. What I do not have is 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defensible policy for setting them.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"Better is not one number" -- unpack with the cases: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- handhelds and thin laptops: a frame rate you cannot sustain thermally,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  or that halves battery life, is not the frame rate you shipped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- at 45 FPS, efficiency arguments are irrelevant. Get the frames.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- above the panel's refresh ceiling, performance is nearly free to trade.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  Frames past 120 Hz on a 120 Hz panel buy the player nothing.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"Frame pacing is not frame rate" is the one that surprised me: a game with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very low CPU utilisation can stutter precisely because the CPU never ramps,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while average FPS looks fine. That is a governor problem masquerading as 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GPU problem, and it is the case where LPMD helped most.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So the target is a position on a curve, and different games, different power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sources and different players want different positions. Nothing in the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kernel or in LPMD knows which position was wanted.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The single most important sentence: the order in the file is the priority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order, and &lt;ID&gt; is documentary only -- it appears in log messages and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nowhere else, so nothing looks a state up by it. The IDs are numbered to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follow document order so a log line and this table read the same way; if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someone inserts a state, renumber rather than append.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Read the table as a decision list: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State 2 is the one to talk about. "System load under 30% while the GPU is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pegged at 95%+" is the signature of a GPU-bound game, and it is placed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ahead of state 4, which would also match a 95% GFX load. It gets the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GPU-biased split AND the CPU floor -- the combination that produced the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Strange Brigade result.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State 1 is the same idea under an Idle hint: the CPU is genuinely idle but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the GPU is working. Without the GFX signal this is indistinguishable from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a laptop sitting on a desk, and the two want opposite policies. That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distinction is the reason the GFX load input exists at all.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States 3 and 4 divide non idle by how much of the work is on the GPU: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some (state 3, GFX 20-50%) and most (state 4, GFX 50%+). Below 20% GFX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the load is CPU bound with an idle GPU, and it falls to state 6.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State 6 is the non-gaming row and the most CPU-favouring state in the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table: slider pinned at 1, no offset, every core type including the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P-cores. A compile lands there. Say it explicitly if someone asks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whether this hurts non-gaming work -- a build gets more CPU than any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gaming state gives, not less.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Be precise about the slider if it comes up, because the direction is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counter-intuitive. SliderOffset does not set a frequency; it widens the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range the hardware may sit in, from BalanceSlider up to BalanceSlider +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SliderOffset. Higher means the hardware is permitted to shift further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toward the GPU, so a bigger number is LESS CPU performance, not more.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State 3's "3 / 2" means anywhere in 3-5. State 6's "1 / 0" pins it at 1.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That is why every gaming state sits high and state 6 sits at 1. On a 25 W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part the P-cores have the worst efficiency curve and the highest turbo,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so both the core mask and the slider are pulling in the same direction: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stop the CPU spending budget the GPU wanted.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If asked "why 20 / 30 / 50 / 95": those are the first values that worked.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No sweep. This is the tuning I am asking for guidance on.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The knobs: core selection, CPU-vs-GPU power split, frequency ramp, 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performance floor. All of them already work. What I do not have is 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defensible policy for setting them.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"Better is not one number" -- unpack with the cases: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- handhelds and thin laptops: a frame rate you cannot sustain thermally,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  or that halves battery life, is not the frame rate you shipped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- at 45 FPS, efficiency arguments are irrelevant. Get the frames.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- above the panel's refresh ceiling, performance is nearly free to trade.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  Frames past 120 Hz on a 120 Hz panel buy the player nothing.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"Frame pacing is not frame rate" is the one that surprised me: a game with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very low CPU utilisation can stutter precisely because the CPU never ramps,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while average FPS looks fine. That is a governor problem masquerading as 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GPU problem, and it is the case where LPMD helped most.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So the target is a position on a curve, and different games, different power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sources and different players want different positions. Nothing in the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kernel or in LPMD knows which position was wanted.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Say this explicitly, because it is the first question otherwise: LPMD did not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get more power. thermald applies the same package cap to both runs -- on the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handheld that is 37 W dropped to 25 W. LPMD redistributes a fixed budget.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Why the cap matters: at 37 W the SoC has budget enough that CPU and GPU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barely compete. At 25 W they do, and that is where core selection and the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power split start to matter at all. If you run these experiments uncapped you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will measure nothing.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"LPMD default" is deliberate wording -- this is LPMD running its shipped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config, not a hand-tuned one. The tuning in the title is what LPMD makes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possible, not what produced these numbers.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FPS/W is derived from the two measured columns, never measured separately, so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it carries the error of both.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Handheld detail is on the backup platform slide. Laptop SKU and cap still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need filling in there -- do not claim a number for it from the stage.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Both CPU and GPU are genuinely busy here, so the two engines compete for one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budget. This is where naive "give the CPU more frequency" actively hurts: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biasing the split toward the GPU and holding back the ramp moves both numbers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the right way at once, on both platforms.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Small gains -- 1.8% to 4.5% efficiency. Consistent direction across two very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different platforms is the part I would defend; the magnitudes are within the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variance I have not characterised.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Classified game_profile_mixed via the ShadowOfTheTomb* glob.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Known data issue if anyone reads the capture: the laptop's reported baseline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FPS/W is 4.620, but 110 / 23.089 = 4.764. The chart plots the derived value.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The reported column has a bug; the FPS and watts are what I trust.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The point of the split: the daemon-wide file is policy that applies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everywhere, the per-CPU-model file is where silicon-specific tuning lives,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and process_cpuset.xml is the process-to-class map. A new SKU needs an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entry in the second one and nothing else.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process_cpuset_user.xml is the one to point users at. It is not shipped, so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it survives package updates, and it is last in the resolution chain.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Have this ready, because it is the obvious objection to the results: the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handheld and the laptop are the same CPU model, and they hit the same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config. There is no per-SKU tuning behind these numbers.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That cuts both ways, and I would rather say both: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For -- one state table moved efficiency the right way on two machines with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different form factors, different caps and roughly 2x different frame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rates. The load-band approach adapts without being told which machine it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is on, which is the whole argument.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Against -- it also means neither platform is tuned. A 25 W handheld and 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laptop almost certainly want different thresholds and a different power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split, and the mechanism to express that exists and is unused. Some of the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 small 1-3% results are probably a tuned overlay away from being larger.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An earlier revision did carry a separate 2P8E4L-25W block for the handheld.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It was removed rather than maintained in parallel, because two divergent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state tables made it impossible to say which one produced a given number.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Reintroducing it, with a sweep behind it, is on the list of experiments I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would like the room to prioritise.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The band is the part to explain, because the tag names mislead: Enter</a:t>
            </a:r>
            <a:r>
              <a:rPr lang="en-US" sz="1200" b="0" i="1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Thres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buNone/>
            </a:pPr>
            <a:r>
              <a:rPr lang="en-US" sz="1200" b="0" i="1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is the UPPER bound and Exit</a:t>
            </a: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Thres the LOWER one. This state is "GFX between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50% and 100%".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The hysteresis is what stops thrashing. A GPU load jittering around 50%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would otherwise hand the state machine back and forth between this state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and UTIL_NON_IDLE_LT_GFX on every poll, and each flip rewrites cpusets and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the power split. With the 5% hysteresis, once this state is in use it holds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until the load drops below 45%.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Two implementation details worth having ready, because they are the kind of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thing this room asks: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The hysteresis applies only to the state currently in use. A state is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always entered on its configured band. Otherwise a more specific state that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just became eligible could never be entered, because the incumbent's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widened band would keep claiming the load first.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Every state now states MinPerfPct explicitly. Omitting it meant inheriting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whatever the previous state had set, so behaviour depended on the path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taken to get here rather than on the state itself.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Adaptive polling: the interval grows by PollIntervalIncrement while the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state is stable, up to MaxPollInterval, so a steady-state game costs almost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nothing to supervise. Set PollIntervalIncrement to -1 for the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utilisation-scaled variant instead.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Show this when someone asks what the class layer is for, having just been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told no game is classified by name. Both things are true: the class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definitions ship, and nothing selects them. They are the landing pad for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the opt-in case two slides back.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Note the non-game classes are doing real work regardless -- Background and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UserInitiated confining to LPE cores is what keeps a package update from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competing with the foreground, and that applies whether or not anything is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gaming.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GameProfileGPU carries OverrideGlobalCPUSettings, so if a user does opt 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title in, that class's Cores becomes the system-wide cpumask while the game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is attached, not just the game's own cpuset.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The values here match the load-band states deliberately. Naming a title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does not unlock a knob the state machine lacks; it applies the same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settings without waiting to observe the load.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This is the answer to "can I still hand-tune one title?" -- yes, and this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is exactly how.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Walk the two halves, because people conflate them. The &lt;Process&gt; entry only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says which class a binary belongs to. The &lt;ClassDefaults&gt; block is where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that class means something. Neither half is code; both are config, and both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can live in process_cpuset_user.xml so a distro update does not overwrite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them.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Strange Brigade is the example because it is the run where per-game control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would pay best: +9.5% frames on the handheld, and it is unambiguously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GPU-bound, so game_profile_gpu with a CPU floor and a GPU-biased split is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the right description of it. Note the knob values are the same ones the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load-band states use -- naming the title does not unlock anything the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state machine cannot do, it just applies it without waiting for the load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to be observed.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OverrideGlobalCPUSettings is the one genuinely different power here. While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a matching process is attached, that class's Cores drives the global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cpumask override for system.slice, user.slice and machine.slice -- so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"this game runs on E and LPE cores" becomes "everything runs on E and LPE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cores while this game is up". That is a much bigger hammer than a per-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process cpuset, and it is how you keep a background compile from stealing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the P-core budget mid-session.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AllowSession restricts the match to the logged-in session, so a service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with a colliding name is not caught. AffinityAllThreads moves every TID,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not just the leader -- a render thread and an audio thread both move.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The honest caveat: a comm glob is a 15-character truncated match. It is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fine for one machine, and it is not a mechanism I would defend for a Steam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library. See the guidance slide.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Reference slide, for the "what else can you set?" question. Do not read it.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Two things worth saying out loud if it comes up: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AC and DC are separate for every tuning knob, which is the mechanism for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"frames when plugged in, watts on battery". I have not measured DC at all,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so the DC columns in the shipped config are guesses. That is one of the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concrete experiments I would like named.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Omitted-means-unchanged is what makes the layering usable: the per-model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overlay can set one knob for one class without restating the whole block,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and without forcing a fallback value onto everything it did not mention.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The rule that makes this usable is "omitted means unchanged". Without it,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buNone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every overlay would have to restate every knob to avoid clobbering the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layer below, and a per-SKU tweak would become a full copy of the config.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Read the chain in terms of what these runs used: built-in defaults, then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the per-model overlay's ClassDefaults for the non-game classes, then the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&lt;State&gt; that matched. The last stage -- per-class override for an attached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foreground class -- did not fire, because nothing was classified as a game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by name.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The practical advice for anyone tuning this: put your edits in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process_cpuset_user.xml. It is last in the chain and it is not a shipped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file, so a distro update will not overwrite it.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Reference slide, for the "what else can you set?" question. Do not read it.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Two things worth saying out loud if it comes up: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AC and DC are separate for every tuning knob, which is the mechanism for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"frames when plugged in, watts on battery". I have not measured DC at all,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so the DC columns in the shipped config are guesses. That is one of the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concrete experiments I would like named.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Omitted-means-unchanged is what makes the layering usable: the per-model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overlay can set one knob for one class without restating the whole block,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298440" algn="l">
              <a:lnSpc>
                <a:spcPts val="1559"/>
              </a:lnSpc>
              <a:buClr>
                <a:srgbClr val="0B0B0B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and without forcing a fallback value onto everything it did not mention.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JEC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0;p2"/>
          <p:cNvPicPr/>
          <p:nvPr/>
        </p:nvPicPr>
        <p:blipFill>
          <a:blip r:embed="rId2"/>
          <a:stretch/>
        </p:blipFill>
        <p:spPr>
          <a:xfrm>
            <a:off x="-9000" y="5760"/>
            <a:ext cx="9143640" cy="5143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Google Shape;11;p2"/>
          <p:cNvPicPr/>
          <p:nvPr/>
        </p:nvPicPr>
        <p:blipFill>
          <a:blip r:embed="rId3"/>
          <a:stretch/>
        </p:blipFill>
        <p:spPr>
          <a:xfrm>
            <a:off x="0" y="0"/>
            <a:ext cx="9143640" cy="51433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BJECT_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;p3"/>
          <p:cNvPicPr/>
          <p:nvPr/>
        </p:nvPicPr>
        <p:blipFill>
          <a:blip r:embed="rId2"/>
          <a:stretch/>
        </p:blipFill>
        <p:spPr>
          <a:xfrm>
            <a:off x="-38520" y="-43920"/>
            <a:ext cx="9420840" cy="5298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295560" y="1897920"/>
            <a:ext cx="823824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US" sz="3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3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6;p4"/>
          <p:cNvPicPr/>
          <p:nvPr/>
        </p:nvPicPr>
        <p:blipFill>
          <a:blip r:embed="rId2"/>
          <a:stretch/>
        </p:blipFill>
        <p:spPr>
          <a:xfrm>
            <a:off x="0" y="0"/>
            <a:ext cx="9143640" cy="5143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974880" y="370440"/>
            <a:ext cx="755892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US" sz="3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3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title"/>
          </p:nvPr>
        </p:nvSpPr>
        <p:spPr>
          <a:xfrm>
            <a:off x="975240" y="1326600"/>
            <a:ext cx="3706920" cy="2842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buNone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title"/>
          </p:nvPr>
        </p:nvSpPr>
        <p:spPr>
          <a:xfrm>
            <a:off x="5076720" y="1276560"/>
            <a:ext cx="3584520" cy="2842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buNone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85800" y="1794600"/>
            <a:ext cx="832068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US" sz="28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Tuning Intel LPMD for energy optimization for gaming workloads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endParaRPr lang="en-US" sz="3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TextBox 4"/>
          <p:cNvSpPr/>
          <p:nvPr/>
        </p:nvSpPr>
        <p:spPr>
          <a:xfrm>
            <a:off x="685800" y="2606400"/>
            <a:ext cx="8320680" cy="296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8360" tIns="18360" rIns="18360" bIns="18360" anchor="t">
            <a:spAutoFit/>
          </a:bodyPr>
          <a:lstStyle/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700" b="0" u="none" strike="noStrike">
                <a:solidFill>
                  <a:srgbClr val="233036"/>
                </a:solidFill>
                <a:effectLst/>
                <a:uFillTx/>
                <a:latin typeface="Arial"/>
                <a:ea typeface="Arial"/>
              </a:rPr>
              <a:t>Srinivas Pandruvada, Casey Bowman, Intel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9" name="Straight Arrow Connector 7"/>
          <p:cNvCxnSpPr/>
          <p:nvPr/>
        </p:nvCxnSpPr>
        <p:spPr>
          <a:xfrm>
            <a:off x="685800" y="2504160"/>
            <a:ext cx="3107160" cy="10800"/>
          </a:xfrm>
          <a:prstGeom prst="straightConnector1">
            <a:avLst/>
          </a:prstGeom>
          <a:ln>
            <a:solidFill>
              <a:srgbClr val="BE4B48"/>
            </a:solidFill>
            <a:round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2"/>
          <p:cNvSpPr/>
          <p:nvPr/>
        </p:nvSpPr>
        <p:spPr>
          <a:xfrm>
            <a:off x="685800" y="438840"/>
            <a:ext cx="8320680" cy="44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2438"/>
              </a:lnSpc>
            </a:pPr>
            <a:r>
              <a:rPr lang="en-US" sz="2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Why I’m here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TextBox 4"/>
          <p:cNvSpPr/>
          <p:nvPr/>
        </p:nvSpPr>
        <p:spPr>
          <a:xfrm>
            <a:off x="685800" y="1024200"/>
            <a:ext cx="8339040" cy="361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142920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I’m not a gaming expert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85640" lvl="1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Courier New"/>
              <a:buChar char="o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I’ve worked in power and thermal management for over a decade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85640" lvl="1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Courier New"/>
              <a:buChar char="o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I want to improve energy efficiency in gaming workloads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28720" lvl="2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Wingdings" charset="2"/>
              <a:buChar char="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Especially on compact laptops and handhelds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85640" lvl="1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Courier New"/>
              <a:buChar char="o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Maximum performance isn’t always the best choice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2920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I’m sharing an idea and an approach—not a final answer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85640" lvl="1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LPMD shows the potential of these controls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2920" indent="-142920" defTabSz="685800">
              <a:lnSpc>
                <a:spcPts val="1755"/>
              </a:lnSpc>
              <a:spcAft>
                <a:spcPts val="374"/>
              </a:spcAft>
              <a:buClr>
                <a:srgbClr val="898781"/>
              </a:buClr>
              <a:buFont typeface="Arial"/>
              <a:buChar char="•"/>
            </a:pPr>
            <a:r>
              <a:rPr lang="en-US" sz="1400" b="0" u="none" strike="noStrike">
                <a:solidFill>
                  <a:srgbClr val="52514E"/>
                </a:solidFill>
                <a:effectLst/>
                <a:uFillTx/>
                <a:latin typeface="Arial"/>
              </a:rPr>
              <a:t>LPMD</a:t>
            </a:r>
            <a:r>
              <a:rPr lang="en-US" sz="2000" b="0" u="none" strike="noStrike">
                <a:solidFill>
                  <a:srgbClr val="52514E"/>
                </a:solidFill>
                <a:effectLst/>
                <a:uFillTx/>
                <a:latin typeface="Arial"/>
              </a:rPr>
              <a:t> </a:t>
            </a:r>
            <a:r>
              <a:rPr lang="en-US" sz="1400" b="0" u="none" strike="noStrike">
                <a:solidFill>
                  <a:srgbClr val="52514E"/>
                </a:solidFill>
                <a:effectLst/>
                <a:uFillTx/>
                <a:latin typeface="Arial"/>
              </a:rPr>
              <a:t>demonstrates improvement using these knobs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TextBox 5"/>
          <p:cNvSpPr/>
          <p:nvPr/>
        </p:nvSpPr>
        <p:spPr>
          <a:xfrm>
            <a:off x="8366760" y="4846320"/>
            <a:ext cx="4111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685800">
              <a:lnSpc>
                <a:spcPts val="975"/>
              </a:lnSpc>
            </a:pPr>
            <a:r>
              <a:rPr lang="en-US" sz="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2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"/>
          <p:cNvSpPr/>
          <p:nvPr/>
        </p:nvSpPr>
        <p:spPr>
          <a:xfrm>
            <a:off x="685800" y="438840"/>
            <a:ext cx="8320680" cy="44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2438"/>
              </a:lnSpc>
            </a:pPr>
            <a:r>
              <a:rPr lang="en-US" sz="2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Objective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TextBox 4"/>
          <p:cNvSpPr/>
          <p:nvPr/>
        </p:nvSpPr>
        <p:spPr>
          <a:xfrm>
            <a:off x="685800" y="1024200"/>
            <a:ext cx="8339040" cy="361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142920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Gaming prioritizes performance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85640" lvl="1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Courier New"/>
              <a:buChar char="o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Performance per watt matters too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28720" lvl="2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Wingdings" charset="2"/>
              <a:buChar char="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Especially for battery life and thermal management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2920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Show how power-management controls affect performance per watt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85640" lvl="1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Courier New"/>
              <a:buChar char="o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LPMD can be tuned to use these controls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28720" lvl="2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Courier New"/>
              <a:buChar char="o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Other gaming daemons can use the same controls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TextBox 5"/>
          <p:cNvSpPr/>
          <p:nvPr/>
        </p:nvSpPr>
        <p:spPr>
          <a:xfrm>
            <a:off x="8366760" y="4846320"/>
            <a:ext cx="4111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685800">
              <a:lnSpc>
                <a:spcPts val="975"/>
              </a:lnSpc>
            </a:pPr>
            <a:r>
              <a:rPr lang="en-US" sz="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3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"/>
          <p:cNvSpPr/>
          <p:nvPr/>
        </p:nvSpPr>
        <p:spPr>
          <a:xfrm>
            <a:off x="685800" y="438840"/>
            <a:ext cx="8320680" cy="44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2438"/>
              </a:lnSpc>
            </a:pPr>
            <a:r>
              <a:rPr lang="en-US" sz="2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Power Management Controls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TextBox 4"/>
          <p:cNvSpPr/>
          <p:nvPr/>
        </p:nvSpPr>
        <p:spPr>
          <a:xfrm>
            <a:off x="685800" y="1024200"/>
            <a:ext cx="8339040" cy="361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142920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SoC performance slider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85640" lvl="1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Courier New"/>
              <a:buChar char="o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0 = maximum performance; 6 = lowest performance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85640" lvl="1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Courier New"/>
              <a:buChar char="o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Slider offset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28720" lvl="2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Wingdings" charset="2"/>
              <a:buChar char="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Firmware can automatically optimize the offset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2920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Core types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85640" lvl="1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Courier New"/>
              <a:buChar char="o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P-cores, E-cores, and LPE cores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28720" lvl="2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Wingdings" charset="2"/>
              <a:buChar char="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Each type has different energy efficiency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2920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CPU frequency limits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2920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CPU–GPU power balancing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2920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Scheduler utilization clamps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755"/>
              </a:lnSpc>
              <a:spcAft>
                <a:spcPts val="374"/>
              </a:spcAft>
            </a:pPr>
            <a:endParaRPr lang="en-US" sz="10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TextBox 5"/>
          <p:cNvSpPr/>
          <p:nvPr/>
        </p:nvSpPr>
        <p:spPr>
          <a:xfrm>
            <a:off x="8366760" y="4846320"/>
            <a:ext cx="4111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685800">
              <a:lnSpc>
                <a:spcPts val="975"/>
              </a:lnSpc>
            </a:pPr>
            <a:r>
              <a:rPr lang="en-US" sz="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4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"/>
          <p:cNvSpPr/>
          <p:nvPr/>
        </p:nvSpPr>
        <p:spPr>
          <a:xfrm>
            <a:off x="685800" y="438840"/>
            <a:ext cx="8320680" cy="44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2438"/>
              </a:lnSpc>
            </a:pPr>
            <a:r>
              <a:rPr lang="en-US" sz="2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Inputs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TextBox 4"/>
          <p:cNvSpPr/>
          <p:nvPr/>
        </p:nvSpPr>
        <p:spPr>
          <a:xfrm>
            <a:off x="685800" y="1024200"/>
            <a:ext cx="8339040" cy="361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142920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Hardware workload and scenario hints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85640" lvl="1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Courier New"/>
              <a:buChar char="o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No polling required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2920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Hardware counters for CPU and GPU utilization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2920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Scheduler CPU-utilization metrics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2920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User preferences from configuration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2920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Power-profiles-daemon preferences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2920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Power source (AC/DC)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2920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Hardware Feedback Interface (HFI)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755"/>
              </a:lnSpc>
              <a:spcAft>
                <a:spcPts val="374"/>
              </a:spcAft>
            </a:pPr>
            <a:endParaRPr lang="en-US" sz="10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TextBox 5"/>
          <p:cNvSpPr/>
          <p:nvPr/>
        </p:nvSpPr>
        <p:spPr>
          <a:xfrm>
            <a:off x="8366760" y="4846320"/>
            <a:ext cx="4111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685800">
              <a:lnSpc>
                <a:spcPts val="975"/>
              </a:lnSpc>
            </a:pPr>
            <a:r>
              <a:rPr lang="en-US" sz="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5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2"/>
          <p:cNvSpPr/>
          <p:nvPr/>
        </p:nvSpPr>
        <p:spPr>
          <a:xfrm>
            <a:off x="685800" y="438840"/>
            <a:ext cx="8320680" cy="44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2438"/>
              </a:lnSpc>
            </a:pPr>
            <a:r>
              <a:rPr lang="en-US" sz="2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LPMD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TextBox 4"/>
          <p:cNvSpPr/>
          <p:nvPr/>
        </p:nvSpPr>
        <p:spPr>
          <a:xfrm>
            <a:off x="685800" y="1024200"/>
            <a:ext cx="8339040" cy="361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142920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User-space daemon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2920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Optimizes performance per watt by CPU generation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85640" lvl="1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Courier New"/>
              <a:buChar char="o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Default policy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28720" lvl="2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Wingdings" charset="2"/>
              <a:buChar char="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Configured through a CPU-generation XML file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28720" lvl="2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Wingdings" charset="2"/>
              <a:buChar char="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Users can customize the behavior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2920" indent="-14292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Classifies tasks by PID or cgroup and assigns resources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TextBox 5"/>
          <p:cNvSpPr/>
          <p:nvPr/>
        </p:nvSpPr>
        <p:spPr>
          <a:xfrm>
            <a:off x="8366760" y="4846320"/>
            <a:ext cx="4111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685800">
              <a:lnSpc>
                <a:spcPts val="975"/>
              </a:lnSpc>
            </a:pPr>
            <a:r>
              <a:rPr lang="en-US" sz="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6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2"/>
          <p:cNvSpPr/>
          <p:nvPr/>
        </p:nvSpPr>
        <p:spPr>
          <a:xfrm>
            <a:off x="685800" y="438840"/>
            <a:ext cx="8320680" cy="44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2438"/>
              </a:lnSpc>
            </a:pPr>
            <a:r>
              <a:rPr lang="en-US" sz="2200" b="1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Default policy — the six states, in match order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36" name="Table 4"/>
          <p:cNvGraphicFramePr/>
          <p:nvPr>
            <p:extLst>
              <p:ext uri="{D42A27DB-BD31-4B8C-83A1-F6EECF244321}">
                <p14:modId xmlns:p14="http://schemas.microsoft.com/office/powerpoint/2010/main" val="1432838470"/>
              </p:ext>
            </p:extLst>
          </p:nvPr>
        </p:nvGraphicFramePr>
        <p:xfrm>
          <a:off x="592931" y="871537"/>
          <a:ext cx="8562658" cy="2527330"/>
        </p:xfrm>
        <a:graphic>
          <a:graphicData uri="http://schemas.openxmlformats.org/drawingml/2006/table">
            <a:tbl>
              <a:tblPr/>
              <a:tblGrid>
                <a:gridCol w="444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9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66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044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71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08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1" u="none" strike="noStrike" dirty="0">
                          <a:solidFill>
                            <a:srgbClr val="0B0B0B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ID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1" u="none" strike="noStrike" dirty="0">
                          <a:solidFill>
                            <a:srgbClr val="0B0B0B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Name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1" u="none" strike="noStrike" dirty="0">
                          <a:solidFill>
                            <a:srgbClr val="0B0B0B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WLT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1" u="none" strike="noStrike" dirty="0">
                          <a:solidFill>
                            <a:srgbClr val="0B0B0B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Matches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1" u="none" strike="noStrike" dirty="0">
                          <a:solidFill>
                            <a:srgbClr val="0B0B0B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Cores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1" u="none" strike="noStrike" dirty="0">
                          <a:solidFill>
                            <a:srgbClr val="0B0B0B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Slider range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0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1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0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Consolas"/>
                          <a:ea typeface="Arial"/>
                        </a:rPr>
                        <a:t>UTIL_IDLE_GFX_BUSY</a:t>
                      </a:r>
                      <a:endParaRPr lang="en-US" sz="10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0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Consolas"/>
                          <a:ea typeface="Arial"/>
                        </a:rPr>
                        <a:t>1</a:t>
                      </a:r>
                      <a:endParaRPr lang="en-US" sz="10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GFX 20–100%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E + LPE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3 (+</a:t>
                      </a:r>
                      <a:r>
                        <a:rPr lang="en-US" sz="1100" b="0" u="none" strike="noStrike" dirty="0" err="1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min_perf_pct</a:t>
                      </a:r>
                      <a:r>
                        <a:rPr lang="en-US" sz="11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=50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2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0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Consolas"/>
                          <a:ea typeface="Arial"/>
                        </a:rPr>
                        <a:t>UTIL_NON_IDLE_LOW_SYS</a:t>
                      </a:r>
                      <a:endParaRPr lang="en-US" sz="10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0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Consolas"/>
                          <a:ea typeface="Arial"/>
                        </a:rPr>
                        <a:t>12</a:t>
                      </a:r>
                      <a:endParaRPr lang="en-US" sz="10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sys ≤ 30%, GFX 95–100%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E + LPE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4–6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3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0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Consolas"/>
                          <a:ea typeface="Arial"/>
                        </a:rPr>
                        <a:t>UTIL_NON_IDLE_LT_GFX</a:t>
                      </a:r>
                      <a:endParaRPr lang="en-US" sz="10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0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Consolas"/>
                          <a:ea typeface="Arial"/>
                        </a:rPr>
                        <a:t>12</a:t>
                      </a:r>
                      <a:endParaRPr lang="en-US" sz="10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GFX 20–50%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E + LPE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3–5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4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0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Consolas"/>
                          <a:ea typeface="Arial"/>
                        </a:rPr>
                        <a:t>UTIL_BUSY_GFX_BUSY</a:t>
                      </a:r>
                      <a:endParaRPr lang="en-US" sz="10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0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Consolas"/>
                          <a:ea typeface="Arial"/>
                        </a:rPr>
                        <a:t>12</a:t>
                      </a:r>
                      <a:endParaRPr lang="en-US" sz="10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GFX 50–100%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E + LPE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4–6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5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0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Consolas"/>
                          <a:ea typeface="Arial"/>
                        </a:rPr>
                        <a:t>UTIL_IDLE</a:t>
                      </a:r>
                      <a:endParaRPr lang="en-US" sz="10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0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Consolas"/>
                          <a:ea typeface="Arial"/>
                        </a:rPr>
                        <a:t>1</a:t>
                      </a:r>
                      <a:endParaRPr lang="en-US" sz="10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catch-all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LPE only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3–6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6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0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Consolas"/>
                          <a:ea typeface="Arial"/>
                        </a:rPr>
                        <a:t>UTIL_NON_IDLE</a:t>
                      </a:r>
                      <a:endParaRPr lang="en-US" sz="10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0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Consolas"/>
                          <a:ea typeface="Arial"/>
                        </a:rPr>
                        <a:t>12</a:t>
                      </a:r>
                      <a:endParaRPr lang="en-US" sz="10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catch-all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all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 dirty="0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1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7" name="TextBox 6"/>
          <p:cNvSpPr/>
          <p:nvPr/>
        </p:nvSpPr>
        <p:spPr>
          <a:xfrm>
            <a:off x="8366760" y="4846320"/>
            <a:ext cx="4111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685800">
              <a:lnSpc>
                <a:spcPts val="975"/>
              </a:lnSpc>
            </a:pPr>
            <a:r>
              <a:rPr lang="en-US" sz="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7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97AC5C-8ED1-0E49-A83B-0C9394403F5A}"/>
              </a:ext>
            </a:extLst>
          </p:cNvPr>
          <p:cNvSpPr txBox="1"/>
          <p:nvPr/>
        </p:nvSpPr>
        <p:spPr>
          <a:xfrm>
            <a:off x="2041742" y="3749979"/>
            <a:ext cx="6070621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cs typeface="Arial"/>
              </a:rPr>
              <a:t>Only E-cores in state 4 also showed even better results for some benchmarks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2"/>
          <p:cNvSpPr/>
          <p:nvPr/>
        </p:nvSpPr>
        <p:spPr>
          <a:xfrm>
            <a:off x="685800" y="438840"/>
            <a:ext cx="8320680" cy="44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2438"/>
              </a:lnSpc>
            </a:pPr>
            <a:r>
              <a:rPr lang="en-US" sz="2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Task classification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TextBox 4"/>
          <p:cNvSpPr/>
          <p:nvPr/>
        </p:nvSpPr>
        <p:spPr>
          <a:xfrm>
            <a:off x="685800" y="1024200"/>
            <a:ext cx="8339040" cy="361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214200" indent="-21420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Classifies default tasks launched by the distribution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57280" lvl="1" indent="-214200" defTabSz="685800">
              <a:lnSpc>
                <a:spcPts val="1755"/>
              </a:lnSpc>
              <a:spcAft>
                <a:spcPts val="400"/>
              </a:spcAft>
              <a:buClr>
                <a:srgbClr val="000000"/>
              </a:buClr>
              <a:buFont typeface="Courier New"/>
              <a:buChar char="o"/>
            </a:pPr>
            <a:r>
              <a:rPr lang="en-US" sz="13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Classes include real-time, user-interactive, user-initiated, unclassified, utility, background, and GameProfileCPU/GPU/Hybrid/1–3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4200" indent="-214200" defTabSz="685800">
              <a:lnSpc>
                <a:spcPts val="1755"/>
              </a:lnSpc>
              <a:spcAft>
                <a:spcPts val="400"/>
              </a:spcAft>
              <a:buClr>
                <a:srgbClr val="000000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Each profile can use different controls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4200" indent="-214200" defTabSz="685800">
              <a:lnSpc>
                <a:spcPts val="1755"/>
              </a:lnSpc>
              <a:spcAft>
                <a:spcPts val="400"/>
              </a:spcAft>
              <a:buClr>
                <a:srgbClr val="000000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Games can be assigned to a Game profile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755"/>
              </a:lnSpc>
              <a:spcAft>
                <a:spcPts val="374"/>
              </a:spcAft>
            </a:pPr>
            <a:endParaRPr lang="en-US" sz="10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TextBox 5"/>
          <p:cNvSpPr/>
          <p:nvPr/>
        </p:nvSpPr>
        <p:spPr>
          <a:xfrm>
            <a:off x="8366760" y="4846320"/>
            <a:ext cx="4111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685800">
              <a:lnSpc>
                <a:spcPts val="975"/>
              </a:lnSpc>
            </a:pPr>
            <a:r>
              <a:rPr lang="en-US" sz="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8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2"/>
          <p:cNvSpPr/>
          <p:nvPr/>
        </p:nvSpPr>
        <p:spPr>
          <a:xfrm>
            <a:off x="685800" y="438840"/>
            <a:ext cx="8320680" cy="44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2438"/>
              </a:lnSpc>
            </a:pPr>
            <a:r>
              <a:rPr lang="en-US" sz="2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Setup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TextBox 4"/>
          <p:cNvSpPr/>
          <p:nvPr/>
        </p:nvSpPr>
        <p:spPr>
          <a:xfrm>
            <a:off x="685800" y="1024200"/>
            <a:ext cx="8339040" cy="361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213840" indent="-21384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Panther Lake laptop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56920" lvl="1" indent="-213840" defTabSz="685800">
              <a:lnSpc>
                <a:spcPts val="1755"/>
              </a:lnSpc>
              <a:spcAft>
                <a:spcPts val="400"/>
              </a:spcAft>
              <a:buClr>
                <a:srgbClr val="000000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4 P-cores, 8 E-cores, 4 LPE cores; integrated Arc GPU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3840" indent="-21384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Panther Lake handheld (8-inch)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56920" lvl="1" indent="-21384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2 P-cores, 8 E-cores, 4 LPE cores; integrated Arc GPU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3840" indent="-21384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Baseline: LPMD stopped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3840" indent="-21384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Default: Panther Lake LPMD configuration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56920" lvl="1" indent="-21384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No game-specific performance tuning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3840" indent="-21384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Average of 3 runs, plus one warm-up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3840" indent="-21384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Default in-game benchmark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3840" indent="-213840" defTabSz="685800">
              <a:lnSpc>
                <a:spcPts val="1755"/>
              </a:lnSpc>
              <a:spcAft>
                <a:spcPts val="400"/>
              </a:spcAft>
              <a:buClr>
                <a:srgbClr val="898781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Reported metrics: average FPS, mean package power, and FPS/W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755"/>
              </a:lnSpc>
            </a:pPr>
            <a:endParaRPr lang="en-US" sz="10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TextBox 5"/>
          <p:cNvSpPr/>
          <p:nvPr/>
        </p:nvSpPr>
        <p:spPr>
          <a:xfrm>
            <a:off x="8366760" y="4846320"/>
            <a:ext cx="4111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685800">
              <a:lnSpc>
                <a:spcPts val="975"/>
              </a:lnSpc>
            </a:pPr>
            <a:r>
              <a:rPr lang="en-US" sz="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9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2"/>
          <p:cNvSpPr/>
          <p:nvPr/>
        </p:nvSpPr>
        <p:spPr>
          <a:xfrm>
            <a:off x="685800" y="438840"/>
            <a:ext cx="8320680" cy="44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2438"/>
              </a:lnSpc>
            </a:pPr>
            <a:r>
              <a:rPr lang="en-US" sz="2200" b="1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Strange Brigade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5" name="Picture 4"/>
          <p:cNvPicPr/>
          <p:nvPr/>
        </p:nvPicPr>
        <p:blipFill>
          <a:blip r:embed="rId2"/>
          <a:stretch/>
        </p:blipFill>
        <p:spPr>
          <a:xfrm>
            <a:off x="791280" y="933840"/>
            <a:ext cx="3831840" cy="2352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" name="Picture 5"/>
          <p:cNvPicPr/>
          <p:nvPr/>
        </p:nvPicPr>
        <p:blipFill>
          <a:blip r:embed="rId3"/>
          <a:stretch/>
        </p:blipFill>
        <p:spPr>
          <a:xfrm>
            <a:off x="4682160" y="933840"/>
            <a:ext cx="3882600" cy="2352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" name="TextBox 6"/>
          <p:cNvSpPr/>
          <p:nvPr/>
        </p:nvSpPr>
        <p:spPr>
          <a:xfrm>
            <a:off x="685800" y="3332880"/>
            <a:ext cx="8320680" cy="87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142920" indent="-142920" defTabSz="685800">
              <a:lnSpc>
                <a:spcPts val="1755"/>
              </a:lnSpc>
              <a:spcAft>
                <a:spcPts val="374"/>
              </a:spcAft>
              <a:buClr>
                <a:srgbClr val="898781"/>
              </a:buClr>
              <a:buFont typeface="Arial"/>
              <a:buChar char="•"/>
            </a:pPr>
            <a:r>
              <a:rPr lang="en-US" sz="15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Performance per watt: +11.1% handheld, +8.3% laptop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2920" indent="-142920" defTabSz="685800">
              <a:lnSpc>
                <a:spcPts val="1755"/>
              </a:lnSpc>
              <a:buClr>
                <a:srgbClr val="898781"/>
              </a:buClr>
              <a:buFont typeface="Arial"/>
              <a:buChar char="•"/>
            </a:pPr>
            <a:r>
              <a:rPr lang="en-US" sz="15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Frame-pacing case: MinPerfPct 50 floor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TextBox 7"/>
          <p:cNvSpPr/>
          <p:nvPr/>
        </p:nvSpPr>
        <p:spPr>
          <a:xfrm>
            <a:off x="8366760" y="4846320"/>
            <a:ext cx="4111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685800">
              <a:lnSpc>
                <a:spcPts val="975"/>
              </a:lnSpc>
            </a:pPr>
            <a:r>
              <a:rPr lang="en-US" sz="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10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2"/>
          <p:cNvSpPr/>
          <p:nvPr/>
        </p:nvSpPr>
        <p:spPr>
          <a:xfrm>
            <a:off x="685800" y="438840"/>
            <a:ext cx="8320680" cy="44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2438"/>
              </a:lnSpc>
            </a:pPr>
            <a:r>
              <a:rPr lang="en-US" sz="2200" b="1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Shadow of the Tomb Raider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50" name="Group 7"/>
          <p:cNvGrpSpPr/>
          <p:nvPr/>
        </p:nvGrpSpPr>
        <p:grpSpPr>
          <a:xfrm>
            <a:off x="789840" y="982080"/>
            <a:ext cx="7689600" cy="2257200"/>
            <a:chOff x="789840" y="982080"/>
            <a:chExt cx="7689600" cy="2257200"/>
          </a:xfrm>
        </p:grpSpPr>
        <p:pic>
          <p:nvPicPr>
            <p:cNvPr id="51" name="Picture 4"/>
            <p:cNvPicPr/>
            <p:nvPr/>
          </p:nvPicPr>
          <p:blipFill>
            <a:blip r:embed="rId3"/>
            <a:stretch/>
          </p:blipFill>
          <p:spPr>
            <a:xfrm>
              <a:off x="789840" y="982080"/>
              <a:ext cx="3783240" cy="22572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52" name="Picture 5"/>
            <p:cNvPicPr/>
            <p:nvPr/>
          </p:nvPicPr>
          <p:blipFill>
            <a:blip r:embed="rId4"/>
            <a:stretch/>
          </p:blipFill>
          <p:spPr>
            <a:xfrm>
              <a:off x="4696200" y="982080"/>
              <a:ext cx="3783240" cy="22572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53" name="TextBox 6"/>
          <p:cNvSpPr/>
          <p:nvPr/>
        </p:nvSpPr>
        <p:spPr>
          <a:xfrm>
            <a:off x="685800" y="3423240"/>
            <a:ext cx="8320680" cy="87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142920" indent="-142920" defTabSz="685800">
              <a:lnSpc>
                <a:spcPts val="1755"/>
              </a:lnSpc>
              <a:spcAft>
                <a:spcPts val="374"/>
              </a:spcAft>
              <a:buClr>
                <a:srgbClr val="898781"/>
              </a:buClr>
              <a:buFont typeface="Arial"/>
              <a:buChar char="•"/>
            </a:pPr>
            <a:r>
              <a:rPr lang="en-US" sz="15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Performance per watt: +4.5% handheld, +4.4% laptop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2920" indent="-142920" defTabSz="685800">
              <a:lnSpc>
                <a:spcPts val="1755"/>
              </a:lnSpc>
              <a:buClr>
                <a:srgbClr val="898781"/>
              </a:buClr>
              <a:buFont typeface="Arial"/>
              <a:buChar char="•"/>
            </a:pPr>
            <a:r>
              <a:rPr lang="en-US" sz="15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Both engines are busy—the contended case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TextBox 7"/>
          <p:cNvSpPr/>
          <p:nvPr/>
        </p:nvSpPr>
        <p:spPr>
          <a:xfrm>
            <a:off x="8366760" y="4846320"/>
            <a:ext cx="4111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685800">
              <a:lnSpc>
                <a:spcPts val="975"/>
              </a:lnSpc>
            </a:pPr>
            <a:r>
              <a:rPr lang="en-US" sz="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11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2"/>
          <p:cNvSpPr/>
          <p:nvPr/>
        </p:nvSpPr>
        <p:spPr>
          <a:xfrm>
            <a:off x="685800" y="438840"/>
            <a:ext cx="8320680" cy="44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2438"/>
              </a:lnSpc>
            </a:pPr>
            <a:r>
              <a:rPr lang="en-US" sz="2200" b="1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Spaceship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Rect 3"/>
          <p:cNvSpPr/>
          <p:nvPr/>
        </p:nvSpPr>
        <p:spPr>
          <a:xfrm>
            <a:off x="685800" y="1171800"/>
            <a:ext cx="8343720" cy="6840"/>
          </a:xfrm>
          <a:prstGeom prst="rect">
            <a:avLst/>
          </a:prstGeom>
          <a:solidFill>
            <a:srgbClr val="C3C2B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37800" rIns="90000" bIns="-37800" anchor="t">
            <a:noAutofit/>
          </a:bodyPr>
          <a:lstStyle/>
          <a:p>
            <a:endParaRPr lang="en-US" sz="101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7" name="TextBox 6"/>
          <p:cNvSpPr/>
          <p:nvPr/>
        </p:nvSpPr>
        <p:spPr>
          <a:xfrm>
            <a:off x="685800" y="3438000"/>
            <a:ext cx="8320680" cy="607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142920" indent="-142920" defTabSz="685800">
              <a:lnSpc>
                <a:spcPts val="1755"/>
              </a:lnSpc>
              <a:buClr>
                <a:srgbClr val="898781"/>
              </a:buClr>
              <a:buFont typeface="Arial"/>
              <a:buChar char="•"/>
            </a:pPr>
            <a:r>
              <a:rPr lang="en-US" sz="15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Performance per watt: +2.9% handheld, +8.2% laptop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TextBox 7"/>
          <p:cNvSpPr/>
          <p:nvPr/>
        </p:nvSpPr>
        <p:spPr>
          <a:xfrm>
            <a:off x="8366760" y="4846320"/>
            <a:ext cx="4111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685800">
              <a:lnSpc>
                <a:spcPts val="975"/>
              </a:lnSpc>
            </a:pPr>
            <a:r>
              <a:rPr lang="en-US" sz="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12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9" name="Picture 8" descr="A screenshot of a graph&#10;&#10;AI-generated content may be incorrect."/>
          <p:cNvPicPr/>
          <p:nvPr/>
        </p:nvPicPr>
        <p:blipFill>
          <a:blip r:embed="rId2"/>
          <a:stretch/>
        </p:blipFill>
        <p:spPr>
          <a:xfrm>
            <a:off x="803520" y="1075320"/>
            <a:ext cx="7530840" cy="22158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2"/>
          <p:cNvSpPr/>
          <p:nvPr/>
        </p:nvSpPr>
        <p:spPr>
          <a:xfrm>
            <a:off x="685800" y="438840"/>
            <a:ext cx="8320680" cy="44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2438"/>
              </a:lnSpc>
            </a:pPr>
            <a:r>
              <a:rPr lang="en-US" sz="2200" b="1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Borderlands 3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Rect 3"/>
          <p:cNvSpPr/>
          <p:nvPr/>
        </p:nvSpPr>
        <p:spPr>
          <a:xfrm>
            <a:off x="726840" y="1138320"/>
            <a:ext cx="8343720" cy="6840"/>
          </a:xfrm>
          <a:prstGeom prst="rect">
            <a:avLst/>
          </a:prstGeom>
          <a:solidFill>
            <a:srgbClr val="C3C2B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37800" rIns="90000" bIns="-37800" anchor="t">
            <a:noAutofit/>
          </a:bodyPr>
          <a:lstStyle/>
          <a:p>
            <a:endParaRPr lang="en-US" sz="101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grpSp>
        <p:nvGrpSpPr>
          <p:cNvPr id="62" name="Group 7"/>
          <p:cNvGrpSpPr/>
          <p:nvPr/>
        </p:nvGrpSpPr>
        <p:grpSpPr>
          <a:xfrm>
            <a:off x="803160" y="1066680"/>
            <a:ext cx="7164000" cy="2199960"/>
            <a:chOff x="803160" y="1066680"/>
            <a:chExt cx="7164000" cy="2199960"/>
          </a:xfrm>
        </p:grpSpPr>
        <p:pic>
          <p:nvPicPr>
            <p:cNvPr id="63" name="Picture 4"/>
            <p:cNvPicPr/>
            <p:nvPr/>
          </p:nvPicPr>
          <p:blipFill>
            <a:blip r:embed="rId2"/>
            <a:stretch/>
          </p:blipFill>
          <p:spPr>
            <a:xfrm>
              <a:off x="803160" y="1066680"/>
              <a:ext cx="3524400" cy="21999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4" name="Picture 5"/>
            <p:cNvPicPr/>
            <p:nvPr/>
          </p:nvPicPr>
          <p:blipFill>
            <a:blip r:embed="rId3"/>
            <a:stretch/>
          </p:blipFill>
          <p:spPr>
            <a:xfrm>
              <a:off x="4442760" y="1066680"/>
              <a:ext cx="3524400" cy="21999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65" name="TextBox 6"/>
          <p:cNvSpPr/>
          <p:nvPr/>
        </p:nvSpPr>
        <p:spPr>
          <a:xfrm>
            <a:off x="685800" y="3367800"/>
            <a:ext cx="8320680" cy="87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142920" indent="-142920" defTabSz="685800">
              <a:lnSpc>
                <a:spcPts val="1755"/>
              </a:lnSpc>
              <a:buClr>
                <a:srgbClr val="898781"/>
              </a:buClr>
              <a:buFont typeface="Arial"/>
              <a:buChar char="•"/>
            </a:pPr>
            <a:r>
              <a:rPr lang="en-US" sz="15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Performance per watt: +6.0% handheld, +10.5% laptop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TextBox 7"/>
          <p:cNvSpPr/>
          <p:nvPr/>
        </p:nvSpPr>
        <p:spPr>
          <a:xfrm>
            <a:off x="8366760" y="4846320"/>
            <a:ext cx="4111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685800">
              <a:lnSpc>
                <a:spcPts val="975"/>
              </a:lnSpc>
            </a:pPr>
            <a:r>
              <a:rPr lang="en-US" sz="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13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2"/>
          <p:cNvSpPr/>
          <p:nvPr/>
        </p:nvSpPr>
        <p:spPr>
          <a:xfrm>
            <a:off x="685800" y="438840"/>
            <a:ext cx="8320680" cy="44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2438"/>
              </a:lnSpc>
            </a:pPr>
            <a:r>
              <a:rPr lang="en-US" sz="2200" b="1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Thank you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Rect 3"/>
          <p:cNvSpPr/>
          <p:nvPr/>
        </p:nvSpPr>
        <p:spPr>
          <a:xfrm>
            <a:off x="399960" y="1703880"/>
            <a:ext cx="8343720" cy="6840"/>
          </a:xfrm>
          <a:prstGeom prst="rect">
            <a:avLst/>
          </a:prstGeom>
          <a:solidFill>
            <a:srgbClr val="C3C2B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37800" rIns="90000" bIns="-37800" anchor="t">
            <a:noAutofit/>
          </a:bodyPr>
          <a:lstStyle/>
          <a:p>
            <a:endParaRPr lang="en-US" sz="101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9" name="TextBox 4"/>
          <p:cNvSpPr/>
          <p:nvPr/>
        </p:nvSpPr>
        <p:spPr>
          <a:xfrm>
            <a:off x="399960" y="1789920"/>
            <a:ext cx="8343720" cy="540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en-US" sz="1350" b="0" u="none" strike="noStrike">
              <a:solidFill>
                <a:srgbClr val="52514E"/>
              </a:solidFill>
              <a:effectLst/>
              <a:uFillTx/>
              <a:latin typeface="Segoe UI"/>
            </a:endParaRPr>
          </a:p>
        </p:txBody>
      </p:sp>
      <p:sp>
        <p:nvSpPr>
          <p:cNvPr id="70" name="TextBox 5"/>
          <p:cNvSpPr/>
          <p:nvPr/>
        </p:nvSpPr>
        <p:spPr>
          <a:xfrm>
            <a:off x="685800" y="1417320"/>
            <a:ext cx="8320680" cy="31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1755"/>
              </a:lnSpc>
            </a:pPr>
            <a:r>
              <a:rPr lang="en-US" sz="1500" b="0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Srinivas Pandruvada · </a:t>
            </a:r>
            <a:r>
              <a:rPr lang="en-US" sz="15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srinivas.pandruvada@linux.intel.com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TextBox 6"/>
          <p:cNvSpPr/>
          <p:nvPr/>
        </p:nvSpPr>
        <p:spPr>
          <a:xfrm>
            <a:off x="685800" y="1874520"/>
            <a:ext cx="8320680" cy="31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1755"/>
              </a:lnSpc>
            </a:pPr>
            <a:r>
              <a:rPr lang="en-US" sz="15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intel_lpmd</a:t>
            </a:r>
            <a:r>
              <a:rPr lang="en-US" sz="1500" b="0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 — patches and config contributions welcome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TextBox 7"/>
          <p:cNvSpPr/>
          <p:nvPr/>
        </p:nvSpPr>
        <p:spPr>
          <a:xfrm>
            <a:off x="399960" y="2967120"/>
            <a:ext cx="8343720" cy="31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en-US" sz="1350" b="0" u="none" strike="noStrike">
              <a:solidFill>
                <a:srgbClr val="52514E"/>
              </a:solidFill>
              <a:effectLst/>
              <a:uFillTx/>
              <a:latin typeface="Segoe UI"/>
            </a:endParaRPr>
          </a:p>
        </p:txBody>
      </p:sp>
      <p:sp>
        <p:nvSpPr>
          <p:cNvPr id="73" name="TextBox 8"/>
          <p:cNvSpPr/>
          <p:nvPr/>
        </p:nvSpPr>
        <p:spPr>
          <a:xfrm>
            <a:off x="8366760" y="4846320"/>
            <a:ext cx="4111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685800">
              <a:lnSpc>
                <a:spcPts val="975"/>
              </a:lnSpc>
            </a:pPr>
            <a:r>
              <a:rPr lang="en-US" sz="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14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Box 2"/>
          <p:cNvSpPr/>
          <p:nvPr/>
        </p:nvSpPr>
        <p:spPr>
          <a:xfrm>
            <a:off x="685800" y="438840"/>
            <a:ext cx="8320680" cy="560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3217"/>
              </a:lnSpc>
            </a:pPr>
            <a:r>
              <a:rPr lang="en-US" sz="2200" b="1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Backup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TextBox 3"/>
          <p:cNvSpPr/>
          <p:nvPr/>
        </p:nvSpPr>
        <p:spPr>
          <a:xfrm>
            <a:off x="726840" y="2069640"/>
            <a:ext cx="8343720" cy="31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1755"/>
              </a:lnSpc>
            </a:pPr>
            <a:r>
              <a:rPr lang="en-US" sz="1350" b="0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Configuration walkthrough, control reference, and the full knob list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TextBox 4"/>
          <p:cNvSpPr/>
          <p:nvPr/>
        </p:nvSpPr>
        <p:spPr>
          <a:xfrm>
            <a:off x="726840" y="2387880"/>
            <a:ext cx="8343720" cy="31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1755"/>
              </a:lnSpc>
            </a:pPr>
            <a:r>
              <a:rPr lang="en-US" sz="124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git.kernel.org</a:t>
            </a:r>
            <a:r>
              <a:rPr lang="en-US" sz="1350" b="0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 → </a:t>
            </a:r>
            <a:r>
              <a:rPr lang="en-US" sz="124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intel_lpmd</a:t>
            </a:r>
            <a:r>
              <a:rPr lang="en-US" sz="1350" b="0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 · </a:t>
            </a:r>
            <a:r>
              <a:rPr lang="en-US" sz="124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data/intel_lpmd_config_*.xml</a:t>
            </a:r>
            <a:r>
              <a:rPr lang="en-US" sz="1350" b="0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, </a:t>
            </a:r>
            <a:r>
              <a:rPr lang="en-US" sz="124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data/process_cpuset.xml</a:t>
            </a:r>
            <a:endParaRPr lang="en-US" sz="124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TextBox 5"/>
          <p:cNvSpPr/>
          <p:nvPr/>
        </p:nvSpPr>
        <p:spPr>
          <a:xfrm>
            <a:off x="8366760" y="4846320"/>
            <a:ext cx="4111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685800">
              <a:lnSpc>
                <a:spcPts val="975"/>
              </a:lnSpc>
            </a:pPr>
            <a:r>
              <a:rPr lang="en-US" sz="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15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Box 2"/>
          <p:cNvSpPr/>
          <p:nvPr/>
        </p:nvSpPr>
        <p:spPr>
          <a:xfrm>
            <a:off x="685800" y="438840"/>
            <a:ext cx="8320680" cy="44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2438"/>
              </a:lnSpc>
            </a:pPr>
            <a:r>
              <a:rPr lang="en-US" sz="2200" b="1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Backup — configuration layout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TextBox 4"/>
          <p:cNvSpPr/>
          <p:nvPr/>
        </p:nvSpPr>
        <p:spPr>
          <a:xfrm>
            <a:off x="726840" y="961920"/>
            <a:ext cx="8343720" cy="31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1755"/>
              </a:lnSpc>
            </a:pPr>
            <a:r>
              <a:rPr lang="en-US" sz="1350" b="0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Four files, in increasing specificity: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80" name="Table 5"/>
          <p:cNvGraphicFramePr/>
          <p:nvPr/>
        </p:nvGraphicFramePr>
        <p:xfrm>
          <a:off x="788760" y="1279800"/>
          <a:ext cx="7947000" cy="1767600"/>
        </p:xfrm>
        <a:graphic>
          <a:graphicData uri="http://schemas.openxmlformats.org/drawingml/2006/table">
            <a:tbl>
              <a:tblPr/>
              <a:tblGrid>
                <a:gridCol w="2796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5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3760"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1" u="none" strike="noStrike">
                          <a:solidFill>
                            <a:srgbClr val="0B0B0B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File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1" u="none" strike="noStrike">
                          <a:solidFill>
                            <a:srgbClr val="0B0B0B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Role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0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760"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0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Consolas"/>
                          <a:ea typeface="Arial"/>
                        </a:rPr>
                        <a:t>intel_lpmd_config.xml</a:t>
                      </a:r>
                      <a:endParaRPr lang="en-US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daemon-wide: hint sources, power-profile defaults, poll intervals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760"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0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Consolas"/>
                          <a:ea typeface="Arial"/>
                        </a:rPr>
                        <a:t>intel_lpmd_config_F6_M204.xml</a:t>
                      </a:r>
                      <a:endParaRPr lang="en-US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per-CPU-model </a:t>
                      </a:r>
                      <a:r>
                        <a:rPr lang="en-US" sz="10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Consolas"/>
                          <a:ea typeface="Arial"/>
                        </a:rPr>
                        <a:t>&lt;States&gt;</a:t>
                      </a:r>
                      <a:r>
                        <a:rPr lang="en-US" sz="11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 and </a:t>
                      </a:r>
                      <a:r>
                        <a:rPr lang="en-US" sz="10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Consolas"/>
                          <a:ea typeface="Arial"/>
                        </a:rPr>
                        <a:t>&lt;ClassDefaults&gt;</a:t>
                      </a:r>
                      <a:r>
                        <a:rPr lang="en-US" sz="11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 overlays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760"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0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Consolas"/>
                          <a:ea typeface="Arial"/>
                        </a:rPr>
                        <a:t>process_cpuset.xml</a:t>
                      </a:r>
                      <a:endParaRPr lang="en-US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process → class map, plus built-in </a:t>
                      </a:r>
                      <a:r>
                        <a:rPr lang="en-US" sz="10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Consolas"/>
                          <a:ea typeface="Arial"/>
                        </a:rPr>
                        <a:t>&lt;ClassDefaults&gt;</a:t>
                      </a:r>
                      <a:endParaRPr lang="en-US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760"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0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Consolas"/>
                          <a:ea typeface="Arial"/>
                        </a:rPr>
                        <a:t>process_cpuset_user.xml</a:t>
                      </a:r>
                      <a:endParaRPr lang="en-US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user overrides, instead of editing shipped files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1" name="TextBox 6"/>
          <p:cNvSpPr/>
          <p:nvPr/>
        </p:nvSpPr>
        <p:spPr>
          <a:xfrm>
            <a:off x="726840" y="3244320"/>
            <a:ext cx="8343720" cy="607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142920" indent="-142920" defTabSz="685800">
              <a:lnSpc>
                <a:spcPts val="1755"/>
              </a:lnSpc>
              <a:spcAft>
                <a:spcPts val="374"/>
              </a:spcAft>
              <a:buClr>
                <a:srgbClr val="898781"/>
              </a:buClr>
              <a:buFont typeface="Arial"/>
              <a:buChar char="•"/>
            </a:pPr>
            <a:r>
              <a:rPr lang="en-US" sz="1350" b="0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None of this is code — adding a platform is a </a:t>
            </a:r>
            <a:r>
              <a:rPr lang="en-US" sz="1350" b="1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config file</a:t>
            </a:r>
            <a:r>
              <a:rPr lang="en-US" sz="1350" b="0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, not a patch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2920" indent="-142920" defTabSz="685800">
              <a:lnSpc>
                <a:spcPts val="1755"/>
              </a:lnSpc>
              <a:buClr>
                <a:srgbClr val="898781"/>
              </a:buClr>
              <a:buFont typeface="Arial"/>
              <a:buChar char="•"/>
            </a:pPr>
            <a:r>
              <a:rPr lang="en-US" sz="1350" b="0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Resolution order for a single knob is the next slide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TextBox 7"/>
          <p:cNvSpPr/>
          <p:nvPr/>
        </p:nvSpPr>
        <p:spPr>
          <a:xfrm>
            <a:off x="8366760" y="4846320"/>
            <a:ext cx="4111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685800">
              <a:lnSpc>
                <a:spcPts val="975"/>
              </a:lnSpc>
            </a:pPr>
            <a:r>
              <a:rPr lang="en-US" sz="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16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Box 2"/>
          <p:cNvSpPr/>
          <p:nvPr/>
        </p:nvSpPr>
        <p:spPr>
          <a:xfrm>
            <a:off x="685800" y="438840"/>
            <a:ext cx="8320680" cy="44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2438"/>
              </a:lnSpc>
            </a:pPr>
            <a:r>
              <a:rPr lang="en-US" sz="2200" b="1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Backup — per-SKU overlays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TextBox 4"/>
          <p:cNvSpPr/>
          <p:nvPr/>
        </p:nvSpPr>
        <p:spPr>
          <a:xfrm>
            <a:off x="726840" y="975240"/>
            <a:ext cx="8343720" cy="31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1755"/>
              </a:lnSpc>
            </a:pPr>
            <a:r>
              <a:rPr lang="en-US" sz="1350" b="0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One </a:t>
            </a:r>
            <a:r>
              <a:rPr lang="en-US" sz="124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CPUModel</a:t>
            </a:r>
            <a:r>
              <a:rPr lang="en-US" sz="1350" b="0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 can carry several </a:t>
            </a:r>
            <a:r>
              <a:rPr lang="en-US" sz="124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&lt;States&gt;</a:t>
            </a:r>
            <a:r>
              <a:rPr lang="en-US" sz="1350" b="0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 blocks, chosen by </a:t>
            </a:r>
            <a:r>
              <a:rPr lang="en-US" sz="124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&lt;CPUConfig&gt;</a:t>
            </a:r>
            <a:r>
              <a:rPr lang="en-US" sz="1350" b="0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: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TextBox 6"/>
          <p:cNvSpPr/>
          <p:nvPr/>
        </p:nvSpPr>
        <p:spPr>
          <a:xfrm>
            <a:off x="897480" y="1302120"/>
            <a:ext cx="8152920" cy="965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1267"/>
              </a:lnSpc>
            </a:pPr>
            <a:r>
              <a:rPr lang="en-US" sz="98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&lt;States&gt;</a:t>
            </a:r>
            <a:endParaRPr lang="en-US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98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&lt;CPUFamily&gt;6&lt;/CPUFamily&gt; &lt;CPUModel&gt;204&lt;/CPUModel&gt;</a:t>
            </a:r>
            <a:endParaRPr lang="en-US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98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&lt;CPUConfig&gt; * &lt;/CPUConfig&gt;          &lt;!-- what F6_M204 ships today --&gt;</a:t>
            </a:r>
            <a:endParaRPr lang="en-US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98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&lt;ClassDefaults&gt; ... &lt;/ClassDefaults&gt;</a:t>
            </a:r>
            <a:endParaRPr lang="en-US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98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&lt;State&gt; ... &lt;/State&gt;                &lt;!-- the six states --&gt;</a:t>
            </a:r>
            <a:endParaRPr lang="en-US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98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&lt;/States&gt;</a:t>
            </a:r>
            <a:endParaRPr lang="en-US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TextBox 7"/>
          <p:cNvSpPr/>
          <p:nvPr/>
        </p:nvSpPr>
        <p:spPr>
          <a:xfrm>
            <a:off x="802080" y="2525760"/>
            <a:ext cx="7752960" cy="11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142920" indent="-142920" defTabSz="685800">
              <a:lnSpc>
                <a:spcPts val="1755"/>
              </a:lnSpc>
              <a:spcAft>
                <a:spcPts val="374"/>
              </a:spcAft>
              <a:buClr>
                <a:srgbClr val="898781"/>
              </a:buClr>
              <a:buFont typeface="Arial"/>
              <a:buChar char="•"/>
            </a:pPr>
            <a:r>
              <a:rPr lang="en-US" sz="1350" b="0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Most specific </a:t>
            </a:r>
            <a:r>
              <a:rPr lang="en-US" sz="124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CPUConfig</a:t>
            </a:r>
            <a:r>
              <a:rPr lang="en-US" sz="1350" b="0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 wins, </a:t>
            </a:r>
            <a:r>
              <a:rPr lang="en-US" sz="124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*</a:t>
            </a:r>
            <a:r>
              <a:rPr lang="en-US" sz="1350" b="0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 is the catch-all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2920" indent="-142920" defTabSz="685800">
              <a:lnSpc>
                <a:spcPts val="1755"/>
              </a:lnSpc>
              <a:spcAft>
                <a:spcPts val="374"/>
              </a:spcAft>
              <a:buClr>
                <a:srgbClr val="898781"/>
              </a:buClr>
              <a:buFont typeface="Arial"/>
              <a:buChar char="•"/>
            </a:pPr>
            <a:r>
              <a:rPr lang="en-US" sz="1350" b="0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Intended for </a:t>
            </a:r>
            <a:r>
              <a:rPr lang="en-US" sz="1350" b="1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same model, different power budget</a:t>
            </a:r>
            <a:r>
              <a:rPr lang="en-US" sz="1350" b="0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 — a 25 W handheld vs a 45 W laptop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2920" indent="-142920" defTabSz="685800">
              <a:lnSpc>
                <a:spcPts val="1755"/>
              </a:lnSpc>
              <a:buClr>
                <a:srgbClr val="898781"/>
              </a:buClr>
              <a:buFont typeface="Arial"/>
              <a:buChar char="•"/>
            </a:pPr>
            <a:r>
              <a:rPr lang="en-US" sz="1350" b="1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Both measured platforms currently resolve to the catch-all block</a:t>
            </a:r>
            <a:r>
              <a:rPr lang="en-US" sz="1350" b="0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 — one state table, two very different machines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TextBox 8"/>
          <p:cNvSpPr/>
          <p:nvPr/>
        </p:nvSpPr>
        <p:spPr>
          <a:xfrm>
            <a:off x="8366760" y="4846320"/>
            <a:ext cx="4111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685800">
              <a:lnSpc>
                <a:spcPts val="975"/>
              </a:lnSpc>
            </a:pPr>
            <a:r>
              <a:rPr lang="en-US" sz="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17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Box 2"/>
          <p:cNvSpPr/>
          <p:nvPr/>
        </p:nvSpPr>
        <p:spPr>
          <a:xfrm>
            <a:off x="685800" y="438840"/>
            <a:ext cx="8320680" cy="44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2438"/>
              </a:lnSpc>
            </a:pPr>
            <a:r>
              <a:rPr lang="en-US" sz="2200" b="1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Backup — global configuration knobs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TextBox 5"/>
          <p:cNvSpPr/>
          <p:nvPr/>
        </p:nvSpPr>
        <p:spPr>
          <a:xfrm>
            <a:off x="685800" y="960120"/>
            <a:ext cx="8366400" cy="2541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1267"/>
              </a:lnSpc>
            </a:pPr>
            <a:r>
              <a:rPr lang="en-US" sz="85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&lt;PerformanceDef&gt;2&lt;/PerformanceDef&gt;   &lt;!-- -1 off · 0 auto · 1 always · 2 process-affinity based --&gt;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5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&lt;BalancedDef&gt;0&lt;/BalancedDef&gt;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5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&lt;PowersaverDef&gt;-1&lt;/PowersaverDef&gt;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98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</a:t>
            </a:r>
            <a:endParaRPr lang="en-US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5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&lt;WLTHintEnable&gt;1&lt;/WLTHintEnable&gt;     &lt;!-- use hardware workload-type hints --&gt;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5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&lt;WLTHintPollEnable&gt;1&lt;/WLTHintPollEnable&gt;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5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&lt;WLTHintMask&gt;15&lt;/WLTHintMask&gt;        &lt;!-- AND mask against the hardware hint --&gt;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5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&lt;HfiLpmEnable&gt;0&lt;/HfiLpmEnable&gt;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5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&lt;HfiSuvEnable&gt;0&lt;/HfiSuvEnable&gt;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98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</a:t>
            </a:r>
            <a:endParaRPr lang="en-US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5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&lt;UseProcessCPUSet&gt;1&lt;/UseProcessCPUSet&gt;   &lt;!-- honour per-process cpuset config --&gt;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5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&lt;IgnoreITMT&gt;0&lt;/IgnoreITMT&gt;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98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</a:t>
            </a:r>
            <a:endParaRPr lang="en-US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5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&lt;BalancedSliderAC&gt;1&lt;/BalancedSliderAC&gt;   &lt;!-- global slider defaults --&gt;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5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&lt;BalancedSliderDC&gt;3&lt;/BalancedSliderDC&gt;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5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&lt;SliderOffsetAC&gt;0&lt;/SliderOffsetAC&gt;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5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&lt;SliderOffsetDC&gt;3&lt;/SliderOffsetDC&gt;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TextBox 7"/>
          <p:cNvSpPr/>
          <p:nvPr/>
        </p:nvSpPr>
        <p:spPr>
          <a:xfrm>
            <a:off x="8366760" y="4846320"/>
            <a:ext cx="4111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685800">
              <a:lnSpc>
                <a:spcPts val="975"/>
              </a:lnSpc>
            </a:pPr>
            <a:r>
              <a:rPr lang="en-US" sz="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18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2"/>
          <p:cNvSpPr/>
          <p:nvPr/>
        </p:nvSpPr>
        <p:spPr>
          <a:xfrm>
            <a:off x="685800" y="438840"/>
            <a:ext cx="832068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2438"/>
              </a:lnSpc>
            </a:pPr>
            <a:r>
              <a:rPr lang="en-US" sz="2200" b="1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Backup — a </a:t>
            </a:r>
            <a:r>
              <a:rPr lang="en-US" sz="2200" b="1" u="none" strike="noStrike">
                <a:solidFill>
                  <a:srgbClr val="0B0B0B"/>
                </a:solidFill>
                <a:effectLst/>
                <a:uFillTx/>
                <a:latin typeface="Consolas"/>
              </a:rPr>
              <a:t>&lt;State&gt;</a:t>
            </a:r>
            <a:r>
              <a:rPr lang="en-US" sz="2200" b="1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in full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TextBox 5"/>
          <p:cNvSpPr/>
          <p:nvPr/>
        </p:nvSpPr>
        <p:spPr>
          <a:xfrm>
            <a:off x="685800" y="960480"/>
            <a:ext cx="7909200" cy="2468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&lt;State&gt;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&lt;ID&gt; 4 &lt;/ID&gt;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&lt;Name&gt; UTIL_BUSY_GFX_BUSY &lt;/Name&gt;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&lt;WLTTypeMask&gt; 12 &lt;/WLTTypeMask&gt;             &lt;!-- WLT types 2 and 3 --&gt;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98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</a:t>
            </a:r>
            <a:endParaRPr lang="en-US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&lt;EnterGFXLoadThres&gt;100&lt;/EnterGFXLoadThres&gt;  &lt;!-- upper bound of the band --&gt;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&lt;ExitGFXLoadThres&gt;50&lt;/ExitGFXLoadThres&gt;     &lt;!-- lower bound --&gt;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&lt;ExitGFXLoadHysteresis&gt;5&lt;/ExitGFXLoadHysteresis&gt;   &lt;!-- holds down to 45% --&gt;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98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</a:t>
            </a:r>
            <a:endParaRPr lang="en-US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&lt;ActiveEcores&gt;*&lt;/ActiveEcores&gt;              &lt;!-- P-cores withheld --&gt;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&lt;ActiveLcores&gt;*&lt;/ActiveLcores&gt;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&lt;MinPerfPctAC&gt;0&lt;/MinPerfPctAC&gt;              &lt;!-- stated, not inherited --&gt;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&lt;BalanceSliderAC&gt;4&lt;/BalanceSliderAC&gt;        &lt;!-- GPU-biased: both engines busy --&gt;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&lt;SliderOffsetAC&gt;2&lt;/SliderOffsetAC&gt;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98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</a:t>
            </a:r>
            <a:endParaRPr lang="en-US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&lt;MinPollInterval&gt; 1000 &lt;/MinPollInterval&gt;   &lt;!-- grows while the state is stable --&gt;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&lt;PollIntervalIncrement&gt; 500 &lt;/PollIntervalIncrement&gt;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&lt;MaxPollInterval&gt; 2000 &lt;/MaxPollInterval&gt;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&lt;/State&gt;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TextBox 7"/>
          <p:cNvSpPr/>
          <p:nvPr/>
        </p:nvSpPr>
        <p:spPr>
          <a:xfrm>
            <a:off x="8366760" y="4846320"/>
            <a:ext cx="4111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685800">
              <a:lnSpc>
                <a:spcPts val="975"/>
              </a:lnSpc>
            </a:pPr>
            <a:r>
              <a:rPr lang="en-US" sz="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19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Box 2"/>
          <p:cNvSpPr/>
          <p:nvPr/>
        </p:nvSpPr>
        <p:spPr>
          <a:xfrm>
            <a:off x="685800" y="438840"/>
            <a:ext cx="832068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2438"/>
              </a:lnSpc>
            </a:pPr>
            <a:r>
              <a:rPr lang="en-US" sz="2200" b="1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Backup — </a:t>
            </a:r>
            <a:r>
              <a:rPr lang="en-US" sz="2200" b="1" u="none" strike="noStrike">
                <a:solidFill>
                  <a:srgbClr val="0B0B0B"/>
                </a:solidFill>
                <a:effectLst/>
                <a:uFillTx/>
                <a:latin typeface="Consolas"/>
              </a:rPr>
              <a:t>&lt;ClassDefaults&gt;</a:t>
            </a:r>
            <a:r>
              <a:rPr lang="en-US" sz="2200" b="1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 and per-class overrides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TextBox 5"/>
          <p:cNvSpPr/>
          <p:nvPr/>
        </p:nvSpPr>
        <p:spPr>
          <a:xfrm>
            <a:off x="685800" y="960120"/>
            <a:ext cx="8366400" cy="2651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&lt;ClassDefaults&gt;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&lt;Realtime&gt;        &lt;Cores&gt;ActivePcores, ActiveEcores, ActiveLcores&lt;/Cores&gt; &lt;/Realtime&gt;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&lt;UserInteractive&gt; &lt;Cores&gt;ActiveEcores, ActiveLcores&lt;/Cores&gt;               &lt;/UserInteractive&gt;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&lt;UserInitiated&gt;   &lt;Cores&gt;ActiveLcores&lt;/Cores&gt;                             &lt;/UserInitiated&gt;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&lt;Background&gt;      &lt;Cores&gt;ActiveLcores&lt;/Cores&gt;                             &lt;/Background&gt;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&lt;Unclassified&gt;    &lt;Cores&gt;ActivePcores, ActiveEcores, ActiveLcores&lt;/Cores&gt; &lt;/Unclassified&gt;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&lt;GameProfileGPU&gt;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    &lt;OverrideGlobalCPUSettings&gt;1&lt;/OverrideGlobalCPUSettings&gt;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    &lt;Cores&gt;ActiveEcores, ActiveLcores&lt;/Cores&gt;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    &lt;MinPerfPctAC&gt;50&lt;/MinPerfPctAC&gt;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    &lt;BalanceSliderAC&gt;4&lt;/BalanceSliderAC&gt;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    &lt;SliderOffsetAC&gt;2&lt;/SliderOffsetAC&gt;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&lt;/GameProfileGPU&gt;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&lt;GameProfileMixed&gt;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    &lt;Cores&gt;ActiveEcores, ActiveLcores&lt;/Cores&gt;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    &lt;BalanceSliderAC&gt;4&lt;/BalanceSliderAC&gt;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    &lt;SliderOffsetAC&gt;0&lt;/SliderOffsetAC&gt;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&lt;/GameProfileMixed&gt;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8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&lt;/ClassDefaults&gt;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TextBox 7"/>
          <p:cNvSpPr/>
          <p:nvPr/>
        </p:nvSpPr>
        <p:spPr>
          <a:xfrm>
            <a:off x="8366760" y="4846320"/>
            <a:ext cx="4111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685800">
              <a:lnSpc>
                <a:spcPts val="975"/>
              </a:lnSpc>
            </a:pPr>
            <a:r>
              <a:rPr lang="en-US" sz="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20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Box 2"/>
          <p:cNvSpPr/>
          <p:nvPr/>
        </p:nvSpPr>
        <p:spPr>
          <a:xfrm>
            <a:off x="685800" y="438840"/>
            <a:ext cx="8320680" cy="44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2438"/>
              </a:lnSpc>
            </a:pPr>
            <a:r>
              <a:rPr lang="en-US" sz="2200" b="1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Backup — opting one game into its own class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TextBox 5"/>
          <p:cNvSpPr/>
          <p:nvPr/>
        </p:nvSpPr>
        <p:spPr>
          <a:xfrm>
            <a:off x="685800" y="960120"/>
            <a:ext cx="8366400" cy="2239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1267"/>
              </a:lnSpc>
            </a:pPr>
            <a:r>
              <a:rPr lang="en-US" sz="7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&lt;!-- 1. name the title  (process_cpuset_user.xml) --&gt;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7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&lt;Process&gt;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7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&lt;Name&gt;Strange*&lt;/Name&gt;                  &lt;!-- /proc/&lt;pid&gt;/comm, 15-char limit --&gt;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7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&lt;AllowSession&gt;1&lt;/AllowSession&gt;         &lt;!-- logged-in session only --&gt;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7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&lt;Classification&gt;game_profile_gpu&lt;/Classification&gt;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7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&lt;AffinityAllThreads&gt;1&lt;/AffinityAllThreads&gt;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7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&lt;/Process&gt;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98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</a:t>
            </a:r>
            <a:endParaRPr lang="en-US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7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&lt;!-- 2. say what that class does  (per-model &lt;ClassDefaults&gt;) --&gt;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7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&lt;GameProfileGPU&gt;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7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&lt;OverrideGlobalCPUSettings&gt;1&lt;/OverrideGlobalCPUSettings&gt;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7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&lt;Cores&gt;ActiveEcores, ActiveLcores&lt;/Cores&gt;   &lt;!-- P-cores withheld --&gt;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7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&lt;MinPerfPctAC&gt;50&lt;/MinPerfPctAC&gt;             &lt;!-- the frame-pacing floor --&gt;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7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&lt;BalanceSliderAC&gt;4&lt;/BalanceSliderAC&gt;        &lt;!-- GPU-biased split --&gt;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7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&lt;SliderOffsetAC&gt;2&lt;/SliderOffsetAC&gt;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70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&lt;/GameProfileGPU&gt;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TextBox 6"/>
          <p:cNvSpPr/>
          <p:nvPr/>
        </p:nvSpPr>
        <p:spPr>
          <a:xfrm>
            <a:off x="685800" y="3573762"/>
            <a:ext cx="832068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142875" indent="-142875" defTabSz="685800">
              <a:lnSpc>
                <a:spcPts val="1755"/>
              </a:lnSpc>
              <a:spcAft>
                <a:spcPts val="374"/>
              </a:spcAft>
              <a:buClr>
                <a:srgbClr val="898781"/>
              </a:buClr>
              <a:buFont typeface="Arial"/>
              <a:buChar char="•"/>
            </a:pPr>
            <a:r>
              <a:rPr lang="en-US" sz="85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Map a game in process_cpuset_user.xml; its class defines controls and optional system-wide CPU overrides.</a:t>
            </a:r>
            <a:r>
              <a:rPr lang="en-US" sz="850" dirty="0">
                <a:solidFill>
                  <a:schemeClr val="dk1"/>
                </a:solidFill>
                <a:latin typeface="Arial"/>
              </a:rPr>
              <a:t> In can be process name or </a:t>
            </a:r>
            <a:r>
              <a:rPr lang="en-US" sz="850" dirty="0" err="1">
                <a:solidFill>
                  <a:schemeClr val="dk1"/>
                </a:solidFill>
                <a:latin typeface="Arial"/>
              </a:rPr>
              <a:t>cgroup</a:t>
            </a:r>
            <a:endParaRPr lang="en-US" sz="850" b="0" u="none" strike="noStrike" dirty="0" err="1">
              <a:solidFill>
                <a:schemeClr val="dk1"/>
              </a:solidFill>
              <a:effectLst/>
              <a:uFillTx/>
              <a:latin typeface="Arial"/>
              <a:cs typeface="Arial"/>
            </a:endParaRPr>
          </a:p>
          <a:p>
            <a:pPr defTabSz="685800">
              <a:lnSpc>
                <a:spcPts val="1755"/>
              </a:lnSpc>
              <a:spcAft>
                <a:spcPts val="374"/>
              </a:spcAft>
            </a:pP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755"/>
              </a:lnSpc>
              <a:spcAft>
                <a:spcPts val="374"/>
              </a:spcAft>
            </a:pP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755"/>
              </a:lnSpc>
            </a:pP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TextBox 7"/>
          <p:cNvSpPr/>
          <p:nvPr/>
        </p:nvSpPr>
        <p:spPr>
          <a:xfrm>
            <a:off x="8366760" y="4846320"/>
            <a:ext cx="4111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685800">
              <a:lnSpc>
                <a:spcPts val="975"/>
              </a:lnSpc>
            </a:pPr>
            <a:r>
              <a:rPr lang="en-US" sz="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21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2"/>
          <p:cNvSpPr/>
          <p:nvPr/>
        </p:nvSpPr>
        <p:spPr>
          <a:xfrm>
            <a:off x="685800" y="438840"/>
            <a:ext cx="8320680" cy="44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2438"/>
              </a:lnSpc>
            </a:pPr>
            <a:r>
              <a:rPr lang="en-US" sz="2200" b="1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Backup — per-class knob reference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102" name="Table 4"/>
          <p:cNvGraphicFramePr/>
          <p:nvPr/>
        </p:nvGraphicFramePr>
        <p:xfrm>
          <a:off x="1114920" y="868680"/>
          <a:ext cx="7393320" cy="2970652"/>
        </p:xfrm>
        <a:graphic>
          <a:graphicData uri="http://schemas.openxmlformats.org/drawingml/2006/table">
            <a:tbl>
              <a:tblPr/>
              <a:tblGrid>
                <a:gridCol w="2198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94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6040"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1" u="none" strike="noStrike">
                          <a:solidFill>
                            <a:srgbClr val="0B0B0B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Knob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1" u="none" strike="noStrike">
                          <a:solidFill>
                            <a:srgbClr val="0B0B0B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Effect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0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760"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0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Consolas"/>
                          <a:ea typeface="Arial"/>
                        </a:rPr>
                        <a:t>Cores</a:t>
                      </a:r>
                      <a:endParaRPr lang="en-US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which core types the class may run on (cgroup v2 cpuset)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760"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0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Consolas"/>
                          <a:ea typeface="Arial"/>
                        </a:rPr>
                        <a:t>MinPerfPctAC/DC</a:t>
                      </a:r>
                      <a:endParaRPr lang="en-US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performance floor — the frame-pacing fix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760"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0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Consolas"/>
                          <a:ea typeface="Arial"/>
                        </a:rPr>
                        <a:t>MaxPerfPctAC/DC</a:t>
                      </a:r>
                      <a:endParaRPr lang="en-US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ceiling, to stop a spinning thread taking budget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760"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0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Consolas"/>
                          <a:ea typeface="Arial"/>
                        </a:rPr>
                        <a:t>BalanceSliderAC/DC</a:t>
                      </a:r>
                      <a:endParaRPr lang="en-US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CPU↔GPU SoC power split, 1 = CPU-biased … 5 = GPU-biased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760"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0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Consolas"/>
                          <a:ea typeface="Arial"/>
                        </a:rPr>
                        <a:t>SliderOffsetAC/DC</a:t>
                      </a:r>
                      <a:endParaRPr lang="en-US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how far above </a:t>
                      </a:r>
                      <a:r>
                        <a:rPr lang="en-US" sz="10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Consolas"/>
                          <a:ea typeface="Arial"/>
                        </a:rPr>
                        <a:t>BalanceSlider</a:t>
                      </a:r>
                      <a:r>
                        <a:rPr lang="en-US" sz="11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 the hardware may drift, 0–6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3760"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0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Consolas"/>
                          <a:ea typeface="Arial"/>
                        </a:rPr>
                        <a:t>UClampMin</a:t>
                      </a:r>
                      <a:r>
                        <a:rPr lang="en-US" sz="11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 / </a:t>
                      </a:r>
                      <a:r>
                        <a:rPr lang="en-US" sz="10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Consolas"/>
                          <a:ea typeface="Arial"/>
                        </a:rPr>
                        <a:t>UClampMax</a:t>
                      </a:r>
                      <a:endParaRPr lang="en-US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per-TID scheduler utilisation clamp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3760"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0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Consolas"/>
                          <a:ea typeface="Arial"/>
                        </a:rPr>
                        <a:t>GTIABias</a:t>
                      </a:r>
                      <a:endParaRPr lang="en-US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GT/IA bias, written while the class owns the override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3760"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0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Consolas"/>
                          <a:ea typeface="Arial"/>
                        </a:rPr>
                        <a:t>OverrideGlobalCPUSettings</a:t>
                      </a:r>
                      <a:endParaRPr lang="en-US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85"/>
                        </a:lnSpc>
                      </a:pPr>
                      <a:r>
                        <a:rPr lang="en-US" sz="11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this class's </a:t>
                      </a:r>
                      <a:r>
                        <a:rPr lang="en-US" sz="10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Consolas"/>
                          <a:ea typeface="Arial"/>
                        </a:rPr>
                        <a:t>Cores</a:t>
                      </a:r>
                      <a:r>
                        <a:rPr lang="en-US" sz="1100" b="0" u="none" strike="noStrike">
                          <a:solidFill>
                            <a:srgbClr val="52514E"/>
                          </a:solidFill>
                          <a:effectLst/>
                          <a:uFillTx/>
                          <a:latin typeface="Segoe UI"/>
                          <a:ea typeface="Arial"/>
                        </a:rPr>
                        <a:t> drives the system-wide cpumask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85680" marR="85680" marT="56880" marB="5688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E1E0D9"/>
                      </a:solidFill>
                      <a:prstDash val="solid"/>
                    </a:lnT>
                    <a:lnB w="9360">
                      <a:solidFill>
                        <a:srgbClr val="E1E0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3" name="TextBox 5"/>
          <p:cNvSpPr/>
          <p:nvPr/>
        </p:nvSpPr>
        <p:spPr>
          <a:xfrm>
            <a:off x="1169894" y="4107145"/>
            <a:ext cx="832068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1755"/>
              </a:lnSpc>
            </a:pPr>
            <a:r>
              <a:rPr lang="en-US" sz="1150" b="1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A tag omitted is left unchanged</a:t>
            </a:r>
            <a:r>
              <a:rPr lang="en-US" sz="1150" b="0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 — a sparse class block only touches what it names.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TextBox 6"/>
          <p:cNvSpPr/>
          <p:nvPr/>
        </p:nvSpPr>
        <p:spPr>
          <a:xfrm>
            <a:off x="8366760" y="4846320"/>
            <a:ext cx="4111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685800">
              <a:lnSpc>
                <a:spcPts val="975"/>
              </a:lnSpc>
            </a:pPr>
            <a:r>
              <a:rPr lang="en-US" sz="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22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Box 2"/>
          <p:cNvSpPr/>
          <p:nvPr/>
        </p:nvSpPr>
        <p:spPr>
          <a:xfrm>
            <a:off x="685800" y="438840"/>
            <a:ext cx="8320680" cy="44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2438"/>
              </a:lnSpc>
            </a:pPr>
            <a:r>
              <a:rPr lang="en-US" sz="2200" b="1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Backup — resolution order for one knob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TextBox 5"/>
          <p:cNvSpPr/>
          <p:nvPr/>
        </p:nvSpPr>
        <p:spPr>
          <a:xfrm>
            <a:off x="776086" y="984335"/>
            <a:ext cx="8152920" cy="804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1267"/>
              </a:lnSpc>
            </a:pPr>
            <a:r>
              <a:rPr lang="en-US" sz="98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built-in default</a:t>
            </a:r>
            <a:endParaRPr lang="en-US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98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→ process_cpuset.xml &lt;ClassDefaults&gt;</a:t>
            </a:r>
            <a:endParaRPr lang="en-US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98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→ per-model &lt;ClassDefaults&gt; overlay        (intel_lpmd_config_F6_M204.xml)</a:t>
            </a:r>
            <a:endParaRPr lang="en-US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98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  → &lt;State&gt; for the current WLT + load band</a:t>
            </a:r>
            <a:endParaRPr lang="en-US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98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    → per-class override for the attached foreground class</a:t>
            </a:r>
            <a:endParaRPr lang="en-US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Box 6"/>
          <p:cNvSpPr/>
          <p:nvPr/>
        </p:nvSpPr>
        <p:spPr>
          <a:xfrm>
            <a:off x="585646" y="1979375"/>
            <a:ext cx="8343720" cy="87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142920" indent="-142920" defTabSz="685800">
              <a:lnSpc>
                <a:spcPts val="1755"/>
              </a:lnSpc>
              <a:spcAft>
                <a:spcPts val="374"/>
              </a:spcAft>
              <a:buClr>
                <a:srgbClr val="898781"/>
              </a:buClr>
              <a:buFont typeface="Arial"/>
              <a:buChar char="•"/>
            </a:pPr>
            <a:r>
              <a:rPr lang="en-US" sz="1350" b="0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Later stages win; </a:t>
            </a:r>
            <a:r>
              <a:rPr lang="en-US" sz="1350" b="1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a tag omitted at any stage is left unchanged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2920" indent="-142920" defTabSz="685800">
              <a:lnSpc>
                <a:spcPts val="1755"/>
              </a:lnSpc>
              <a:spcAft>
                <a:spcPts val="374"/>
              </a:spcAft>
              <a:buClr>
                <a:srgbClr val="898781"/>
              </a:buClr>
              <a:buFont typeface="Arial"/>
              <a:buChar char="•"/>
            </a:pPr>
            <a:r>
              <a:rPr lang="en-US" sz="1350" b="0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So a sparse overlay touches only what it names — no forced fallback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2920" indent="-142920" defTabSz="685800">
              <a:lnSpc>
                <a:spcPts val="1755"/>
              </a:lnSpc>
              <a:buClr>
                <a:srgbClr val="898781"/>
              </a:buClr>
              <a:buFont typeface="Arial"/>
              <a:buChar char="•"/>
            </a:pPr>
            <a:r>
              <a:rPr lang="en-US" sz="124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process_cpuset_user.xml</a:t>
            </a:r>
            <a:r>
              <a:rPr lang="en-US" sz="1350" b="0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 sits at the end, for user edits that survive updates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TextBox 7"/>
          <p:cNvSpPr/>
          <p:nvPr/>
        </p:nvSpPr>
        <p:spPr>
          <a:xfrm>
            <a:off x="8366760" y="4846320"/>
            <a:ext cx="4111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685800">
              <a:lnSpc>
                <a:spcPts val="975"/>
              </a:lnSpc>
            </a:pPr>
            <a:r>
              <a:rPr lang="en-US" sz="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23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Box 2"/>
          <p:cNvSpPr/>
          <p:nvPr/>
        </p:nvSpPr>
        <p:spPr>
          <a:xfrm>
            <a:off x="685800" y="438840"/>
            <a:ext cx="8320680" cy="44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2438"/>
              </a:lnSpc>
            </a:pPr>
            <a:r>
              <a:rPr lang="en-US" sz="2200" b="1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Backup — per-thread </a:t>
            </a:r>
            <a:r>
              <a:rPr lang="en-US" sz="2200" b="1" u="none" strike="noStrike">
                <a:solidFill>
                  <a:srgbClr val="0B0B0B"/>
                </a:solidFill>
                <a:effectLst/>
                <a:uFillTx/>
                <a:latin typeface="Consolas"/>
              </a:rPr>
              <a:t>uclamp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Box 5"/>
          <p:cNvSpPr/>
          <p:nvPr/>
        </p:nvSpPr>
        <p:spPr>
          <a:xfrm>
            <a:off x="892440" y="1119240"/>
            <a:ext cx="8152920" cy="643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1267"/>
              </a:lnSpc>
            </a:pPr>
            <a:r>
              <a:rPr lang="en-US" sz="98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&lt;GameProfileMixed&gt;</a:t>
            </a:r>
            <a:endParaRPr lang="en-US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98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&lt;UClampMin&gt;20&lt;/UClampMin&gt;     &lt;!-- floor on scheduler utilisation, per task --&gt;</a:t>
            </a:r>
            <a:endParaRPr lang="en-US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98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    &lt;UClampMax&gt;80&lt;/UClampMax&gt;     &lt;!-- ceiling: stop a spinning thread eating budget --&gt;</a:t>
            </a:r>
            <a:endParaRPr lang="en-US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685800">
              <a:lnSpc>
                <a:spcPts val="1267"/>
              </a:lnSpc>
            </a:pPr>
            <a:r>
              <a:rPr lang="en-US" sz="98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&lt;/GameProfileMixed&gt;</a:t>
            </a:r>
            <a:endParaRPr lang="en-US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Box 6"/>
          <p:cNvSpPr/>
          <p:nvPr/>
        </p:nvSpPr>
        <p:spPr>
          <a:xfrm>
            <a:off x="892440" y="2030040"/>
            <a:ext cx="7791120" cy="132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142920" indent="-142920" defTabSz="685800">
              <a:lnSpc>
                <a:spcPts val="1755"/>
              </a:lnSpc>
              <a:spcAft>
                <a:spcPts val="374"/>
              </a:spcAft>
              <a:buClr>
                <a:srgbClr val="898781"/>
              </a:buClr>
              <a:buFont typeface="Arial"/>
              <a:buChar char="•"/>
            </a:pPr>
            <a:r>
              <a:rPr lang="en-US" sz="1350" b="0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Applied </a:t>
            </a:r>
            <a:r>
              <a:rPr lang="en-US" sz="1350" b="1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per TID</a:t>
            </a:r>
            <a:r>
              <a:rPr lang="en-US" sz="1350" b="0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, not per process — a game's render thread and its audio thread want different treatment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2920" indent="-142920" defTabSz="685800">
              <a:lnSpc>
                <a:spcPts val="1755"/>
              </a:lnSpc>
              <a:spcAft>
                <a:spcPts val="374"/>
              </a:spcAft>
              <a:buClr>
                <a:srgbClr val="898781"/>
              </a:buClr>
              <a:buFont typeface="Arial"/>
              <a:buChar char="•"/>
            </a:pPr>
            <a:r>
              <a:rPr lang="en-US" sz="1350" b="0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Finer-grained than </a:t>
            </a:r>
            <a:r>
              <a:rPr lang="en-US" sz="1240" b="0" u="none" strike="noStrike">
                <a:solidFill>
                  <a:srgbClr val="52514E"/>
                </a:solidFill>
                <a:effectLst/>
                <a:uFillTx/>
                <a:latin typeface="Consolas"/>
              </a:rPr>
              <a:t>MinPerfPct</a:t>
            </a:r>
            <a:r>
              <a:rPr lang="en-US" sz="1350" b="0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, which is global to the policy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2920" indent="-142920" defTabSz="685800">
              <a:lnSpc>
                <a:spcPts val="1755"/>
              </a:lnSpc>
              <a:buClr>
                <a:srgbClr val="898781"/>
              </a:buClr>
              <a:buFont typeface="Arial"/>
              <a:buChar char="•"/>
            </a:pPr>
            <a:r>
              <a:rPr lang="en-US" sz="1350" b="0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The interesting open question: </a:t>
            </a:r>
            <a:r>
              <a:rPr lang="en-US" sz="1350" b="0" i="1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which</a:t>
            </a:r>
            <a:r>
              <a:rPr lang="en-US" sz="1350" b="0" u="none" strike="noStrike">
                <a:solidFill>
                  <a:srgbClr val="52514E"/>
                </a:solidFill>
                <a:effectLst/>
                <a:uFillTx/>
                <a:latin typeface="Segoe UI"/>
              </a:rPr>
              <a:t> game threads should carry a floor? Answering that needs knowledge LPMD does not have and the game does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TextBox 7"/>
          <p:cNvSpPr/>
          <p:nvPr/>
        </p:nvSpPr>
        <p:spPr>
          <a:xfrm>
            <a:off x="685800" y="3246120"/>
            <a:ext cx="832068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1755"/>
              </a:lnSpc>
            </a:pPr>
            <a:r>
              <a:rPr lang="en-US" sz="105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Controls: cpuset, task affinity, intel_pstate limits, slider balance/offset, and EPP.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TextBox 8"/>
          <p:cNvSpPr/>
          <p:nvPr/>
        </p:nvSpPr>
        <p:spPr>
          <a:xfrm>
            <a:off x="8366760" y="4846320"/>
            <a:ext cx="4111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685800">
              <a:lnSpc>
                <a:spcPts val="975"/>
              </a:lnSpc>
            </a:pPr>
            <a:r>
              <a:rPr lang="en-US" sz="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24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Box 2"/>
          <p:cNvSpPr/>
          <p:nvPr/>
        </p:nvSpPr>
        <p:spPr>
          <a:xfrm>
            <a:off x="685800" y="438840"/>
            <a:ext cx="8320680" cy="44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2438"/>
              </a:lnSpc>
            </a:pPr>
            <a:r>
              <a:rPr lang="en-US" sz="2200" b="1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Backup — Strange Brigade (Other data)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TextBox 6"/>
          <p:cNvSpPr/>
          <p:nvPr/>
        </p:nvSpPr>
        <p:spPr>
          <a:xfrm>
            <a:off x="8366760" y="4846320"/>
            <a:ext cx="4111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685800">
              <a:lnSpc>
                <a:spcPts val="975"/>
              </a:lnSpc>
            </a:pPr>
            <a:r>
              <a:rPr lang="en-US" sz="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25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6" name="Picture 6"/>
          <p:cNvPicPr/>
          <p:nvPr/>
        </p:nvPicPr>
        <p:blipFill>
          <a:blip r:embed="rId3"/>
          <a:stretch/>
        </p:blipFill>
        <p:spPr>
          <a:xfrm>
            <a:off x="685800" y="1143000"/>
            <a:ext cx="3748680" cy="1124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7" name="Picture 7"/>
          <p:cNvPicPr/>
          <p:nvPr/>
        </p:nvPicPr>
        <p:blipFill>
          <a:blip r:embed="rId4"/>
          <a:stretch/>
        </p:blipFill>
        <p:spPr>
          <a:xfrm>
            <a:off x="4681800" y="1143000"/>
            <a:ext cx="3748680" cy="1124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8" name="TextBox 8"/>
          <p:cNvSpPr/>
          <p:nvPr/>
        </p:nvSpPr>
        <p:spPr>
          <a:xfrm>
            <a:off x="685800" y="2331720"/>
            <a:ext cx="374868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lIns="68760" tIns="34200" rIns="68760" bIns="34200" numCol="1" spcCol="0" anchor="t">
            <a:spAutoFit/>
          </a:bodyPr>
          <a:lstStyle/>
          <a:p>
            <a:pPr defTabSz="6858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Handheld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TextBox 10"/>
          <p:cNvSpPr/>
          <p:nvPr/>
        </p:nvSpPr>
        <p:spPr>
          <a:xfrm>
            <a:off x="4681800" y="2331720"/>
            <a:ext cx="374868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lIns="68760" tIns="34200" rIns="68760" bIns="34200" numCol="1" spcCol="0" anchor="t">
            <a:spAutoFit/>
          </a:bodyPr>
          <a:lstStyle/>
          <a:p>
            <a:pPr defTabSz="6858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Laptop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1"/>
          <p:cNvPicPr/>
          <p:nvPr/>
        </p:nvPicPr>
        <p:blipFill>
          <a:blip r:embed="rId2"/>
          <a:stretch/>
        </p:blipFill>
        <p:spPr>
          <a:xfrm>
            <a:off x="605520" y="1031040"/>
            <a:ext cx="8465040" cy="2215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1" name="TextBox 2"/>
          <p:cNvSpPr/>
          <p:nvPr/>
        </p:nvSpPr>
        <p:spPr>
          <a:xfrm>
            <a:off x="685800" y="438840"/>
            <a:ext cx="8320680" cy="44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685800">
              <a:lnSpc>
                <a:spcPts val="2438"/>
              </a:lnSpc>
            </a:pPr>
            <a:r>
              <a:rPr lang="en-US" sz="2200" b="1" u="none" strike="noStrike">
                <a:solidFill>
                  <a:srgbClr val="0B0B0B"/>
                </a:solidFill>
                <a:effectLst/>
                <a:uFillTx/>
                <a:latin typeface="Segoe UI"/>
              </a:rPr>
              <a:t>LAVD util vs CPUs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Application>Microsoft Office PowerPoint</Application>
  <PresentationFormat>On-screen Show (16:9)</PresentationFormat>
  <Slides>26</Slides>
  <Notes>17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Tuning Intel LPMD for energy optimization for gaming workloads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dc:description/>
  <cp:lastModifiedBy/>
  <cp:revision>53</cp:revision>
  <dcterms:modified xsi:type="dcterms:W3CDTF">2026-10-02T15:47:18Z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20</vt:i4>
  </property>
  <property fmtid="{D5CDD505-2E9C-101B-9397-08002B2CF9AE}" pid="3" name="PresentationFormat">
    <vt:lpwstr>On-screen Show (16:9)</vt:lpwstr>
  </property>
  <property fmtid="{D5CDD505-2E9C-101B-9397-08002B2CF9AE}" pid="4" name="Slides">
    <vt:i4>26</vt:i4>
  </property>
</Properties>
</file>