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1" r:id="rId1"/>
  </p:sldMasterIdLst>
  <p:notesMasterIdLst>
    <p:notesMasterId r:id="rId31"/>
  </p:notesMasterIdLst>
  <p:sldIdLst>
    <p:sldId id="256" r:id="rId2"/>
    <p:sldId id="257" r:id="rId3"/>
    <p:sldId id="287" r:id="rId4"/>
    <p:sldId id="258" r:id="rId5"/>
    <p:sldId id="259" r:id="rId6"/>
    <p:sldId id="260" r:id="rId7"/>
    <p:sldId id="261" r:id="rId8"/>
    <p:sldId id="264" r:id="rId9"/>
    <p:sldId id="262" r:id="rId10"/>
    <p:sldId id="284" r:id="rId11"/>
    <p:sldId id="285" r:id="rId12"/>
    <p:sldId id="265" r:id="rId13"/>
    <p:sldId id="266"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67" r:id="rId28"/>
    <p:sldId id="268" r:id="rId29"/>
    <p:sldId id="270" r:id="rId30"/>
  </p:sldIdLst>
  <p:sldSz cx="9144000" cy="5143500" type="screen16x9"/>
  <p:notesSz cx="6858000" cy="9144000"/>
  <p:embeddedFontLst>
    <p:embeddedFont>
      <p:font typeface="Consolas" panose="020B0609020204030204" pitchFamily="49" charset="0"/>
      <p:regular r:id="rId32"/>
      <p:bold r:id="rId33"/>
      <p:italic r:id="rId34"/>
      <p:boldItalic r:id="rId35"/>
    </p:embeddedFont>
    <p:embeddedFont>
      <p:font typeface="Helvetica Neue" panose="020B0604020202020204" charset="0"/>
      <p:regular r:id="rId36"/>
      <p:bold r:id="rId37"/>
      <p:italic r:id="rId38"/>
      <p:boldItalic r:id="rId39"/>
    </p:embeddedFont>
    <p:embeddedFont>
      <p:font typeface="Segoe UI Emoji" panose="020B0502040204020203" pitchFamily="34" charset="0"/>
      <p:regular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92BAD2-E93E-94FF-6236-EF21C1BF9931}" v="120" dt="2026-10-06T06:50:59.187"/>
    <p1510:client id="{585F19F5-FB90-2B04-D9C6-F155BAA2B791}" v="7" dt="2026-10-05T16:00:12.3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col"/>
        <c:grouping val="clustered"/>
        <c:varyColors val="1"/>
        <c:ser>
          <c:idx val="0"/>
          <c:order val="0"/>
          <c:tx>
            <c:strRef>
              <c:f>Sheet1!$B$1</c:f>
              <c:strCache>
                <c:ptCount val="1"/>
                <c:pt idx="0">
                  <c:v>CVEs</c:v>
                </c:pt>
              </c:strCache>
            </c:strRef>
          </c:tx>
          <c:invertIfNegative val="1"/>
          <c:dPt>
            <c:idx val="0"/>
            <c:invertIfNegative val="1"/>
            <c:bubble3D val="0"/>
            <c:spPr>
              <a:solidFill>
                <a:srgbClr val="8FA3AD"/>
              </a:solidFill>
              <a:ln>
                <a:noFill/>
              </a:ln>
            </c:spPr>
            <c:extLst>
              <c:ext xmlns:c16="http://schemas.microsoft.com/office/drawing/2014/chart" uri="{C3380CC4-5D6E-409C-BE32-E72D297353CC}">
                <c16:uniqueId val="{00000001-CDDC-4AB9-996F-56166B0E036E}"/>
              </c:ext>
            </c:extLst>
          </c:dPt>
          <c:dPt>
            <c:idx val="1"/>
            <c:invertIfNegative val="1"/>
            <c:bubble3D val="0"/>
            <c:spPr>
              <a:solidFill>
                <a:srgbClr val="8FA3AD"/>
              </a:solidFill>
              <a:ln>
                <a:noFill/>
              </a:ln>
            </c:spPr>
            <c:extLst>
              <c:ext xmlns:c16="http://schemas.microsoft.com/office/drawing/2014/chart" uri="{C3380CC4-5D6E-409C-BE32-E72D297353CC}">
                <c16:uniqueId val="{00000003-CDDC-4AB9-996F-56166B0E036E}"/>
              </c:ext>
            </c:extLst>
          </c:dPt>
          <c:dPt>
            <c:idx val="2"/>
            <c:invertIfNegative val="1"/>
            <c:bubble3D val="0"/>
            <c:spPr>
              <a:solidFill>
                <a:srgbClr val="B85F33"/>
              </a:solidFill>
              <a:ln>
                <a:noFill/>
              </a:ln>
            </c:spPr>
            <c:extLst>
              <c:ext xmlns:c16="http://schemas.microsoft.com/office/drawing/2014/chart" uri="{C3380CC4-5D6E-409C-BE32-E72D297353CC}">
                <c16:uniqueId val="{00000005-CDDC-4AB9-996F-56166B0E036E}"/>
              </c:ext>
            </c:extLst>
          </c:dPt>
          <c:dLbls>
            <c:numFmt formatCode="#,##0" sourceLinked="0"/>
            <c:spPr>
              <a:noFill/>
              <a:ln>
                <a:noFill/>
              </a:ln>
              <a:effectLst/>
            </c:spPr>
            <c:txPr>
              <a:bodyPr/>
              <a:lstStyle/>
              <a:p>
                <a:pPr>
                  <a:defRPr sz="1800" b="1">
                    <a:solidFill>
                      <a:srgbClr val="1F2A3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2024</c:v>
                </c:pt>
                <c:pt idx="1">
                  <c:v>2025</c:v>
                </c:pt>
                <c:pt idx="2">
                  <c:v>2026 YTD</c:v>
                </c:pt>
              </c:strCache>
            </c:strRef>
          </c:cat>
          <c:val>
            <c:numRef>
              <c:f>Sheet1!$B$2:$B$4</c:f>
              <c:numCache>
                <c:formatCode>General</c:formatCode>
                <c:ptCount val="3"/>
                <c:pt idx="0">
                  <c:v>2649</c:v>
                </c:pt>
                <c:pt idx="1">
                  <c:v>1729</c:v>
                </c:pt>
                <c:pt idx="2">
                  <c:v>4424</c:v>
                </c:pt>
              </c:numCache>
            </c:numRef>
          </c:val>
          <c:extLst>
            <c:ext xmlns:c16="http://schemas.microsoft.com/office/drawing/2014/chart" uri="{C3380CC4-5D6E-409C-BE32-E72D297353CC}">
              <c16:uniqueId val="{00000006-CDDC-4AB9-996F-56166B0E036E}"/>
            </c:ext>
          </c:extLst>
        </c:ser>
        <c:dLbls>
          <c:dLblPos val="outEnd"/>
          <c:showLegendKey val="0"/>
          <c:showVal val="1"/>
          <c:showCatName val="0"/>
          <c:showSerName val="0"/>
          <c:showPercent val="0"/>
          <c:showBubbleSize val="0"/>
        </c:dLbls>
        <c:gapWidth val="55"/>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8FA3AD"/>
            </a:solidFill>
          </a:ln>
        </c:spPr>
        <c:txPr>
          <a:bodyPr/>
          <a:lstStyle/>
          <a:p>
            <a:pPr>
              <a:defRPr sz="1300" b="1">
                <a:solidFill>
                  <a:srgbClr val="55666E"/>
                </a:solidFill>
              </a:defRPr>
            </a:pPr>
            <a:endParaRPr lang="en-US"/>
          </a:p>
        </c:txPr>
        <c:crossAx val="-2113994440"/>
        <c:crosses val="autoZero"/>
        <c:auto val="1"/>
        <c:lblAlgn val="ctr"/>
        <c:lblOffset val="100"/>
        <c:noMultiLvlLbl val="0"/>
      </c:catAx>
      <c:valAx>
        <c:axId val="-2113994440"/>
        <c:scaling>
          <c:orientation val="minMax"/>
          <c:max val="5200"/>
          <c:min val="0"/>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300">
          <a:solidFill>
            <a:srgbClr val="1F2A30"/>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From CVE to Fix in Minutes. How we triage, rescore, patch and review CVEs for a Linux distribution, and where AI is (and is not) allowed to make decisions.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Every CVE is three manual jobs needing three different skills: advisory forensics, backporting across version drift, and meticulous review. By hand an engineer cleared roughly 5 CVEs a week. This is not specific to us: every LTS distro has the same queue.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CVEs tracked against Azure Linux 3.0, kernel excluded. 2024: 2,649. 2025: 1,729. 2026 so far (to 5 October): 4,424, already 2.6 times the whole of 2025. That is about 470 a month in 2026 against about 145 a month in 2025. Monthly 2026: Jan 331, Feb 232, Mar 400, Apr 402, May 742, Jun 386, Jul 475, Aug 469, Sep 795. At a handful of CVEs per engineer per week, this volume is not something you can staff your way out of.</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Every stage emits evidence the next stage, or a human, can audit. Deterministic by default: SPEC mechanics, verdict tables, build gating and SLA clocks are plain code. AI for the fuzzy parts: reading prose advisories, adapting code, judging whether a backport is semantically the upstream fix. Humans approve rescoring, peer-review patches and merge. The model never has the last word.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Act 1: triage. Most CVEs that land do not apply to what a distro actually ships.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TriagePilot turns one (CVE, package, branch) into exactly one verdict. Advisories are merged in a fixed trust order: upstream, NVD, Ubuntu, Debian, then our tracker. Evidence: are the affected files in the tarball, what does the SPEC say (already patched, --with-system-*, --without-*, BuildRequires-only), and do prior disputes overlap. The verdict is a pure first-match-wins decision table with no I/O and no AI. Dispute tags: NOSHIP, TESTONLY, SYS, CONFIG, BOOTSTRAP, UPSTREAM, BADINFO, FIXED. If no rule fires with enough evidence: NEEDS_REVIEW.</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For NOSHIP-style disputes we do not argue, we delete the code and rebuild: branch, bump Release, inject rm -rf of the affected files after %setup, run a real CI build, then rpm -qpl the produced RPMs. Only then does the dispute get stronger, and the branch never becomes a PR. Every TriagePilot run is written to an append-only comparison table next to the human outcome, so we can see if a rule change helped or hurt.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CVE-2026-82209 is a curl vulnerability, 8.2 HIGH. Scanners flag it on cmake because the cmake source tarball bundles its own copy of curl in Utilities/cmcurl. Our cmake spec removes that directory in %prep and builds with ./bootstrap --system-curl, and the cmake 3.30.3-15 RPM requires libcurl.so.4. So the vulnerable bundled source is never compiled or shipped; cmake uses the system curl library, which is serviced separately and fixed once in the curl package. The dispute was accepted with tag NOSHIP. Background: until July 2026 the cmake spec carried its own patches for the bundled curl (for example CVE-2024-11053 and CVE-2023-38545). In 3.30.3-15 we switched to system curl and nghttp2 and dropped those patches. A one-time build-configuration change turned a recurring patching job into a recurring dispute that triage can decide from the SPEC alone.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A real run. NVD says versions below 1.14.3 are affected and we ship 1.11.4, so a naive check says PATCH. But the SPEC already carries CVE-2026-33190.patch touching the same file. The model verified that patch adds dns.TsigVerify() on the gRPC path, which is exactly the bypass this CVE describes. The verdict itself came from the decision-table rule affected_file_already_patched, not from the model. Output: report.md + triage.json.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Rescoring only starts once triage has said the CVE applies: the vulnerable code is shipped and compiled in. If the file is not shipped, or the feature is compiled out with --without-*, that is a DISPUTE decided in triage, not a lower score. For CVEs that do apply, a CVSS base score assumes the worst reachable configuration. We ask what an attacker can actually do in the package we ship, configured the way we ship it. Opt-in flag: if the vulnerable feature is built but only active when an admin explicitly enables it, we still fix it, but the score drops. Default listener: is it reachable over the network by default, or only locally? Privileges: does exploitation grant anything the attacker did not already have? Hardening: do -D_FORTIFY_SOURCE, -fstack-protector-strong and PIE turn code execution into an abort? Sandboxing: what do systemd restrictions and non-root service users contain? The model drafts the answers with citations, a named human approves, and the rescored severity sets our SLA clock and release channel. Upstream CVSS stays the public reference; we do not publish the rescored value.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CVE-2026-84304 is a memory-exhaustion denial of service in the gRPC server code vendored into the Docker daemon. Upstream scores it 8.7 HIGH because the vector assumes an attacker on the network (AV:N) who needs no privileges (PR:N). We checked each of those against a default install. Reach: in the default configuration the only gRPC listener is the Docker API on a local Unix socket; there is no network listener. Privileges: that socket is only accessible to root and the docker group. Gain: anyone who can reach it can already docker run --privileged, which is root-equivalent, so crashing the daemon gives them nothing they did not already have. Remote path: the unauthenticated network path on :2377 (VerifyClientCertIfGiven plus a NodeCA join) only exists after docker swarm init, which is opt-in and not the shipped default. So the severity is Low for standard deployments, and we record HIGH as conditional on swarm-manager mode. We still ship the fix; the rescored severity only changes the SLA clock and the release channel it rides 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Act 2: patching. Once triage says PATCH, we try the two boring, deterministic fixes first.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Rung one: a patch-level upgrade. If upstream shipped x.y.Z with the fix, bump to it. Nothing downstream to carry and rebase forever, and one bump can close many CVEs: an unbound 1.26.1 bump closed 9 CVEs in a single PR. Rung two: a clean cherry-pick. Fetch the upstream fix, map its paths onto our tarball, drop noise hunks like NEWS and ChangeLog, and patch -p1: it applies cleanly or it does not. The original author and an Upstream-reference header are kept, and the SPEC edits (Release bump, PatchN, %prep, changelog) are generated, never hand-typed.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Upstream keeps moving: refactors, renamed APIs, moved files, new helpers. Azure Linux ships a stable version that forked long ago. When a CVE is fixed upstream, that patch targets code we don't have. We must rewrite it for the old code so the CVE is really fixed, while not introducing any new issue.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This was Oct/Nov 2024, before coding agents. Passing both versions of the project plus the patch was impossible because of context limits. So we identified the files the patch touched, passed only those files from both versions, and asked the LLM to rewrite the patch or modify the old files directly. Only very trivial patches were backported: under 10% success.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After the single-prompt dead end we found SWE-agent (Yang, Jimenez et al., Princeton; arXiv May 2024, NeurIPS 2024). It runs the LLM in a ReAct-style loop (Yao et al., 2022): each step the model writes a thought and one command, then sees the output. That is how developers work: they don't read the whole tree at once, they search, open a file, read a bit, and build context over many small iterations.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The paper's key idea is the Agent-Computer Interface. Bash commands have dozens of options; the authors replaced them with a few simple commands. cat floods the context, so the file viewer shows 100 lines at a time with scroll and goto. find/grep are replaced by find_file, search_file and search_dir, which return at most 50 results or ask for a narrower query. Edits go through an edit command with a linter that rejects syntax errors. Window size matters: 30 lines 14.3%, 100 lines 18.0%, full file 12.7%. Same GPT-4 Turbo model: shell-only 11.0% vs SWE-agent 18.0% on SWE-bench Lite. Anthropic built its Oct 2024 Claude 3.5 Sonnet SWE-bench agent on SWE-agent, and 'ACI' became common vocabulary. Modern coding agents still read files in windows (e.g. sed -n 'a,bp').</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In Feb 2025 we repurposed SWE-agent, which was built for SWE-bench bug fixing, for backporting: the input is the git repo checked out at the Azure Linux stable version plus the upstream patch or commit ID. The agent uses the stock SWE-agent tools and ordinary CLI tools such as git and ag. Success rate went from under 10% with the single-prompt approach to over 50%.</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Locally the backporting agent worked well. Deploying it in Azure Pipelines was the hard part: we had no secure sandbox. The LLM chooses its own shell commands, so it could damage the pipeline servers or trigger other pipelines. On top of that, litellm, which SWE-agent uses to talk to models, broke frequently as model provider APIs changed.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We took the SWE-agent idea and built Microbots as a generic, reusable framework, because the same think-act-observe loop works for many automation tasks, not just backporting. The MicroBot runtime asks the LLM for a JSON reply with thoughts, a command and task_done, checks the command, runs it in the sandbox and feeds the output back until the task is done or the iteration or time budget runs out. Security: every bot gets its own disposable Docker container; the shell runs as an unprivileged user with no sudo; code is mounted read-only with an overlayfs layer on top so writes never reach the host copy, or read-write when a bot must edit; risky commands like rm -rf, tree or unbounded find are blocked with a safer alternative. Modularity: the LLM, the environment and the tools are separate interfaces. We call providers through their native SDKs instead of litellm. Tools are YAML files. By now models had absorbed SWE-agent's lessons and read files in small windows on their own, so we dropped the custom viewer and search tools and added tools that matter to us, like cscope. Ease of use: pip install, and a backport is one WritingBot call on the stable tree.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Our example: dhcpcd CVE-2026-56113, merged in Azure Linux 3.0 as PR 17842 with no human changes. Azure Linux 3.0 ships dhcpcd 10.0.8 from May 2024. The upstream fix, commit 5733d3c from June 2026, is only 5 hunks in src/dhcp6.c, but 40 upstream commits touched that file in between. git cherry-pick conflicts. patch -p1 applies 3 hunks with offsets, rejects hunk 4 because upstream renamed IPV6_AF_DELEGATEDPFX to IPV6_AF_PFXDELEGATION in August 2024, and applies hunk 5 only by ignoring a context line whose condition is inverted in our tree. Setup: a WritingBot mounts the stable tree read-write, the upstream patch is copied in read-only, and the prompt asks it to work like a maintainer: apply, study rejects and fuzz, adapt, build. The prompt on the slide is abridged; the full text is in demo/dhcpcd-CVE-2026-56113/backport_dhcpcd.py.</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This is our local re-run with Microbots and GPT-5; the log is in demo/dhcpcd-CVE-2026-56113/logs/run4-gpt5-success.log. Step 2 it applies the upstream patch: hunk 4 is rejected and hunk 5 fuzzed. It reads the upstream patch to understand the intent, then opens dhcp6_deprecateaddrs and sees the stable tree still uses IPV6_AF_DELEGATEDPFX. Step 7 it ports the rejected hunk onto that old flag name instead of renaming anything. It re-checks the hunks patch applied with offsets, then builds. The result touches the same lines upstream touched, with our tree's context, and is identical to what was merged in PR 17842. We also re-built it from a clean tree to confirm it compiles.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Two changes made the difference. First, a deterministic validator: the Azure Linux package build and its %check tests run outside the agent, by plain automation. An LLM never decides whether a backport is good. Second, we split the work into two phases. The fixing agent only fixes: it reads memory first and makes the change. When the validator fails, a feedback agent condenses the build and test output, and a separate memory agent explores the code base, read-only, guided by that feedback. It writes cues into memory: which functions, which old APIs, where the fix must land. The next fixing round starts from those cues instead of exploring from scratch. Because memory only accumulates verified notes, failed rounds aren't wasted; each one sharpens the next.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abseil-cpp CVE-2025-0838: in production the AI backport needed a human fix (PR 15779). We re-ran it through the loop against today's 3.0 spec with the merged fix removed. Round 1 builds, but the package's own tests catch that reserve() is still unguarded: the death test fails. The memory agent explores and records why: reserve casts to int64_t and wraps. Round 2 fails to compile because the new helper isn't declared yet; memory records where the declaration must go. Round 3 breaks on a syntax error in its own edit; memory records the exact guard for AllocSize. Round 4 starts by reading the notes, declares the helper first, puts the guard in AllocSize, which every allocation path including reserve goes through, and all 214 tests pass. That guard is the same condition the human engineer merged. Memory grew from nothing to 8.5, 9.5 and 13.6 KB. Round 4 ran as a resumed run with the same memory. Artifacts: demo/abseil-cpp-CVE-2025-0838-automemory/.</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With the feedback loop we went from 50% to 80%. Of the remaining 20%, only a few are genuinely hard backports. Most build, pass every test, and still leave an exploit path open, like abseil round 1. The loop works; what it lacks is the one validator that proves a fix: the exploit. We can't publish exploit code. Public models are aligned not to write it, and unrestricted models are gated. Attackers use jailbroken and open-weight models anyway. We already have the answer: embargo. So let's scale it: more distros, vendors and enterprises; more critical CVEs under embargo; the PoC shared inside the embargo with the fix; and every backport validated against it. 2026 brought exploits at AI speed. Let's build the shield at the same speed, with the same tool.</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Act 3: review. Review was the slowest step, 15 to 30 minutes per PR, and the easiest place for clerical errors.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Input: a PR number. Output: a review comment and a verdict; it never merges. Fetch parses the diff, CVE IDs and upstream URL. SPEC checks are six deterministic checks: release bump, PatchN naming the CVE, applied in %prep, changelog, signatures, manifests. Build logs: regex plus an AI summary. Semantic diff: normalise both patches to their diff --git sections; if identical it is EXACT with no model call, the common clean cherry-pick case. Otherwise the LLM compares them against upstream and answers in strict JSON: match type, missing hunks, risk. The worst match across patches wins. The verdict is computed in code.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Questions and discussion welcome. This is the work of the whole team: Balakumaran Kannan, Kanishk Bansal, Kavya Sree Kaitepalli, Kshitiz Godara, Madhur Aggarwal, Rohit Rawat, Sivashanmugam Kannan.</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Graphic Page" type="obj">
  <p:cSld name="OBJECT">
    <p:spTree>
      <p:nvGrpSpPr>
        <p:cNvPr id="1" name="Shape 9"/>
        <p:cNvGrpSpPr/>
        <p:nvPr/>
      </p:nvGrpSpPr>
      <p:grpSpPr>
        <a:xfrm>
          <a:off x="0" y="0"/>
          <a:ext cx="0" cy="0"/>
          <a:chOff x="0" y="0"/>
          <a:chExt cx="0" cy="0"/>
        </a:xfrm>
      </p:grpSpPr>
      <p:pic>
        <p:nvPicPr>
          <p:cNvPr id="10" name="Google Shape;10;p2" title="LPC26_slide_bg1a_blank.jpg"/>
          <p:cNvPicPr preferRelativeResize="0"/>
          <p:nvPr/>
        </p:nvPicPr>
        <p:blipFill>
          <a:blip r:embed="rId2">
            <a:alphaModFix/>
          </a:blip>
          <a:stretch>
            <a:fillRect/>
          </a:stretch>
        </p:blipFill>
        <p:spPr>
          <a:xfrm>
            <a:off x="-9051" y="5626"/>
            <a:ext cx="9143990" cy="5143500"/>
          </a:xfrm>
          <a:prstGeom prst="rect">
            <a:avLst/>
          </a:prstGeom>
          <a:noFill/>
          <a:ln>
            <a:noFill/>
          </a:ln>
        </p:spPr>
      </p:pic>
      <p:pic>
        <p:nvPicPr>
          <p:cNvPr id="11" name="Google Shape;11;p2" title="LPC26_slide_bg1_blank.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lk Title Page 1">
  <p:cSld name="OBJECT_1">
    <p:spTree>
      <p:nvGrpSpPr>
        <p:cNvPr id="1" name="Shape 12"/>
        <p:cNvGrpSpPr/>
        <p:nvPr/>
      </p:nvGrpSpPr>
      <p:grpSpPr>
        <a:xfrm>
          <a:off x="0" y="0"/>
          <a:ext cx="0" cy="0"/>
          <a:chOff x="0" y="0"/>
          <a:chExt cx="0" cy="0"/>
        </a:xfrm>
      </p:grpSpPr>
      <p:pic>
        <p:nvPicPr>
          <p:cNvPr id="13" name="Google Shape;13;p3" title="LPC26_slide_bg3_blank.jpg"/>
          <p:cNvPicPr preferRelativeResize="0"/>
          <p:nvPr/>
        </p:nvPicPr>
        <p:blipFill>
          <a:blip r:embed="rId2">
            <a:alphaModFix/>
          </a:blip>
          <a:stretch>
            <a:fillRect/>
          </a:stretch>
        </p:blipFill>
        <p:spPr>
          <a:xfrm>
            <a:off x="-38406" y="-44031"/>
            <a:ext cx="9421027" cy="5299325"/>
          </a:xfrm>
          <a:prstGeom prst="rect">
            <a:avLst/>
          </a:prstGeom>
          <a:noFill/>
          <a:ln>
            <a:noFill/>
          </a:ln>
        </p:spPr>
      </p:pic>
      <p:sp>
        <p:nvSpPr>
          <p:cNvPr id="14" name="Google Shape;14;p3"/>
          <p:cNvSpPr txBox="1">
            <a:spLocks noGrp="1"/>
          </p:cNvSpPr>
          <p:nvPr>
            <p:ph type="title"/>
          </p:nvPr>
        </p:nvSpPr>
        <p:spPr>
          <a:xfrm>
            <a:off x="295475" y="1897768"/>
            <a:ext cx="8238600" cy="720300"/>
          </a:xfrm>
          <a:prstGeom prst="rect">
            <a:avLst/>
          </a:prstGeom>
          <a:noFill/>
          <a:ln>
            <a:noFill/>
          </a:ln>
        </p:spPr>
        <p:txBody>
          <a:bodyPr spcFirstLastPara="1" wrap="square" lIns="0" tIns="0" rIns="0" bIns="0" anchor="ctr" anchorCtr="0">
            <a:noAutofit/>
          </a:bodyPr>
          <a:lstStyle>
            <a:lvl1pPr lvl="0" algn="ctr">
              <a:spcBef>
                <a:spcPts val="0"/>
              </a:spcBef>
              <a:spcAft>
                <a:spcPts val="0"/>
              </a:spcAft>
              <a:buClr>
                <a:schemeClr val="dk1"/>
              </a:buClr>
              <a:buSzPts val="3800"/>
              <a:buNone/>
              <a:defRPr sz="38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 Column Text slide 1">
  <p:cSld name="BLANK_1">
    <p:spTree>
      <p:nvGrpSpPr>
        <p:cNvPr id="1" name="Shape 15"/>
        <p:cNvGrpSpPr/>
        <p:nvPr/>
      </p:nvGrpSpPr>
      <p:grpSpPr>
        <a:xfrm>
          <a:off x="0" y="0"/>
          <a:ext cx="0" cy="0"/>
          <a:chOff x="0" y="0"/>
          <a:chExt cx="0" cy="0"/>
        </a:xfrm>
      </p:grpSpPr>
      <p:pic>
        <p:nvPicPr>
          <p:cNvPr id="16" name="Google Shape;16;p4" title="LPC26_slide_bg1a_blank.jpg"/>
          <p:cNvPicPr preferRelativeResize="0"/>
          <p:nvPr/>
        </p:nvPicPr>
        <p:blipFill>
          <a:blip r:embed="rId2">
            <a:alphaModFix/>
          </a:blip>
          <a:stretch>
            <a:fillRect/>
          </a:stretch>
        </p:blipFill>
        <p:spPr>
          <a:xfrm>
            <a:off x="0" y="0"/>
            <a:ext cx="9144000" cy="5143500"/>
          </a:xfrm>
          <a:prstGeom prst="rect">
            <a:avLst/>
          </a:prstGeom>
          <a:noFill/>
          <a:ln>
            <a:noFill/>
          </a:ln>
        </p:spPr>
      </p:pic>
      <p:sp>
        <p:nvSpPr>
          <p:cNvPr id="17" name="Google Shape;17;p4"/>
          <p:cNvSpPr txBox="1">
            <a:spLocks noGrp="1"/>
          </p:cNvSpPr>
          <p:nvPr>
            <p:ph type="title"/>
          </p:nvPr>
        </p:nvSpPr>
        <p:spPr>
          <a:xfrm>
            <a:off x="974700" y="370425"/>
            <a:ext cx="7559400" cy="720300"/>
          </a:xfrm>
          <a:prstGeom prst="rect">
            <a:avLst/>
          </a:prstGeom>
          <a:noFill/>
          <a:ln>
            <a:noFill/>
          </a:ln>
        </p:spPr>
        <p:txBody>
          <a:bodyPr spcFirstLastPara="1" wrap="square" lIns="0" tIns="0" rIns="0" bIns="0" anchor="ctr" anchorCtr="0">
            <a:noAutofit/>
          </a:bodyPr>
          <a:lstStyle>
            <a:lvl1pPr lvl="0">
              <a:spcBef>
                <a:spcPts val="0"/>
              </a:spcBef>
              <a:spcAft>
                <a:spcPts val="0"/>
              </a:spcAft>
              <a:buClr>
                <a:schemeClr val="dk1"/>
              </a:buClr>
              <a:buSzPts val="3800"/>
              <a:buNone/>
              <a:defRPr sz="38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4"/>
          <p:cNvSpPr txBox="1">
            <a:spLocks noGrp="1"/>
          </p:cNvSpPr>
          <p:nvPr>
            <p:ph type="title" idx="2"/>
          </p:nvPr>
        </p:nvSpPr>
        <p:spPr>
          <a:xfrm>
            <a:off x="975234" y="1326675"/>
            <a:ext cx="3707400" cy="2843400"/>
          </a:xfrm>
          <a:prstGeom prst="rect">
            <a:avLst/>
          </a:prstGeom>
          <a:noFill/>
          <a:ln>
            <a:noFill/>
          </a:ln>
        </p:spPr>
        <p:txBody>
          <a:bodyPr spcFirstLastPara="1" wrap="square" lIns="0" tIns="0" rIns="0" bIns="0" anchor="t" anchorCtr="0">
            <a:noAutofit/>
          </a:bodyPr>
          <a:lstStyle>
            <a:lvl1pPr lvl="0">
              <a:spcBef>
                <a:spcPts val="0"/>
              </a:spcBef>
              <a:spcAft>
                <a:spcPts val="0"/>
              </a:spcAft>
              <a:buClr>
                <a:schemeClr val="dk1"/>
              </a:buClr>
              <a:buSzPts val="1800"/>
              <a:buNone/>
              <a:defRPr sz="18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
          <p:cNvSpPr txBox="1">
            <a:spLocks noGrp="1"/>
          </p:cNvSpPr>
          <p:nvPr>
            <p:ph type="title" idx="3"/>
          </p:nvPr>
        </p:nvSpPr>
        <p:spPr>
          <a:xfrm>
            <a:off x="5076650" y="1276425"/>
            <a:ext cx="3585000" cy="2843400"/>
          </a:xfrm>
          <a:prstGeom prst="rect">
            <a:avLst/>
          </a:prstGeom>
          <a:noFill/>
          <a:ln>
            <a:noFill/>
          </a:ln>
        </p:spPr>
        <p:txBody>
          <a:bodyPr spcFirstLastPara="1" wrap="square" lIns="0" tIns="0" rIns="0" bIns="0" anchor="t" anchorCtr="0">
            <a:noAutofit/>
          </a:bodyPr>
          <a:lstStyle>
            <a:lvl1pPr lvl="0">
              <a:spcBef>
                <a:spcPts val="0"/>
              </a:spcBef>
              <a:spcAft>
                <a:spcPts val="0"/>
              </a:spcAft>
              <a:buClr>
                <a:schemeClr val="dk1"/>
              </a:buClr>
              <a:buSzPts val="1800"/>
              <a:buNone/>
              <a:defRPr sz="18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39375" y="371893"/>
            <a:ext cx="8238600" cy="7203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Clr>
                <a:schemeClr val="dk2"/>
              </a:buClr>
              <a:buSzPts val="3000"/>
              <a:buNone/>
              <a:defRPr sz="3000" i="0" u="none" strike="noStrike" cap="none">
                <a:solidFill>
                  <a:schemeClr val="dk2"/>
                </a:solidFill>
              </a:defRPr>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7" name="Google Shape;7;p1"/>
          <p:cNvSpPr txBox="1">
            <a:spLocks noGrp="1"/>
          </p:cNvSpPr>
          <p:nvPr>
            <p:ph type="body" idx="1"/>
          </p:nvPr>
        </p:nvSpPr>
        <p:spPr>
          <a:xfrm>
            <a:off x="160850" y="1515360"/>
            <a:ext cx="8238600" cy="314490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600"/>
              <a:buNone/>
              <a:defRPr sz="2000" i="0" u="none" strike="noStrike" cap="none"/>
            </a:lvl1pPr>
            <a:lvl2pPr marL="914400" marR="0" lvl="1" indent="-228600" algn="l" rtl="0">
              <a:spcBef>
                <a:spcPts val="0"/>
              </a:spcBef>
              <a:spcAft>
                <a:spcPts val="0"/>
              </a:spcAft>
              <a:buSzPts val="1400"/>
              <a:buNone/>
              <a:defRPr sz="1800" i="0" u="none" strike="noStrike" cap="none"/>
            </a:lvl2pPr>
            <a:lvl3pPr marL="1371600" marR="0" lvl="2" indent="-228600" algn="l" rtl="0">
              <a:spcBef>
                <a:spcPts val="0"/>
              </a:spcBef>
              <a:spcAft>
                <a:spcPts val="0"/>
              </a:spcAft>
              <a:buSzPts val="1200"/>
              <a:buNone/>
              <a:defRPr sz="1600" i="0" u="none" strike="noStrike" cap="none"/>
            </a:lvl3pPr>
            <a:lvl4pPr marL="1828800" marR="0" lvl="3" indent="-228600" algn="l" rtl="0">
              <a:spcBef>
                <a:spcPts val="0"/>
              </a:spcBef>
              <a:spcAft>
                <a:spcPts val="0"/>
              </a:spcAft>
              <a:buSzPts val="1200"/>
              <a:buNone/>
              <a:defRPr sz="1600" i="0" u="none" strike="noStrike" cap="none"/>
            </a:lvl4pPr>
            <a:lvl5pPr marL="2286000" marR="0" lvl="4" indent="-228600" algn="l" rtl="0">
              <a:spcBef>
                <a:spcPts val="0"/>
              </a:spcBef>
              <a:spcAft>
                <a:spcPts val="0"/>
              </a:spcAft>
              <a:buSzPts val="1200"/>
              <a:buNone/>
              <a:defRPr sz="1600" i="0" u="none" strike="noStrike" cap="none"/>
            </a:lvl5pPr>
            <a:lvl6pPr marL="2743200" marR="0" lvl="5" indent="-228600" algn="l" rtl="0">
              <a:spcBef>
                <a:spcPts val="0"/>
              </a:spcBef>
              <a:spcAft>
                <a:spcPts val="0"/>
              </a:spcAft>
              <a:buSzPts val="1200"/>
              <a:buNone/>
              <a:defRPr sz="1600" i="0" u="none" strike="noStrike" cap="none"/>
            </a:lvl6pPr>
            <a:lvl7pPr marL="3200400" marR="0" lvl="6" indent="-228600" algn="l" rtl="0">
              <a:spcBef>
                <a:spcPts val="0"/>
              </a:spcBef>
              <a:spcAft>
                <a:spcPts val="0"/>
              </a:spcAft>
              <a:buSzPts val="1200"/>
              <a:buNone/>
              <a:defRPr sz="1600" i="0" u="none" strike="noStrike" cap="none"/>
            </a:lvl7pPr>
            <a:lvl8pPr marL="3657600" marR="0" lvl="7" indent="-228600" algn="l" rtl="0">
              <a:spcBef>
                <a:spcPts val="0"/>
              </a:spcBef>
              <a:spcAft>
                <a:spcPts val="0"/>
              </a:spcAft>
              <a:buSzPts val="1200"/>
              <a:buNone/>
              <a:defRPr sz="1600" i="0" u="none" strike="noStrike" cap="none"/>
            </a:lvl8pPr>
            <a:lvl9pPr marL="4114800" marR="0" lvl="8" indent="-228600" algn="l" rtl="0">
              <a:spcBef>
                <a:spcPts val="0"/>
              </a:spcBef>
              <a:spcAft>
                <a:spcPts val="0"/>
              </a:spcAft>
              <a:buSzPts val="1200"/>
              <a:buNone/>
              <a:defRPr sz="1600" i="0" u="none" strike="noStrike" cap="none"/>
            </a:lvl9pPr>
          </a:lstStyle>
          <a:p>
            <a:endParaRPr/>
          </a:p>
        </p:txBody>
      </p:sp>
      <p:sp>
        <p:nvSpPr>
          <p:cNvPr id="8" name="Google Shape;8;p1"/>
          <p:cNvSpPr txBox="1">
            <a:spLocks noGrp="1"/>
          </p:cNvSpPr>
          <p:nvPr>
            <p:ph type="sldNum" idx="12"/>
          </p:nvPr>
        </p:nvSpPr>
        <p:spPr>
          <a:xfrm>
            <a:off x="4500720" y="2023920"/>
            <a:ext cx="137880" cy="3021480"/>
          </a:xfrm>
          <a:prstGeom prst="rect">
            <a:avLst/>
          </a:prstGeom>
          <a:noFill/>
          <a:ln>
            <a:noFill/>
          </a:ln>
        </p:spPr>
        <p:txBody>
          <a:bodyPr spcFirstLastPara="1" wrap="square" lIns="19075" tIns="19075" rIns="19075" bIns="19075" anchor="b" anchorCtr="0">
            <a:noAutofit/>
          </a:bodyPr>
          <a:lstStyle>
            <a:lvl1pPr marL="0" marR="0" lvl="0"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alakumaran.kannan@microsoft.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kanbansal@microsoft.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www.linkedin.com/in/balakumaran-kannan/"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www.linkedin.com/in/kanishkbansa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60120"/>
            <a:ext cx="7315200" cy="868680"/>
          </a:xfrm>
        </p:spPr>
        <p:txBody>
          <a:bodyPr/>
          <a:lstStyle/>
          <a:p>
            <a:pPr algn="ctr"/>
            <a:r>
              <a:rPr sz="4400" b="1">
                <a:solidFill>
                  <a:srgbClr val="1F2A30"/>
                </a:solidFill>
                <a:latin typeface="Arial"/>
              </a:rPr>
              <a:t>From </a:t>
            </a:r>
            <a:r>
              <a:rPr sz="4400" b="1">
                <a:solidFill>
                  <a:srgbClr val="B85F33"/>
                </a:solidFill>
                <a:latin typeface="Arial"/>
              </a:rPr>
              <a:t>CVE</a:t>
            </a:r>
            <a:r>
              <a:rPr sz="4400" b="1">
                <a:solidFill>
                  <a:srgbClr val="1F2A30"/>
                </a:solidFill>
                <a:latin typeface="Arial"/>
              </a:rPr>
              <a:t> to </a:t>
            </a:r>
            <a:r>
              <a:rPr sz="4400" b="1">
                <a:solidFill>
                  <a:srgbClr val="2F854F"/>
                </a:solidFill>
                <a:latin typeface="Arial"/>
              </a:rPr>
              <a:t>Fix</a:t>
            </a:r>
            <a:r>
              <a:rPr sz="4400" b="1">
                <a:solidFill>
                  <a:srgbClr val="1F2A30"/>
                </a:solidFill>
                <a:latin typeface="Arial"/>
              </a:rPr>
              <a:t> in Minutes</a:t>
            </a:r>
          </a:p>
        </p:txBody>
      </p:sp>
      <p:sp>
        <p:nvSpPr>
          <p:cNvPr id="3" name="TextBox 2"/>
          <p:cNvSpPr txBox="1"/>
          <p:nvPr/>
        </p:nvSpPr>
        <p:spPr>
          <a:xfrm>
            <a:off x="914400" y="1874519"/>
            <a:ext cx="7315200" cy="411480"/>
          </a:xfrm>
          <a:prstGeom prst="rect">
            <a:avLst/>
          </a:prstGeom>
          <a:noFill/>
        </p:spPr>
        <p:txBody>
          <a:bodyPr wrap="square" lIns="0" tIns="0" rIns="0" bIns="0" anchor="t">
            <a:spAutoFit/>
          </a:bodyPr>
          <a:lstStyle/>
          <a:p>
            <a:pPr algn="ctr"/>
            <a:r>
              <a:rPr sz="1800" b="0" i="0">
                <a:solidFill>
                  <a:srgbClr val="4F6470"/>
                </a:solidFill>
                <a:latin typeface="Arial"/>
              </a:rPr>
              <a:t>AI-augmented security lifecycle management for Linux distributions</a:t>
            </a:r>
          </a:p>
        </p:txBody>
      </p:sp>
      <p:sp>
        <p:nvSpPr>
          <p:cNvPr id="4" name="Rounded Rectangle 3"/>
          <p:cNvSpPr/>
          <p:nvPr/>
        </p:nvSpPr>
        <p:spPr>
          <a:xfrm>
            <a:off x="2697480" y="2487168"/>
            <a:ext cx="1005840" cy="329184"/>
          </a:xfrm>
          <a:prstGeom prst="roundRect">
            <a:avLst>
              <a:gd name="adj" fmla="val 50000"/>
            </a:avLst>
          </a:prstGeom>
          <a:solidFill>
            <a:srgbClr val="4F6470"/>
          </a:solidFill>
          <a:ln>
            <a:noFill/>
          </a:ln>
          <a:effectLst/>
        </p:spPr>
        <p:txBody>
          <a:bodyPr wrap="square" lIns="36576" tIns="18288" rIns="36576" bIns="18288" rtlCol="0" anchor="ctr"/>
          <a:lstStyle/>
          <a:p>
            <a:pPr algn="ctr"/>
            <a:r>
              <a:rPr sz="1300" b="1">
                <a:solidFill>
                  <a:srgbClr val="FFFFFF"/>
                </a:solidFill>
                <a:latin typeface="Arial"/>
              </a:rPr>
              <a:t>Triage</a:t>
            </a:r>
          </a:p>
        </p:txBody>
      </p:sp>
      <p:sp>
        <p:nvSpPr>
          <p:cNvPr id="5" name="Rounded Rectangle 4"/>
          <p:cNvSpPr/>
          <p:nvPr/>
        </p:nvSpPr>
        <p:spPr>
          <a:xfrm>
            <a:off x="4069080" y="2487168"/>
            <a:ext cx="1005840" cy="329184"/>
          </a:xfrm>
          <a:prstGeom prst="roundRect">
            <a:avLst>
              <a:gd name="adj" fmla="val 50000"/>
            </a:avLst>
          </a:prstGeom>
          <a:solidFill>
            <a:srgbClr val="B85F33"/>
          </a:solidFill>
          <a:ln>
            <a:noFill/>
          </a:ln>
          <a:effectLst/>
        </p:spPr>
        <p:txBody>
          <a:bodyPr wrap="square" lIns="36576" tIns="18288" rIns="36576" bIns="18288" rtlCol="0" anchor="ctr"/>
          <a:lstStyle/>
          <a:p>
            <a:pPr algn="ctr"/>
            <a:r>
              <a:rPr sz="1300" b="1">
                <a:solidFill>
                  <a:srgbClr val="FFFFFF"/>
                </a:solidFill>
                <a:latin typeface="Arial"/>
              </a:rPr>
              <a:t>Patch</a:t>
            </a:r>
          </a:p>
        </p:txBody>
      </p:sp>
      <p:sp>
        <p:nvSpPr>
          <p:cNvPr id="6" name="Rounded Rectangle 5"/>
          <p:cNvSpPr/>
          <p:nvPr/>
        </p:nvSpPr>
        <p:spPr>
          <a:xfrm>
            <a:off x="5440680" y="2487168"/>
            <a:ext cx="1005840" cy="329184"/>
          </a:xfrm>
          <a:prstGeom prst="roundRect">
            <a:avLst>
              <a:gd name="adj" fmla="val 50000"/>
            </a:avLst>
          </a:prstGeom>
          <a:solidFill>
            <a:srgbClr val="2F854F"/>
          </a:solidFill>
          <a:ln>
            <a:noFill/>
          </a:ln>
          <a:effectLst/>
        </p:spPr>
        <p:txBody>
          <a:bodyPr wrap="square" lIns="36576" tIns="18288" rIns="36576" bIns="18288" rtlCol="0" anchor="ctr"/>
          <a:lstStyle/>
          <a:p>
            <a:pPr algn="ctr"/>
            <a:r>
              <a:rPr sz="1300" b="1">
                <a:solidFill>
                  <a:srgbClr val="FFFFFF"/>
                </a:solidFill>
                <a:latin typeface="Arial"/>
              </a:rPr>
              <a:t>Review</a:t>
            </a:r>
          </a:p>
        </p:txBody>
      </p:sp>
      <p:cxnSp>
        <p:nvCxnSpPr>
          <p:cNvPr id="7" name="Connector 6"/>
          <p:cNvCxnSpPr/>
          <p:nvPr/>
        </p:nvCxnSpPr>
        <p:spPr>
          <a:xfrm>
            <a:off x="3749039" y="2651760"/>
            <a:ext cx="274321" cy="0"/>
          </a:xfrm>
          <a:prstGeom prst="line">
            <a:avLst/>
          </a:prstGeom>
          <a:ln w="22225">
            <a:solidFill>
              <a:srgbClr val="55666E"/>
            </a:solidFill>
            <a:tailEnd type="triangle" w="med" len="med"/>
          </a:ln>
        </p:spPr>
      </p:cxnSp>
      <p:cxnSp>
        <p:nvCxnSpPr>
          <p:cNvPr id="8" name="Connector 7"/>
          <p:cNvCxnSpPr/>
          <p:nvPr/>
        </p:nvCxnSpPr>
        <p:spPr>
          <a:xfrm>
            <a:off x="5120640" y="2651760"/>
            <a:ext cx="274320" cy="0"/>
          </a:xfrm>
          <a:prstGeom prst="line">
            <a:avLst/>
          </a:prstGeom>
          <a:ln w="22225">
            <a:solidFill>
              <a:srgbClr val="55666E"/>
            </a:solidFill>
            <a:tailEnd type="triangle" w="med" len="med"/>
          </a:ln>
        </p:spPr>
      </p:cxnSp>
      <p:sp>
        <p:nvSpPr>
          <p:cNvPr id="9" name="TextBox 8"/>
          <p:cNvSpPr txBox="1"/>
          <p:nvPr/>
        </p:nvSpPr>
        <p:spPr>
          <a:xfrm>
            <a:off x="2011680" y="3108960"/>
            <a:ext cx="5120640" cy="365760"/>
          </a:xfrm>
          <a:prstGeom prst="rect">
            <a:avLst/>
          </a:prstGeom>
          <a:noFill/>
        </p:spPr>
        <p:txBody>
          <a:bodyPr wrap="square" lIns="0" tIns="0" rIns="0" bIns="0" anchor="t">
            <a:spAutoFit/>
          </a:bodyPr>
          <a:lstStyle/>
          <a:p>
            <a:pPr algn="ctr"/>
            <a:r>
              <a:rPr sz="1800" b="1" i="0">
                <a:solidFill>
                  <a:srgbClr val="1F2A30"/>
                </a:solidFill>
                <a:latin typeface="Arial"/>
              </a:rPr>
              <a:t>Balakumaran Kannan  ·  Kanishk Bansal</a:t>
            </a:r>
          </a:p>
        </p:txBody>
      </p:sp>
      <p:sp>
        <p:nvSpPr>
          <p:cNvPr id="10" name="TextBox 9"/>
          <p:cNvSpPr txBox="1"/>
          <p:nvPr/>
        </p:nvSpPr>
        <p:spPr>
          <a:xfrm>
            <a:off x="2011680" y="3474720"/>
            <a:ext cx="5120640" cy="274320"/>
          </a:xfrm>
          <a:prstGeom prst="rect">
            <a:avLst/>
          </a:prstGeom>
          <a:noFill/>
        </p:spPr>
        <p:txBody>
          <a:bodyPr wrap="square" lIns="0" tIns="0" rIns="0" bIns="0" anchor="t">
            <a:spAutoFit/>
          </a:bodyPr>
          <a:lstStyle/>
          <a:p>
            <a:pPr algn="ctr"/>
            <a:r>
              <a:rPr sz="1200" b="0">
                <a:solidFill>
                  <a:srgbClr val="55666E"/>
                </a:solidFill>
                <a:latin typeface="Arial"/>
              </a:rPr>
              <a:t>Microsoft, Azure Linux</a:t>
            </a:r>
          </a:p>
        </p:txBody>
      </p:sp>
      <p:sp>
        <p:nvSpPr>
          <p:cNvPr id="11" name="TextBox 10">
            <a:extLst>
              <a:ext uri="{FF2B5EF4-FFF2-40B4-BE49-F238E27FC236}">
                <a16:creationId xmlns:a16="http://schemas.microsoft.com/office/drawing/2014/main" id="{03F4C131-E500-463A-475D-77AF6A93FD5F}"/>
              </a:ext>
            </a:extLst>
          </p:cNvPr>
          <p:cNvSpPr txBox="1"/>
          <p:nvPr/>
        </p:nvSpPr>
        <p:spPr>
          <a:xfrm>
            <a:off x="5591641" y="4574587"/>
            <a:ext cx="3389966" cy="369332"/>
          </a:xfrm>
          <a:prstGeom prst="rect">
            <a:avLst/>
          </a:prstGeom>
          <a:noFill/>
        </p:spPr>
        <p:txBody>
          <a:bodyPr wrap="square" lIns="0" tIns="0" rIns="0" bIns="0" anchor="t">
            <a:spAutoFit/>
          </a:bodyPr>
          <a:lstStyle/>
          <a:p>
            <a:pPr algn="ctr"/>
            <a:r>
              <a:rPr lang="en-US" sz="1200" dirty="0">
                <a:solidFill>
                  <a:schemeClr val="tx1"/>
                </a:solidFill>
              </a:rPr>
              <a:t>Contact :</a:t>
            </a:r>
            <a:r>
              <a:rPr lang="en-US" sz="1200" dirty="0">
                <a:solidFill>
                  <a:srgbClr val="55666E"/>
                </a:solidFill>
              </a:rPr>
              <a:t> </a:t>
            </a:r>
            <a:r>
              <a:rPr lang="en-US" sz="1200" dirty="0">
                <a:solidFill>
                  <a:srgbClr val="55666E"/>
                </a:solidFill>
                <a:hlinkClick r:id="rId3"/>
              </a:rPr>
              <a:t>balakumaran.kannan@microsoft.com</a:t>
            </a:r>
            <a:endParaRPr lang="en-US"/>
          </a:p>
          <a:p>
            <a:pPr algn="ctr"/>
            <a:r>
              <a:rPr lang="en-US" sz="1200" dirty="0">
                <a:solidFill>
                  <a:srgbClr val="55666E"/>
                </a:solidFill>
                <a:hlinkClick r:id="rId4"/>
              </a:rPr>
              <a:t>kanbansal@microsoft.com</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C2026_slide7.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2011680" y="411480"/>
            <a:ext cx="6766560" cy="1005840"/>
          </a:xfrm>
          <a:prstGeom prst="rect">
            <a:avLst/>
          </a:prstGeom>
          <a:noFill/>
        </p:spPr>
        <p:txBody>
          <a:bodyPr wrap="square" lIns="0" tIns="0" rIns="0" bIns="0" anchor="t">
            <a:spAutoFit/>
          </a:bodyPr>
          <a:lstStyle/>
          <a:p>
            <a:pPr algn="l"/>
            <a:r>
              <a:rPr sz="3000" b="1" i="0">
                <a:solidFill>
                  <a:srgbClr val="F6F0E1"/>
                </a:solidFill>
                <a:latin typeface="Arial"/>
              </a:rPr>
              <a:t>The CVE queue grows faster than maintainers do.</a:t>
            </a:r>
          </a:p>
        </p:txBody>
      </p:sp>
      <p:sp>
        <p:nvSpPr>
          <p:cNvPr id="4" name="Rounded Rectangle 3"/>
          <p:cNvSpPr/>
          <p:nvPr/>
        </p:nvSpPr>
        <p:spPr>
          <a:xfrm>
            <a:off x="2011680" y="1600200"/>
            <a:ext cx="2103120" cy="1874519"/>
          </a:xfrm>
          <a:prstGeom prst="roundRect">
            <a:avLst>
              <a:gd name="adj" fmla="val 12000"/>
            </a:avLst>
          </a:prstGeom>
          <a:solidFill>
            <a:srgbClr val="243A40">
              <a:alpha val="72000"/>
            </a:srgbClr>
          </a:solidFill>
          <a:ln w="9525">
            <a:solidFill>
              <a:srgbClr val="8FA3AD"/>
            </a:solidFill>
          </a:ln>
          <a:effectLst/>
        </p:spPr>
        <p:txBody>
          <a:bodyPr rtlCol="0" anchor="ctr"/>
          <a:lstStyle/>
          <a:p>
            <a:endParaRPr/>
          </a:p>
        </p:txBody>
      </p:sp>
      <p:sp>
        <p:nvSpPr>
          <p:cNvPr id="5" name="TextBox 4"/>
          <p:cNvSpPr txBox="1"/>
          <p:nvPr/>
        </p:nvSpPr>
        <p:spPr>
          <a:xfrm>
            <a:off x="2011680" y="1783080"/>
            <a:ext cx="2103120" cy="548640"/>
          </a:xfrm>
          <a:prstGeom prst="rect">
            <a:avLst/>
          </a:prstGeom>
          <a:noFill/>
        </p:spPr>
        <p:txBody>
          <a:bodyPr wrap="square" lIns="0" tIns="0" rIns="0" bIns="0" anchor="t">
            <a:spAutoFit/>
          </a:bodyPr>
          <a:lstStyle/>
          <a:p>
            <a:pPr algn="ctr"/>
            <a:r>
              <a:rPr sz="3000" b="0" i="0">
                <a:solidFill>
                  <a:srgbClr val="1F2A30"/>
                </a:solidFill>
                <a:latin typeface="Segoe UI Emoji"/>
              </a:rPr>
              <a:t>🔍</a:t>
            </a:r>
          </a:p>
        </p:txBody>
      </p:sp>
      <p:sp>
        <p:nvSpPr>
          <p:cNvPr id="6" name="TextBox 5"/>
          <p:cNvSpPr txBox="1"/>
          <p:nvPr/>
        </p:nvSpPr>
        <p:spPr>
          <a:xfrm>
            <a:off x="2011680" y="2377440"/>
            <a:ext cx="2103120" cy="365760"/>
          </a:xfrm>
          <a:prstGeom prst="rect">
            <a:avLst/>
          </a:prstGeom>
          <a:noFill/>
        </p:spPr>
        <p:txBody>
          <a:bodyPr wrap="square" lIns="0" tIns="0" rIns="0" bIns="0" anchor="t">
            <a:spAutoFit/>
          </a:bodyPr>
          <a:lstStyle/>
          <a:p>
            <a:pPr algn="ctr"/>
            <a:r>
              <a:rPr sz="2000" b="1" i="0">
                <a:solidFill>
                  <a:srgbClr val="F2C25C"/>
                </a:solidFill>
                <a:latin typeface="Arial"/>
              </a:rPr>
              <a:t>Triage</a:t>
            </a:r>
          </a:p>
        </p:txBody>
      </p:sp>
      <p:sp>
        <p:nvSpPr>
          <p:cNvPr id="7" name="TextBox 6"/>
          <p:cNvSpPr txBox="1"/>
          <p:nvPr/>
        </p:nvSpPr>
        <p:spPr>
          <a:xfrm>
            <a:off x="2176272" y="2788920"/>
            <a:ext cx="1773936" cy="640080"/>
          </a:xfrm>
          <a:prstGeom prst="rect">
            <a:avLst/>
          </a:prstGeom>
          <a:noFill/>
        </p:spPr>
        <p:txBody>
          <a:bodyPr wrap="square" lIns="0" tIns="0" rIns="0" bIns="0" anchor="t">
            <a:spAutoFit/>
          </a:bodyPr>
          <a:lstStyle/>
          <a:p>
            <a:pPr algn="ctr"/>
            <a:r>
              <a:rPr sz="1200" b="0" i="0">
                <a:solidFill>
                  <a:srgbClr val="F6F0E1"/>
                </a:solidFill>
                <a:latin typeface="Arial"/>
              </a:rPr>
              <a:t>Does it even apply to what we ship?</a:t>
            </a:r>
          </a:p>
        </p:txBody>
      </p:sp>
      <p:sp>
        <p:nvSpPr>
          <p:cNvPr id="8" name="Rounded Rectangle 7"/>
          <p:cNvSpPr/>
          <p:nvPr/>
        </p:nvSpPr>
        <p:spPr>
          <a:xfrm>
            <a:off x="4297680" y="1600200"/>
            <a:ext cx="2103120" cy="1874519"/>
          </a:xfrm>
          <a:prstGeom prst="roundRect">
            <a:avLst>
              <a:gd name="adj" fmla="val 12000"/>
            </a:avLst>
          </a:prstGeom>
          <a:solidFill>
            <a:srgbClr val="243A40">
              <a:alpha val="72000"/>
            </a:srgbClr>
          </a:solidFill>
          <a:ln w="9525">
            <a:solidFill>
              <a:srgbClr val="8FA3AD"/>
            </a:solidFill>
          </a:ln>
          <a:effectLst/>
        </p:spPr>
        <p:txBody>
          <a:bodyPr rtlCol="0" anchor="ctr"/>
          <a:lstStyle/>
          <a:p>
            <a:endParaRPr/>
          </a:p>
        </p:txBody>
      </p:sp>
      <p:sp>
        <p:nvSpPr>
          <p:cNvPr id="9" name="TextBox 8"/>
          <p:cNvSpPr txBox="1"/>
          <p:nvPr/>
        </p:nvSpPr>
        <p:spPr>
          <a:xfrm>
            <a:off x="4297680" y="1783080"/>
            <a:ext cx="2103120" cy="548640"/>
          </a:xfrm>
          <a:prstGeom prst="rect">
            <a:avLst/>
          </a:prstGeom>
          <a:noFill/>
        </p:spPr>
        <p:txBody>
          <a:bodyPr wrap="square" lIns="0" tIns="0" rIns="0" bIns="0" anchor="t">
            <a:spAutoFit/>
          </a:bodyPr>
          <a:lstStyle/>
          <a:p>
            <a:pPr algn="ctr"/>
            <a:r>
              <a:rPr sz="3000" b="0" i="0">
                <a:solidFill>
                  <a:srgbClr val="1F2A30"/>
                </a:solidFill>
                <a:latin typeface="Segoe UI Emoji"/>
              </a:rPr>
              <a:t>🛠</a:t>
            </a:r>
          </a:p>
        </p:txBody>
      </p:sp>
      <p:sp>
        <p:nvSpPr>
          <p:cNvPr id="10" name="TextBox 9"/>
          <p:cNvSpPr txBox="1"/>
          <p:nvPr/>
        </p:nvSpPr>
        <p:spPr>
          <a:xfrm>
            <a:off x="4297680" y="2377440"/>
            <a:ext cx="2103120" cy="365760"/>
          </a:xfrm>
          <a:prstGeom prst="rect">
            <a:avLst/>
          </a:prstGeom>
          <a:noFill/>
        </p:spPr>
        <p:txBody>
          <a:bodyPr wrap="square" lIns="0" tIns="0" rIns="0" bIns="0" anchor="t">
            <a:spAutoFit/>
          </a:bodyPr>
          <a:lstStyle/>
          <a:p>
            <a:pPr algn="ctr"/>
            <a:r>
              <a:rPr sz="2000" b="1" i="0">
                <a:solidFill>
                  <a:srgbClr val="F2C25C"/>
                </a:solidFill>
                <a:latin typeface="Arial"/>
              </a:rPr>
              <a:t>Patch</a:t>
            </a:r>
          </a:p>
        </p:txBody>
      </p:sp>
      <p:sp>
        <p:nvSpPr>
          <p:cNvPr id="11" name="TextBox 10"/>
          <p:cNvSpPr txBox="1"/>
          <p:nvPr/>
        </p:nvSpPr>
        <p:spPr>
          <a:xfrm>
            <a:off x="4462272" y="2788920"/>
            <a:ext cx="1773936" cy="640080"/>
          </a:xfrm>
          <a:prstGeom prst="rect">
            <a:avLst/>
          </a:prstGeom>
          <a:noFill/>
        </p:spPr>
        <p:txBody>
          <a:bodyPr wrap="square" lIns="0" tIns="0" rIns="0" bIns="0" anchor="t">
            <a:spAutoFit/>
          </a:bodyPr>
          <a:lstStyle/>
          <a:p>
            <a:pPr algn="ctr"/>
            <a:r>
              <a:rPr sz="1200" b="0" i="0">
                <a:solidFill>
                  <a:srgbClr val="F6F0E1"/>
                </a:solidFill>
                <a:latin typeface="Arial"/>
              </a:rPr>
              <a:t>The fix targets a tree 3+ releases newer</a:t>
            </a:r>
          </a:p>
        </p:txBody>
      </p:sp>
      <p:sp>
        <p:nvSpPr>
          <p:cNvPr id="12" name="Rounded Rectangle 11"/>
          <p:cNvSpPr/>
          <p:nvPr/>
        </p:nvSpPr>
        <p:spPr>
          <a:xfrm>
            <a:off x="6583680" y="1600200"/>
            <a:ext cx="2103120" cy="1874519"/>
          </a:xfrm>
          <a:prstGeom prst="roundRect">
            <a:avLst>
              <a:gd name="adj" fmla="val 12000"/>
            </a:avLst>
          </a:prstGeom>
          <a:solidFill>
            <a:srgbClr val="243A40">
              <a:alpha val="72000"/>
            </a:srgbClr>
          </a:solidFill>
          <a:ln w="9525">
            <a:solidFill>
              <a:srgbClr val="8FA3AD"/>
            </a:solidFill>
          </a:ln>
          <a:effectLst/>
        </p:spPr>
        <p:txBody>
          <a:bodyPr rtlCol="0" anchor="ctr"/>
          <a:lstStyle/>
          <a:p>
            <a:endParaRPr/>
          </a:p>
        </p:txBody>
      </p:sp>
      <p:sp>
        <p:nvSpPr>
          <p:cNvPr id="13" name="TextBox 12"/>
          <p:cNvSpPr txBox="1"/>
          <p:nvPr/>
        </p:nvSpPr>
        <p:spPr>
          <a:xfrm>
            <a:off x="6583680" y="1783080"/>
            <a:ext cx="2103120" cy="548640"/>
          </a:xfrm>
          <a:prstGeom prst="rect">
            <a:avLst/>
          </a:prstGeom>
          <a:noFill/>
        </p:spPr>
        <p:txBody>
          <a:bodyPr wrap="square" lIns="0" tIns="0" rIns="0" bIns="0" anchor="t">
            <a:spAutoFit/>
          </a:bodyPr>
          <a:lstStyle/>
          <a:p>
            <a:pPr algn="ctr"/>
            <a:r>
              <a:rPr sz="3000" b="0" i="0">
                <a:solidFill>
                  <a:srgbClr val="1F2A30"/>
                </a:solidFill>
                <a:latin typeface="Segoe UI Emoji"/>
              </a:rPr>
              <a:t>👀</a:t>
            </a:r>
          </a:p>
        </p:txBody>
      </p:sp>
      <p:sp>
        <p:nvSpPr>
          <p:cNvPr id="14" name="TextBox 13"/>
          <p:cNvSpPr txBox="1"/>
          <p:nvPr/>
        </p:nvSpPr>
        <p:spPr>
          <a:xfrm>
            <a:off x="6583680" y="2377440"/>
            <a:ext cx="2103120" cy="365760"/>
          </a:xfrm>
          <a:prstGeom prst="rect">
            <a:avLst/>
          </a:prstGeom>
          <a:noFill/>
        </p:spPr>
        <p:txBody>
          <a:bodyPr wrap="square" lIns="0" tIns="0" rIns="0" bIns="0" anchor="t">
            <a:spAutoFit/>
          </a:bodyPr>
          <a:lstStyle/>
          <a:p>
            <a:pPr algn="ctr"/>
            <a:r>
              <a:rPr sz="2000" b="1" i="0">
                <a:solidFill>
                  <a:srgbClr val="F2C25C"/>
                </a:solidFill>
                <a:latin typeface="Arial"/>
              </a:rPr>
              <a:t>Review</a:t>
            </a:r>
          </a:p>
        </p:txBody>
      </p:sp>
      <p:sp>
        <p:nvSpPr>
          <p:cNvPr id="15" name="TextBox 14"/>
          <p:cNvSpPr txBox="1"/>
          <p:nvPr/>
        </p:nvSpPr>
        <p:spPr>
          <a:xfrm>
            <a:off x="6748272" y="2788920"/>
            <a:ext cx="1773936" cy="640080"/>
          </a:xfrm>
          <a:prstGeom prst="rect">
            <a:avLst/>
          </a:prstGeom>
          <a:noFill/>
        </p:spPr>
        <p:txBody>
          <a:bodyPr wrap="square" lIns="0" tIns="0" rIns="0" bIns="0" anchor="t">
            <a:spAutoFit/>
          </a:bodyPr>
          <a:lstStyle/>
          <a:p>
            <a:pPr algn="ctr"/>
            <a:r>
              <a:rPr sz="1200" b="0" i="0">
                <a:solidFill>
                  <a:srgbClr val="F6F0E1"/>
                </a:solidFill>
                <a:latin typeface="Arial"/>
              </a:rPr>
              <a:t>15–30 minutes per PR. Every PR.</a:t>
            </a:r>
          </a:p>
        </p:txBody>
      </p:sp>
      <p:sp>
        <p:nvSpPr>
          <p:cNvPr id="16" name="TextBox 15"/>
          <p:cNvSpPr txBox="1"/>
          <p:nvPr/>
        </p:nvSpPr>
        <p:spPr>
          <a:xfrm>
            <a:off x="2011680" y="3794760"/>
            <a:ext cx="6766560" cy="731520"/>
          </a:xfrm>
          <a:prstGeom prst="rect">
            <a:avLst/>
          </a:prstGeom>
          <a:noFill/>
        </p:spPr>
        <p:txBody>
          <a:bodyPr wrap="square" lIns="0" tIns="0" rIns="0" bIns="0" anchor="t">
            <a:spAutoFit/>
          </a:bodyPr>
          <a:lstStyle/>
          <a:p>
            <a:pPr algn="l"/>
            <a:r>
              <a:rPr sz="3600" b="1" i="0">
                <a:solidFill>
                  <a:srgbClr val="B85F33"/>
                </a:solidFill>
                <a:latin typeface="Arial"/>
              </a:rPr>
              <a:t>~5 </a:t>
            </a:r>
            <a:r>
              <a:rPr sz="1600" b="0" i="0">
                <a:solidFill>
                  <a:srgbClr val="F6F0E1"/>
                </a:solidFill>
                <a:latin typeface="Arial"/>
              </a:rPr>
              <a:t>CVEs a week per engineer, by hand. The queue always won.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320040"/>
            <a:ext cx="5486400" cy="274320"/>
          </a:xfrm>
          <a:prstGeom prst="rect">
            <a:avLst/>
          </a:prstGeom>
          <a:noFill/>
        </p:spPr>
        <p:txBody>
          <a:bodyPr wrap="square" lIns="0" tIns="0" rIns="0" bIns="0" anchor="t">
            <a:spAutoFit/>
          </a:bodyPr>
          <a:lstStyle/>
          <a:p>
            <a:pPr algn="l"/>
            <a:r>
              <a:rPr sz="1100" b="1" i="0">
                <a:solidFill>
                  <a:srgbClr val="B85F33"/>
                </a:solidFill>
                <a:latin typeface="Arial"/>
              </a:rPr>
              <a:t>THE TREND</a:t>
            </a:r>
          </a:p>
        </p:txBody>
      </p:sp>
      <p:sp>
        <p:nvSpPr>
          <p:cNvPr id="3" name="TextBox 2"/>
          <p:cNvSpPr txBox="1"/>
          <p:nvPr/>
        </p:nvSpPr>
        <p:spPr>
          <a:xfrm>
            <a:off x="1600200" y="548640"/>
            <a:ext cx="7132320" cy="822960"/>
          </a:xfrm>
          <a:prstGeom prst="rect">
            <a:avLst/>
          </a:prstGeom>
          <a:noFill/>
        </p:spPr>
        <p:txBody>
          <a:bodyPr wrap="square" lIns="0" tIns="0" rIns="0" bIns="0" anchor="t">
            <a:spAutoFit/>
          </a:bodyPr>
          <a:lstStyle/>
          <a:p>
            <a:pPr algn="l"/>
            <a:r>
              <a:rPr sz="2600" b="1" i="0">
                <a:solidFill>
                  <a:srgbClr val="1F2A30"/>
                </a:solidFill>
                <a:latin typeface="Arial"/>
              </a:rPr>
              <a:t>CVEs on Azure Linux 3.0 keep </a:t>
            </a:r>
            <a:r>
              <a:rPr sz="2600" b="1" i="0">
                <a:solidFill>
                  <a:srgbClr val="B85F33"/>
                </a:solidFill>
                <a:latin typeface="Arial"/>
              </a:rPr>
              <a:t>climbing</a:t>
            </a:r>
            <a:r>
              <a:rPr sz="2600" b="1" i="0">
                <a:solidFill>
                  <a:srgbClr val="1F2A30"/>
                </a:solidFill>
                <a:latin typeface="Arial"/>
              </a:rPr>
              <a:t>.</a:t>
            </a:r>
          </a:p>
        </p:txBody>
      </p:sp>
      <p:graphicFrame>
        <p:nvGraphicFramePr>
          <p:cNvPr id="4" name="Chart 3"/>
          <p:cNvGraphicFramePr>
            <a:graphicFrameLocks noGrp="1"/>
          </p:cNvGraphicFramePr>
          <p:nvPr/>
        </p:nvGraphicFramePr>
        <p:xfrm>
          <a:off x="1600200" y="1097280"/>
          <a:ext cx="4206240" cy="2971800"/>
        </p:xfrm>
        <a:graphic>
          <a:graphicData uri="http://schemas.openxmlformats.org/drawingml/2006/chart">
            <c:chart xmlns:c="http://schemas.openxmlformats.org/drawingml/2006/chart" xmlns:r="http://schemas.openxmlformats.org/officeDocument/2006/relationships" r:id="rId3"/>
          </a:graphicData>
        </a:graphic>
      </p:graphicFrame>
      <p:sp>
        <p:nvSpPr>
          <p:cNvPr id="5" name="Rounded Rectangle 4"/>
          <p:cNvSpPr/>
          <p:nvPr/>
        </p:nvSpPr>
        <p:spPr>
          <a:xfrm>
            <a:off x="6080760" y="1234440"/>
            <a:ext cx="2606040" cy="1234440"/>
          </a:xfrm>
          <a:prstGeom prst="roundRect">
            <a:avLst>
              <a:gd name="adj" fmla="val 12000"/>
            </a:avLst>
          </a:prstGeom>
          <a:solidFill>
            <a:srgbClr val="FFFFFF">
              <a:alpha val="90000"/>
            </a:srgbClr>
          </a:solidFill>
          <a:ln w="25400">
            <a:solidFill>
              <a:srgbClr val="B85F33"/>
            </a:solidFill>
          </a:ln>
          <a:effectLst/>
        </p:spPr>
        <p:txBody>
          <a:bodyPr rtlCol="0" anchor="ctr"/>
          <a:lstStyle/>
          <a:p>
            <a:endParaRPr/>
          </a:p>
        </p:txBody>
      </p:sp>
      <p:sp>
        <p:nvSpPr>
          <p:cNvPr id="6" name="TextBox 5"/>
          <p:cNvSpPr txBox="1"/>
          <p:nvPr/>
        </p:nvSpPr>
        <p:spPr>
          <a:xfrm>
            <a:off x="6080760" y="1298448"/>
            <a:ext cx="2606040" cy="640080"/>
          </a:xfrm>
          <a:prstGeom prst="rect">
            <a:avLst/>
          </a:prstGeom>
          <a:noFill/>
        </p:spPr>
        <p:txBody>
          <a:bodyPr wrap="square" lIns="0" tIns="0" rIns="0" bIns="0" anchor="t">
            <a:spAutoFit/>
          </a:bodyPr>
          <a:lstStyle/>
          <a:p>
            <a:pPr algn="ctr"/>
            <a:r>
              <a:rPr sz="4000" b="1" i="0">
                <a:solidFill>
                  <a:srgbClr val="B85F33"/>
                </a:solidFill>
                <a:latin typeface="Arial"/>
              </a:rPr>
              <a:t>2.6×</a:t>
            </a:r>
          </a:p>
        </p:txBody>
      </p:sp>
      <p:sp>
        <p:nvSpPr>
          <p:cNvPr id="7" name="TextBox 6"/>
          <p:cNvSpPr txBox="1"/>
          <p:nvPr/>
        </p:nvSpPr>
        <p:spPr>
          <a:xfrm>
            <a:off x="6172200" y="1938528"/>
            <a:ext cx="2423160" cy="457200"/>
          </a:xfrm>
          <a:prstGeom prst="rect">
            <a:avLst/>
          </a:prstGeom>
          <a:noFill/>
        </p:spPr>
        <p:txBody>
          <a:bodyPr wrap="square" lIns="0" tIns="0" rIns="0" bIns="0" anchor="t">
            <a:spAutoFit/>
          </a:bodyPr>
          <a:lstStyle/>
          <a:p>
            <a:pPr algn="ctr"/>
            <a:r>
              <a:rPr sz="1200" b="0" i="0">
                <a:solidFill>
                  <a:srgbClr val="1F2A30"/>
                </a:solidFill>
                <a:latin typeface="Arial"/>
              </a:rPr>
              <a:t>2026 so far vs. all of 2025</a:t>
            </a:r>
          </a:p>
        </p:txBody>
      </p:sp>
      <p:sp>
        <p:nvSpPr>
          <p:cNvPr id="8" name="Rounded Rectangle 7"/>
          <p:cNvSpPr/>
          <p:nvPr/>
        </p:nvSpPr>
        <p:spPr>
          <a:xfrm>
            <a:off x="6080760" y="2651760"/>
            <a:ext cx="2606040" cy="1234440"/>
          </a:xfrm>
          <a:prstGeom prst="roundRect">
            <a:avLst>
              <a:gd name="adj" fmla="val 12000"/>
            </a:avLst>
          </a:prstGeom>
          <a:solidFill>
            <a:srgbClr val="FFFFFF">
              <a:alpha val="90000"/>
            </a:srgbClr>
          </a:solidFill>
          <a:ln w="25400">
            <a:solidFill>
              <a:srgbClr val="4F6470"/>
            </a:solidFill>
          </a:ln>
          <a:effectLst/>
        </p:spPr>
        <p:txBody>
          <a:bodyPr rtlCol="0" anchor="ctr"/>
          <a:lstStyle/>
          <a:p>
            <a:endParaRPr/>
          </a:p>
        </p:txBody>
      </p:sp>
      <p:sp>
        <p:nvSpPr>
          <p:cNvPr id="9" name="TextBox 8"/>
          <p:cNvSpPr txBox="1"/>
          <p:nvPr/>
        </p:nvSpPr>
        <p:spPr>
          <a:xfrm>
            <a:off x="6080760" y="2715768"/>
            <a:ext cx="2606040" cy="640080"/>
          </a:xfrm>
          <a:prstGeom prst="rect">
            <a:avLst/>
          </a:prstGeom>
          <a:noFill/>
        </p:spPr>
        <p:txBody>
          <a:bodyPr wrap="square" lIns="0" tIns="0" rIns="0" bIns="0" anchor="t">
            <a:spAutoFit/>
          </a:bodyPr>
          <a:lstStyle/>
          <a:p>
            <a:pPr algn="ctr"/>
            <a:r>
              <a:rPr sz="4000" b="1" i="0">
                <a:solidFill>
                  <a:srgbClr val="4F6470"/>
                </a:solidFill>
                <a:latin typeface="Arial"/>
              </a:rPr>
              <a:t>~470</a:t>
            </a:r>
          </a:p>
        </p:txBody>
      </p:sp>
      <p:sp>
        <p:nvSpPr>
          <p:cNvPr id="10" name="TextBox 9"/>
          <p:cNvSpPr txBox="1"/>
          <p:nvPr/>
        </p:nvSpPr>
        <p:spPr>
          <a:xfrm>
            <a:off x="6172200" y="3355848"/>
            <a:ext cx="2423160" cy="457200"/>
          </a:xfrm>
          <a:prstGeom prst="rect">
            <a:avLst/>
          </a:prstGeom>
          <a:noFill/>
        </p:spPr>
        <p:txBody>
          <a:bodyPr wrap="square" lIns="0" tIns="0" rIns="0" bIns="0" anchor="t">
            <a:spAutoFit/>
          </a:bodyPr>
          <a:lstStyle/>
          <a:p>
            <a:pPr algn="ctr"/>
            <a:r>
              <a:rPr sz="1200" b="0" i="0">
                <a:solidFill>
                  <a:srgbClr val="1F2A30"/>
                </a:solidFill>
                <a:latin typeface="Arial"/>
              </a:rPr>
              <a:t>CVEs a month in 2026 (vs ~145 in 2025)</a:t>
            </a:r>
          </a:p>
        </p:txBody>
      </p:sp>
      <p:sp>
        <p:nvSpPr>
          <p:cNvPr id="11" name="TextBox 10"/>
          <p:cNvSpPr txBox="1"/>
          <p:nvPr/>
        </p:nvSpPr>
        <p:spPr>
          <a:xfrm>
            <a:off x="1600200" y="4114800"/>
            <a:ext cx="7132320" cy="274320"/>
          </a:xfrm>
          <a:prstGeom prst="rect">
            <a:avLst/>
          </a:prstGeom>
          <a:noFill/>
        </p:spPr>
        <p:txBody>
          <a:bodyPr wrap="square" lIns="0" tIns="0" rIns="0" bIns="0" anchor="t">
            <a:spAutoFit/>
          </a:bodyPr>
          <a:lstStyle/>
          <a:p>
            <a:pPr algn="l"/>
            <a:r>
              <a:rPr sz="1000" b="0" i="1">
                <a:solidFill>
                  <a:srgbClr val="55666E"/>
                </a:solidFill>
                <a:latin typeface="Arial"/>
              </a:rPr>
              <a:t>Azure Linux 3.0, excluding kernel · 2026 to 5 Oct</a:t>
            </a:r>
          </a:p>
        </p:txBody>
      </p:sp>
    </p:spTree>
    <p:extLst>
      <p:ext uri="{BB962C8B-B14F-4D97-AF65-F5344CB8AC3E}">
        <p14:creationId xmlns:p14="http://schemas.microsoft.com/office/powerpoint/2010/main" val="3333098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65760"/>
            <a:ext cx="8229600" cy="822960"/>
          </a:xfrm>
          <a:prstGeom prst="rect">
            <a:avLst/>
          </a:prstGeom>
          <a:noFill/>
        </p:spPr>
        <p:txBody>
          <a:bodyPr wrap="square" lIns="0" tIns="0" rIns="0" bIns="0" anchor="t">
            <a:spAutoFit/>
          </a:bodyPr>
          <a:lstStyle/>
          <a:p>
            <a:pPr algn="l"/>
            <a:r>
              <a:rPr sz="2800" b="1" i="0">
                <a:solidFill>
                  <a:srgbClr val="1F2A30"/>
                </a:solidFill>
                <a:latin typeface="Arial"/>
              </a:rPr>
              <a:t>One pipeline. Six stages. Three roles.</a:t>
            </a:r>
          </a:p>
        </p:txBody>
      </p:sp>
      <p:sp>
        <p:nvSpPr>
          <p:cNvPr id="3" name="Rounded Rectangle 2"/>
          <p:cNvSpPr/>
          <p:nvPr/>
        </p:nvSpPr>
        <p:spPr>
          <a:xfrm>
            <a:off x="457200" y="1188720"/>
            <a:ext cx="1188720" cy="1143000"/>
          </a:xfrm>
          <a:prstGeom prst="roundRect">
            <a:avLst>
              <a:gd name="adj" fmla="val 12000"/>
            </a:avLst>
          </a:prstGeom>
          <a:solidFill>
            <a:srgbClr val="FFFFFF">
              <a:alpha val="88000"/>
            </a:srgbClr>
          </a:solidFill>
          <a:ln w="12700">
            <a:solidFill>
              <a:srgbClr val="4F6470"/>
            </a:solidFill>
          </a:ln>
          <a:effectLst/>
        </p:spPr>
        <p:txBody>
          <a:bodyPr rtlCol="0" anchor="ctr"/>
          <a:lstStyle/>
          <a:p>
            <a:endParaRPr/>
          </a:p>
        </p:txBody>
      </p:sp>
      <p:sp>
        <p:nvSpPr>
          <p:cNvPr id="4" name="TextBox 3"/>
          <p:cNvSpPr txBox="1"/>
          <p:nvPr/>
        </p:nvSpPr>
        <p:spPr>
          <a:xfrm>
            <a:off x="457200" y="1316736"/>
            <a:ext cx="1188720" cy="274320"/>
          </a:xfrm>
          <a:prstGeom prst="rect">
            <a:avLst/>
          </a:prstGeom>
          <a:noFill/>
        </p:spPr>
        <p:txBody>
          <a:bodyPr wrap="square" lIns="0" tIns="0" rIns="0" bIns="0" anchor="t">
            <a:spAutoFit/>
          </a:bodyPr>
          <a:lstStyle/>
          <a:p>
            <a:pPr algn="ctr"/>
            <a:r>
              <a:rPr sz="1100" b="1" i="0">
                <a:solidFill>
                  <a:srgbClr val="55666E"/>
                </a:solidFill>
                <a:latin typeface="Consolas"/>
              </a:rPr>
              <a:t>01</a:t>
            </a:r>
          </a:p>
        </p:txBody>
      </p:sp>
      <p:sp>
        <p:nvSpPr>
          <p:cNvPr id="5" name="TextBox 4"/>
          <p:cNvSpPr txBox="1"/>
          <p:nvPr/>
        </p:nvSpPr>
        <p:spPr>
          <a:xfrm>
            <a:off x="457200" y="1572768"/>
            <a:ext cx="1188720" cy="365760"/>
          </a:xfrm>
          <a:prstGeom prst="rect">
            <a:avLst/>
          </a:prstGeom>
          <a:noFill/>
        </p:spPr>
        <p:txBody>
          <a:bodyPr wrap="square" lIns="0" tIns="0" rIns="0" bIns="0" anchor="t">
            <a:spAutoFit/>
          </a:bodyPr>
          <a:lstStyle/>
          <a:p>
            <a:pPr algn="ctr"/>
            <a:r>
              <a:rPr sz="1700" b="1" i="0">
                <a:solidFill>
                  <a:srgbClr val="1F2A30"/>
                </a:solidFill>
                <a:latin typeface="Arial"/>
              </a:rPr>
              <a:t>Ingest</a:t>
            </a:r>
          </a:p>
        </p:txBody>
      </p:sp>
      <p:sp>
        <p:nvSpPr>
          <p:cNvPr id="6" name="Oval 5"/>
          <p:cNvSpPr/>
          <p:nvPr/>
        </p:nvSpPr>
        <p:spPr>
          <a:xfrm>
            <a:off x="914400" y="1993392"/>
            <a:ext cx="274320" cy="274320"/>
          </a:xfrm>
          <a:prstGeom prst="ellipse">
            <a:avLst/>
          </a:prstGeom>
          <a:solidFill>
            <a:srgbClr val="4F6470"/>
          </a:solidFill>
          <a:ln>
            <a:noFill/>
          </a:ln>
          <a:effectLst/>
        </p:spPr>
        <p:txBody>
          <a:bodyPr rtlCol="0" anchor="ctr"/>
          <a:lstStyle/>
          <a:p>
            <a:endParaRPr/>
          </a:p>
        </p:txBody>
      </p:sp>
      <p:cxnSp>
        <p:nvCxnSpPr>
          <p:cNvPr id="7" name="Connector 6"/>
          <p:cNvCxnSpPr/>
          <p:nvPr/>
        </p:nvCxnSpPr>
        <p:spPr>
          <a:xfrm>
            <a:off x="1673352" y="1755648"/>
            <a:ext cx="164592" cy="0"/>
          </a:xfrm>
          <a:prstGeom prst="line">
            <a:avLst/>
          </a:prstGeom>
          <a:ln w="25400">
            <a:solidFill>
              <a:srgbClr val="4F6470"/>
            </a:solidFill>
            <a:tailEnd type="triangle" w="med" len="med"/>
          </a:ln>
        </p:spPr>
      </p:cxnSp>
      <p:sp>
        <p:nvSpPr>
          <p:cNvPr id="8" name="Rounded Rectangle 7"/>
          <p:cNvSpPr/>
          <p:nvPr/>
        </p:nvSpPr>
        <p:spPr>
          <a:xfrm>
            <a:off x="1865376" y="1188720"/>
            <a:ext cx="1188720" cy="1143000"/>
          </a:xfrm>
          <a:prstGeom prst="roundRect">
            <a:avLst>
              <a:gd name="adj" fmla="val 12000"/>
            </a:avLst>
          </a:prstGeom>
          <a:solidFill>
            <a:srgbClr val="FFFFFF">
              <a:alpha val="88000"/>
            </a:srgbClr>
          </a:solidFill>
          <a:ln w="12700">
            <a:solidFill>
              <a:srgbClr val="4F6470"/>
            </a:solidFill>
          </a:ln>
          <a:effectLst/>
        </p:spPr>
        <p:txBody>
          <a:bodyPr rtlCol="0" anchor="ctr"/>
          <a:lstStyle/>
          <a:p>
            <a:endParaRPr/>
          </a:p>
        </p:txBody>
      </p:sp>
      <p:sp>
        <p:nvSpPr>
          <p:cNvPr id="9" name="TextBox 8"/>
          <p:cNvSpPr txBox="1"/>
          <p:nvPr/>
        </p:nvSpPr>
        <p:spPr>
          <a:xfrm>
            <a:off x="1865376" y="1316736"/>
            <a:ext cx="1188720" cy="274320"/>
          </a:xfrm>
          <a:prstGeom prst="rect">
            <a:avLst/>
          </a:prstGeom>
          <a:noFill/>
        </p:spPr>
        <p:txBody>
          <a:bodyPr wrap="square" lIns="0" tIns="0" rIns="0" bIns="0" anchor="t">
            <a:spAutoFit/>
          </a:bodyPr>
          <a:lstStyle/>
          <a:p>
            <a:pPr algn="ctr"/>
            <a:r>
              <a:rPr sz="1100" b="1" i="0">
                <a:solidFill>
                  <a:srgbClr val="55666E"/>
                </a:solidFill>
                <a:latin typeface="Consolas"/>
              </a:rPr>
              <a:t>02</a:t>
            </a:r>
          </a:p>
        </p:txBody>
      </p:sp>
      <p:sp>
        <p:nvSpPr>
          <p:cNvPr id="10" name="TextBox 9"/>
          <p:cNvSpPr txBox="1"/>
          <p:nvPr/>
        </p:nvSpPr>
        <p:spPr>
          <a:xfrm>
            <a:off x="1865376" y="1572768"/>
            <a:ext cx="1188720" cy="365760"/>
          </a:xfrm>
          <a:prstGeom prst="rect">
            <a:avLst/>
          </a:prstGeom>
          <a:noFill/>
        </p:spPr>
        <p:txBody>
          <a:bodyPr wrap="square" lIns="0" tIns="0" rIns="0" bIns="0" anchor="t">
            <a:spAutoFit/>
          </a:bodyPr>
          <a:lstStyle/>
          <a:p>
            <a:pPr algn="ctr"/>
            <a:r>
              <a:rPr sz="1700" b="1" i="0">
                <a:solidFill>
                  <a:srgbClr val="1F2A30"/>
                </a:solidFill>
                <a:latin typeface="Arial"/>
              </a:rPr>
              <a:t>Triage</a:t>
            </a:r>
          </a:p>
        </p:txBody>
      </p:sp>
      <p:sp>
        <p:nvSpPr>
          <p:cNvPr id="11" name="Oval 10"/>
          <p:cNvSpPr/>
          <p:nvPr/>
        </p:nvSpPr>
        <p:spPr>
          <a:xfrm>
            <a:off x="2148840" y="1993392"/>
            <a:ext cx="274320" cy="274320"/>
          </a:xfrm>
          <a:prstGeom prst="ellipse">
            <a:avLst/>
          </a:prstGeom>
          <a:solidFill>
            <a:srgbClr val="4F6470"/>
          </a:solidFill>
          <a:ln>
            <a:noFill/>
          </a:ln>
          <a:effectLst/>
        </p:spPr>
        <p:txBody>
          <a:bodyPr rtlCol="0" anchor="ctr"/>
          <a:lstStyle/>
          <a:p>
            <a:endParaRPr/>
          </a:p>
        </p:txBody>
      </p:sp>
      <p:sp>
        <p:nvSpPr>
          <p:cNvPr id="12" name="Oval 11"/>
          <p:cNvSpPr/>
          <p:nvPr/>
        </p:nvSpPr>
        <p:spPr>
          <a:xfrm>
            <a:off x="2496312" y="1993392"/>
            <a:ext cx="274320" cy="274320"/>
          </a:xfrm>
          <a:prstGeom prst="ellipse">
            <a:avLst/>
          </a:prstGeom>
          <a:solidFill>
            <a:srgbClr val="C98A12"/>
          </a:solidFill>
          <a:ln>
            <a:noFill/>
          </a:ln>
          <a:effectLst/>
        </p:spPr>
        <p:txBody>
          <a:bodyPr rtlCol="0" anchor="ctr"/>
          <a:lstStyle/>
          <a:p>
            <a:endParaRPr/>
          </a:p>
        </p:txBody>
      </p:sp>
      <p:cxnSp>
        <p:nvCxnSpPr>
          <p:cNvPr id="13" name="Connector 12"/>
          <p:cNvCxnSpPr/>
          <p:nvPr/>
        </p:nvCxnSpPr>
        <p:spPr>
          <a:xfrm>
            <a:off x="3081527" y="1755648"/>
            <a:ext cx="164593" cy="0"/>
          </a:xfrm>
          <a:prstGeom prst="line">
            <a:avLst/>
          </a:prstGeom>
          <a:ln w="25400">
            <a:solidFill>
              <a:srgbClr val="4F6470"/>
            </a:solidFill>
            <a:tailEnd type="triangle" w="med" len="med"/>
          </a:ln>
        </p:spPr>
      </p:cxnSp>
      <p:sp>
        <p:nvSpPr>
          <p:cNvPr id="14" name="Rounded Rectangle 13"/>
          <p:cNvSpPr/>
          <p:nvPr/>
        </p:nvSpPr>
        <p:spPr>
          <a:xfrm>
            <a:off x="3273552" y="1188720"/>
            <a:ext cx="1188720" cy="1143000"/>
          </a:xfrm>
          <a:prstGeom prst="roundRect">
            <a:avLst>
              <a:gd name="adj" fmla="val 12000"/>
            </a:avLst>
          </a:prstGeom>
          <a:solidFill>
            <a:srgbClr val="FFFFFF">
              <a:alpha val="88000"/>
            </a:srgbClr>
          </a:solidFill>
          <a:ln w="12700">
            <a:solidFill>
              <a:srgbClr val="4F6470"/>
            </a:solidFill>
          </a:ln>
          <a:effectLst/>
        </p:spPr>
        <p:txBody>
          <a:bodyPr rtlCol="0" anchor="ctr"/>
          <a:lstStyle/>
          <a:p>
            <a:endParaRPr/>
          </a:p>
        </p:txBody>
      </p:sp>
      <p:sp>
        <p:nvSpPr>
          <p:cNvPr id="15" name="TextBox 14"/>
          <p:cNvSpPr txBox="1"/>
          <p:nvPr/>
        </p:nvSpPr>
        <p:spPr>
          <a:xfrm>
            <a:off x="3273552" y="1316736"/>
            <a:ext cx="1188720" cy="274320"/>
          </a:xfrm>
          <a:prstGeom prst="rect">
            <a:avLst/>
          </a:prstGeom>
          <a:noFill/>
        </p:spPr>
        <p:txBody>
          <a:bodyPr wrap="square" lIns="0" tIns="0" rIns="0" bIns="0" anchor="t">
            <a:spAutoFit/>
          </a:bodyPr>
          <a:lstStyle/>
          <a:p>
            <a:pPr algn="ctr"/>
            <a:r>
              <a:rPr sz="1100" b="1" i="0">
                <a:solidFill>
                  <a:srgbClr val="55666E"/>
                </a:solidFill>
                <a:latin typeface="Consolas"/>
              </a:rPr>
              <a:t>03</a:t>
            </a:r>
          </a:p>
        </p:txBody>
      </p:sp>
      <p:sp>
        <p:nvSpPr>
          <p:cNvPr id="16" name="TextBox 15"/>
          <p:cNvSpPr txBox="1"/>
          <p:nvPr/>
        </p:nvSpPr>
        <p:spPr>
          <a:xfrm>
            <a:off x="3273552" y="1572768"/>
            <a:ext cx="1188720" cy="365760"/>
          </a:xfrm>
          <a:prstGeom prst="rect">
            <a:avLst/>
          </a:prstGeom>
          <a:noFill/>
        </p:spPr>
        <p:txBody>
          <a:bodyPr wrap="square" lIns="0" tIns="0" rIns="0" bIns="0" anchor="t">
            <a:spAutoFit/>
          </a:bodyPr>
          <a:lstStyle/>
          <a:p>
            <a:pPr algn="ctr"/>
            <a:r>
              <a:rPr sz="1700" b="1" i="0">
                <a:solidFill>
                  <a:srgbClr val="1F2A30"/>
                </a:solidFill>
                <a:latin typeface="Arial"/>
              </a:rPr>
              <a:t>Rescore</a:t>
            </a:r>
          </a:p>
        </p:txBody>
      </p:sp>
      <p:sp>
        <p:nvSpPr>
          <p:cNvPr id="17" name="Oval 16"/>
          <p:cNvSpPr/>
          <p:nvPr/>
        </p:nvSpPr>
        <p:spPr>
          <a:xfrm>
            <a:off x="3557016" y="1993392"/>
            <a:ext cx="274320" cy="274320"/>
          </a:xfrm>
          <a:prstGeom prst="ellipse">
            <a:avLst/>
          </a:prstGeom>
          <a:solidFill>
            <a:srgbClr val="C98A12"/>
          </a:solidFill>
          <a:ln>
            <a:noFill/>
          </a:ln>
          <a:effectLst/>
        </p:spPr>
        <p:txBody>
          <a:bodyPr rtlCol="0" anchor="ctr"/>
          <a:lstStyle/>
          <a:p>
            <a:endParaRPr/>
          </a:p>
        </p:txBody>
      </p:sp>
      <p:sp>
        <p:nvSpPr>
          <p:cNvPr id="18" name="Oval 17"/>
          <p:cNvSpPr/>
          <p:nvPr/>
        </p:nvSpPr>
        <p:spPr>
          <a:xfrm>
            <a:off x="3904488" y="1993392"/>
            <a:ext cx="274320" cy="274320"/>
          </a:xfrm>
          <a:prstGeom prst="ellipse">
            <a:avLst/>
          </a:prstGeom>
          <a:solidFill>
            <a:srgbClr val="B85F33"/>
          </a:solidFill>
          <a:ln>
            <a:noFill/>
          </a:ln>
          <a:effectLst/>
        </p:spPr>
        <p:txBody>
          <a:bodyPr rtlCol="0" anchor="ctr"/>
          <a:lstStyle/>
          <a:p>
            <a:endParaRPr/>
          </a:p>
        </p:txBody>
      </p:sp>
      <p:cxnSp>
        <p:nvCxnSpPr>
          <p:cNvPr id="19" name="Connector 18"/>
          <p:cNvCxnSpPr/>
          <p:nvPr/>
        </p:nvCxnSpPr>
        <p:spPr>
          <a:xfrm>
            <a:off x="4489704" y="1755648"/>
            <a:ext cx="164592" cy="0"/>
          </a:xfrm>
          <a:prstGeom prst="line">
            <a:avLst/>
          </a:prstGeom>
          <a:ln w="25400">
            <a:solidFill>
              <a:srgbClr val="4F6470"/>
            </a:solidFill>
            <a:tailEnd type="triangle" w="med" len="med"/>
          </a:ln>
        </p:spPr>
      </p:cxnSp>
      <p:sp>
        <p:nvSpPr>
          <p:cNvPr id="20" name="Rounded Rectangle 19"/>
          <p:cNvSpPr/>
          <p:nvPr/>
        </p:nvSpPr>
        <p:spPr>
          <a:xfrm>
            <a:off x="4681728" y="1188720"/>
            <a:ext cx="1188720" cy="1143000"/>
          </a:xfrm>
          <a:prstGeom prst="roundRect">
            <a:avLst>
              <a:gd name="adj" fmla="val 12000"/>
            </a:avLst>
          </a:prstGeom>
          <a:solidFill>
            <a:srgbClr val="FFFFFF">
              <a:alpha val="88000"/>
            </a:srgbClr>
          </a:solidFill>
          <a:ln w="12700">
            <a:solidFill>
              <a:srgbClr val="4F6470"/>
            </a:solidFill>
          </a:ln>
          <a:effectLst/>
        </p:spPr>
        <p:txBody>
          <a:bodyPr rtlCol="0" anchor="ctr"/>
          <a:lstStyle/>
          <a:p>
            <a:endParaRPr/>
          </a:p>
        </p:txBody>
      </p:sp>
      <p:sp>
        <p:nvSpPr>
          <p:cNvPr id="21" name="TextBox 20"/>
          <p:cNvSpPr txBox="1"/>
          <p:nvPr/>
        </p:nvSpPr>
        <p:spPr>
          <a:xfrm>
            <a:off x="4681728" y="1316736"/>
            <a:ext cx="1188720" cy="274320"/>
          </a:xfrm>
          <a:prstGeom prst="rect">
            <a:avLst/>
          </a:prstGeom>
          <a:noFill/>
        </p:spPr>
        <p:txBody>
          <a:bodyPr wrap="square" lIns="0" tIns="0" rIns="0" bIns="0" anchor="t">
            <a:spAutoFit/>
          </a:bodyPr>
          <a:lstStyle/>
          <a:p>
            <a:pPr algn="ctr"/>
            <a:r>
              <a:rPr sz="1100" b="1" i="0">
                <a:solidFill>
                  <a:srgbClr val="55666E"/>
                </a:solidFill>
                <a:latin typeface="Consolas"/>
              </a:rPr>
              <a:t>04</a:t>
            </a:r>
          </a:p>
        </p:txBody>
      </p:sp>
      <p:sp>
        <p:nvSpPr>
          <p:cNvPr id="22" name="TextBox 21"/>
          <p:cNvSpPr txBox="1"/>
          <p:nvPr/>
        </p:nvSpPr>
        <p:spPr>
          <a:xfrm>
            <a:off x="4681728" y="1572768"/>
            <a:ext cx="1188720" cy="365760"/>
          </a:xfrm>
          <a:prstGeom prst="rect">
            <a:avLst/>
          </a:prstGeom>
          <a:noFill/>
        </p:spPr>
        <p:txBody>
          <a:bodyPr wrap="square" lIns="0" tIns="0" rIns="0" bIns="0" anchor="t">
            <a:spAutoFit/>
          </a:bodyPr>
          <a:lstStyle/>
          <a:p>
            <a:pPr algn="ctr"/>
            <a:r>
              <a:rPr sz="1700" b="1" i="0">
                <a:solidFill>
                  <a:srgbClr val="1F2A30"/>
                </a:solidFill>
                <a:latin typeface="Arial"/>
              </a:rPr>
              <a:t>Patch</a:t>
            </a:r>
          </a:p>
        </p:txBody>
      </p:sp>
      <p:sp>
        <p:nvSpPr>
          <p:cNvPr id="23" name="Oval 22"/>
          <p:cNvSpPr/>
          <p:nvPr/>
        </p:nvSpPr>
        <p:spPr>
          <a:xfrm>
            <a:off x="4965192" y="1993392"/>
            <a:ext cx="274320" cy="274320"/>
          </a:xfrm>
          <a:prstGeom prst="ellipse">
            <a:avLst/>
          </a:prstGeom>
          <a:solidFill>
            <a:srgbClr val="4F6470"/>
          </a:solidFill>
          <a:ln>
            <a:noFill/>
          </a:ln>
          <a:effectLst/>
        </p:spPr>
        <p:txBody>
          <a:bodyPr rtlCol="0" anchor="ctr"/>
          <a:lstStyle/>
          <a:p>
            <a:endParaRPr/>
          </a:p>
        </p:txBody>
      </p:sp>
      <p:sp>
        <p:nvSpPr>
          <p:cNvPr id="24" name="Oval 23"/>
          <p:cNvSpPr/>
          <p:nvPr/>
        </p:nvSpPr>
        <p:spPr>
          <a:xfrm>
            <a:off x="5312664" y="1993392"/>
            <a:ext cx="274320" cy="274320"/>
          </a:xfrm>
          <a:prstGeom prst="ellipse">
            <a:avLst/>
          </a:prstGeom>
          <a:solidFill>
            <a:srgbClr val="C98A12"/>
          </a:solidFill>
          <a:ln>
            <a:noFill/>
          </a:ln>
          <a:effectLst/>
        </p:spPr>
        <p:txBody>
          <a:bodyPr rtlCol="0" anchor="ctr"/>
          <a:lstStyle/>
          <a:p>
            <a:endParaRPr/>
          </a:p>
        </p:txBody>
      </p:sp>
      <p:cxnSp>
        <p:nvCxnSpPr>
          <p:cNvPr id="25" name="Connector 24"/>
          <p:cNvCxnSpPr/>
          <p:nvPr/>
        </p:nvCxnSpPr>
        <p:spPr>
          <a:xfrm>
            <a:off x="5897880" y="1755648"/>
            <a:ext cx="164592" cy="0"/>
          </a:xfrm>
          <a:prstGeom prst="line">
            <a:avLst/>
          </a:prstGeom>
          <a:ln w="25400">
            <a:solidFill>
              <a:srgbClr val="4F6470"/>
            </a:solidFill>
            <a:tailEnd type="triangle" w="med" len="med"/>
          </a:ln>
        </p:spPr>
      </p:cxnSp>
      <p:sp>
        <p:nvSpPr>
          <p:cNvPr id="26" name="Rounded Rectangle 25"/>
          <p:cNvSpPr/>
          <p:nvPr/>
        </p:nvSpPr>
        <p:spPr>
          <a:xfrm>
            <a:off x="6089904" y="1188720"/>
            <a:ext cx="1188720" cy="1143000"/>
          </a:xfrm>
          <a:prstGeom prst="roundRect">
            <a:avLst>
              <a:gd name="adj" fmla="val 12000"/>
            </a:avLst>
          </a:prstGeom>
          <a:solidFill>
            <a:srgbClr val="FFFFFF">
              <a:alpha val="88000"/>
            </a:srgbClr>
          </a:solidFill>
          <a:ln w="12700">
            <a:solidFill>
              <a:srgbClr val="4F6470"/>
            </a:solidFill>
          </a:ln>
          <a:effectLst/>
        </p:spPr>
        <p:txBody>
          <a:bodyPr rtlCol="0" anchor="ctr"/>
          <a:lstStyle/>
          <a:p>
            <a:endParaRPr/>
          </a:p>
        </p:txBody>
      </p:sp>
      <p:sp>
        <p:nvSpPr>
          <p:cNvPr id="27" name="TextBox 26"/>
          <p:cNvSpPr txBox="1"/>
          <p:nvPr/>
        </p:nvSpPr>
        <p:spPr>
          <a:xfrm>
            <a:off x="6089904" y="1316736"/>
            <a:ext cx="1188720" cy="274320"/>
          </a:xfrm>
          <a:prstGeom prst="rect">
            <a:avLst/>
          </a:prstGeom>
          <a:noFill/>
        </p:spPr>
        <p:txBody>
          <a:bodyPr wrap="square" lIns="0" tIns="0" rIns="0" bIns="0" anchor="t">
            <a:spAutoFit/>
          </a:bodyPr>
          <a:lstStyle/>
          <a:p>
            <a:pPr algn="ctr"/>
            <a:r>
              <a:rPr sz="1100" b="1" i="0">
                <a:solidFill>
                  <a:srgbClr val="55666E"/>
                </a:solidFill>
                <a:latin typeface="Consolas"/>
              </a:rPr>
              <a:t>05</a:t>
            </a:r>
          </a:p>
        </p:txBody>
      </p:sp>
      <p:sp>
        <p:nvSpPr>
          <p:cNvPr id="28" name="TextBox 27"/>
          <p:cNvSpPr txBox="1"/>
          <p:nvPr/>
        </p:nvSpPr>
        <p:spPr>
          <a:xfrm>
            <a:off x="6089904" y="1572768"/>
            <a:ext cx="1188720" cy="365760"/>
          </a:xfrm>
          <a:prstGeom prst="rect">
            <a:avLst/>
          </a:prstGeom>
          <a:noFill/>
        </p:spPr>
        <p:txBody>
          <a:bodyPr wrap="square" lIns="0" tIns="0" rIns="0" bIns="0" anchor="t">
            <a:spAutoFit/>
          </a:bodyPr>
          <a:lstStyle/>
          <a:p>
            <a:pPr algn="ctr"/>
            <a:r>
              <a:rPr sz="1700" b="1" i="0">
                <a:solidFill>
                  <a:srgbClr val="1F2A30"/>
                </a:solidFill>
                <a:latin typeface="Arial"/>
              </a:rPr>
              <a:t>Review</a:t>
            </a:r>
          </a:p>
        </p:txBody>
      </p:sp>
      <p:sp>
        <p:nvSpPr>
          <p:cNvPr id="29" name="Oval 28"/>
          <p:cNvSpPr/>
          <p:nvPr/>
        </p:nvSpPr>
        <p:spPr>
          <a:xfrm>
            <a:off x="6373368" y="1993392"/>
            <a:ext cx="274320" cy="274320"/>
          </a:xfrm>
          <a:prstGeom prst="ellipse">
            <a:avLst/>
          </a:prstGeom>
          <a:solidFill>
            <a:srgbClr val="4F6470"/>
          </a:solidFill>
          <a:ln>
            <a:noFill/>
          </a:ln>
          <a:effectLst/>
        </p:spPr>
        <p:txBody>
          <a:bodyPr rtlCol="0" anchor="ctr"/>
          <a:lstStyle/>
          <a:p>
            <a:endParaRPr/>
          </a:p>
        </p:txBody>
      </p:sp>
      <p:sp>
        <p:nvSpPr>
          <p:cNvPr id="30" name="Oval 29"/>
          <p:cNvSpPr/>
          <p:nvPr/>
        </p:nvSpPr>
        <p:spPr>
          <a:xfrm>
            <a:off x="6720840" y="1993392"/>
            <a:ext cx="274320" cy="274320"/>
          </a:xfrm>
          <a:prstGeom prst="ellipse">
            <a:avLst/>
          </a:prstGeom>
          <a:solidFill>
            <a:srgbClr val="C98A12"/>
          </a:solidFill>
          <a:ln>
            <a:noFill/>
          </a:ln>
          <a:effectLst/>
        </p:spPr>
        <p:txBody>
          <a:bodyPr rtlCol="0" anchor="ctr"/>
          <a:lstStyle/>
          <a:p>
            <a:endParaRPr/>
          </a:p>
        </p:txBody>
      </p:sp>
      <p:cxnSp>
        <p:nvCxnSpPr>
          <p:cNvPr id="31" name="Connector 30"/>
          <p:cNvCxnSpPr/>
          <p:nvPr/>
        </p:nvCxnSpPr>
        <p:spPr>
          <a:xfrm>
            <a:off x="7306056" y="1755648"/>
            <a:ext cx="164592" cy="0"/>
          </a:xfrm>
          <a:prstGeom prst="line">
            <a:avLst/>
          </a:prstGeom>
          <a:ln w="25400">
            <a:solidFill>
              <a:srgbClr val="4F6470"/>
            </a:solidFill>
            <a:tailEnd type="triangle" w="med" len="med"/>
          </a:ln>
        </p:spPr>
      </p:cxnSp>
      <p:sp>
        <p:nvSpPr>
          <p:cNvPr id="32" name="Rounded Rectangle 31"/>
          <p:cNvSpPr/>
          <p:nvPr/>
        </p:nvSpPr>
        <p:spPr>
          <a:xfrm>
            <a:off x="7498079" y="1188720"/>
            <a:ext cx="1188720" cy="1143000"/>
          </a:xfrm>
          <a:prstGeom prst="roundRect">
            <a:avLst>
              <a:gd name="adj" fmla="val 12000"/>
            </a:avLst>
          </a:prstGeom>
          <a:solidFill>
            <a:srgbClr val="FFFFFF">
              <a:alpha val="88000"/>
            </a:srgbClr>
          </a:solidFill>
          <a:ln w="12700">
            <a:solidFill>
              <a:srgbClr val="4F6470"/>
            </a:solidFill>
          </a:ln>
          <a:effectLst/>
        </p:spPr>
        <p:txBody>
          <a:bodyPr rtlCol="0" anchor="ctr"/>
          <a:lstStyle/>
          <a:p>
            <a:endParaRPr/>
          </a:p>
        </p:txBody>
      </p:sp>
      <p:sp>
        <p:nvSpPr>
          <p:cNvPr id="33" name="TextBox 32"/>
          <p:cNvSpPr txBox="1"/>
          <p:nvPr/>
        </p:nvSpPr>
        <p:spPr>
          <a:xfrm>
            <a:off x="7498079" y="1316736"/>
            <a:ext cx="1188720" cy="274320"/>
          </a:xfrm>
          <a:prstGeom prst="rect">
            <a:avLst/>
          </a:prstGeom>
          <a:noFill/>
        </p:spPr>
        <p:txBody>
          <a:bodyPr wrap="square" lIns="0" tIns="0" rIns="0" bIns="0" anchor="t">
            <a:spAutoFit/>
          </a:bodyPr>
          <a:lstStyle/>
          <a:p>
            <a:pPr algn="ctr"/>
            <a:r>
              <a:rPr sz="1100" b="1" i="0">
                <a:solidFill>
                  <a:srgbClr val="55666E"/>
                </a:solidFill>
                <a:latin typeface="Consolas"/>
              </a:rPr>
              <a:t>06</a:t>
            </a:r>
          </a:p>
        </p:txBody>
      </p:sp>
      <p:sp>
        <p:nvSpPr>
          <p:cNvPr id="34" name="TextBox 33"/>
          <p:cNvSpPr txBox="1"/>
          <p:nvPr/>
        </p:nvSpPr>
        <p:spPr>
          <a:xfrm>
            <a:off x="7498079" y="1572768"/>
            <a:ext cx="1188720" cy="365760"/>
          </a:xfrm>
          <a:prstGeom prst="rect">
            <a:avLst/>
          </a:prstGeom>
          <a:noFill/>
        </p:spPr>
        <p:txBody>
          <a:bodyPr wrap="square" lIns="0" tIns="0" rIns="0" bIns="0" anchor="t">
            <a:spAutoFit/>
          </a:bodyPr>
          <a:lstStyle/>
          <a:p>
            <a:pPr algn="ctr"/>
            <a:r>
              <a:rPr sz="1700" b="1" i="0">
                <a:solidFill>
                  <a:srgbClr val="1F2A30"/>
                </a:solidFill>
                <a:latin typeface="Arial"/>
              </a:rPr>
              <a:t>Ship</a:t>
            </a:r>
          </a:p>
        </p:txBody>
      </p:sp>
      <p:sp>
        <p:nvSpPr>
          <p:cNvPr id="35" name="Oval 34"/>
          <p:cNvSpPr/>
          <p:nvPr/>
        </p:nvSpPr>
        <p:spPr>
          <a:xfrm>
            <a:off x="7781544" y="1993392"/>
            <a:ext cx="274320" cy="274320"/>
          </a:xfrm>
          <a:prstGeom prst="ellipse">
            <a:avLst/>
          </a:prstGeom>
          <a:solidFill>
            <a:srgbClr val="4F6470"/>
          </a:solidFill>
          <a:ln>
            <a:noFill/>
          </a:ln>
          <a:effectLst/>
        </p:spPr>
        <p:txBody>
          <a:bodyPr rtlCol="0" anchor="ctr"/>
          <a:lstStyle/>
          <a:p>
            <a:endParaRPr/>
          </a:p>
        </p:txBody>
      </p:sp>
      <p:sp>
        <p:nvSpPr>
          <p:cNvPr id="36" name="Oval 35"/>
          <p:cNvSpPr/>
          <p:nvPr/>
        </p:nvSpPr>
        <p:spPr>
          <a:xfrm>
            <a:off x="8129016" y="1993392"/>
            <a:ext cx="274320" cy="274320"/>
          </a:xfrm>
          <a:prstGeom prst="ellipse">
            <a:avLst/>
          </a:prstGeom>
          <a:solidFill>
            <a:srgbClr val="B85F33"/>
          </a:solidFill>
          <a:ln>
            <a:noFill/>
          </a:ln>
          <a:effectLst/>
        </p:spPr>
        <p:txBody>
          <a:bodyPr rtlCol="0" anchor="ctr"/>
          <a:lstStyle/>
          <a:p>
            <a:endParaRPr/>
          </a:p>
        </p:txBody>
      </p:sp>
      <p:sp>
        <p:nvSpPr>
          <p:cNvPr id="37" name="Oval 36"/>
          <p:cNvSpPr/>
          <p:nvPr/>
        </p:nvSpPr>
        <p:spPr>
          <a:xfrm>
            <a:off x="685800" y="2788920"/>
            <a:ext cx="237744" cy="237744"/>
          </a:xfrm>
          <a:prstGeom prst="ellipse">
            <a:avLst/>
          </a:prstGeom>
          <a:solidFill>
            <a:srgbClr val="C98A12"/>
          </a:solidFill>
          <a:ln>
            <a:noFill/>
          </a:ln>
          <a:effectLst/>
        </p:spPr>
        <p:txBody>
          <a:bodyPr rtlCol="0" anchor="ctr"/>
          <a:lstStyle/>
          <a:p>
            <a:endParaRPr/>
          </a:p>
        </p:txBody>
      </p:sp>
      <p:sp>
        <p:nvSpPr>
          <p:cNvPr id="38" name="TextBox 37"/>
          <p:cNvSpPr txBox="1"/>
          <p:nvPr/>
        </p:nvSpPr>
        <p:spPr>
          <a:xfrm>
            <a:off x="1014983" y="2724912"/>
            <a:ext cx="2926080" cy="365760"/>
          </a:xfrm>
          <a:prstGeom prst="rect">
            <a:avLst/>
          </a:prstGeom>
          <a:noFill/>
        </p:spPr>
        <p:txBody>
          <a:bodyPr wrap="square" lIns="0" tIns="0" rIns="0" bIns="0" anchor="ctr">
            <a:spAutoFit/>
          </a:bodyPr>
          <a:lstStyle/>
          <a:p>
            <a:pPr algn="l"/>
            <a:r>
              <a:rPr sz="1800" b="1" i="0">
                <a:solidFill>
                  <a:srgbClr val="C98A12"/>
                </a:solidFill>
                <a:latin typeface="Arial"/>
              </a:rPr>
              <a:t>AI proposes</a:t>
            </a:r>
          </a:p>
        </p:txBody>
      </p:sp>
      <p:sp>
        <p:nvSpPr>
          <p:cNvPr id="39" name="Oval 38"/>
          <p:cNvSpPr/>
          <p:nvPr/>
        </p:nvSpPr>
        <p:spPr>
          <a:xfrm>
            <a:off x="3063240" y="2788920"/>
            <a:ext cx="237744" cy="237744"/>
          </a:xfrm>
          <a:prstGeom prst="ellipse">
            <a:avLst/>
          </a:prstGeom>
          <a:solidFill>
            <a:srgbClr val="4F6470"/>
          </a:solidFill>
          <a:ln>
            <a:noFill/>
          </a:ln>
          <a:effectLst/>
        </p:spPr>
        <p:txBody>
          <a:bodyPr rtlCol="0" anchor="ctr"/>
          <a:lstStyle/>
          <a:p>
            <a:endParaRPr/>
          </a:p>
        </p:txBody>
      </p:sp>
      <p:sp>
        <p:nvSpPr>
          <p:cNvPr id="40" name="TextBox 39"/>
          <p:cNvSpPr txBox="1"/>
          <p:nvPr/>
        </p:nvSpPr>
        <p:spPr>
          <a:xfrm>
            <a:off x="3392424" y="2724912"/>
            <a:ext cx="2926080" cy="365760"/>
          </a:xfrm>
          <a:prstGeom prst="rect">
            <a:avLst/>
          </a:prstGeom>
          <a:noFill/>
        </p:spPr>
        <p:txBody>
          <a:bodyPr wrap="square" lIns="0" tIns="0" rIns="0" bIns="0" anchor="ctr">
            <a:spAutoFit/>
          </a:bodyPr>
          <a:lstStyle/>
          <a:p>
            <a:pPr algn="l"/>
            <a:r>
              <a:rPr sz="1800" b="1" i="0">
                <a:solidFill>
                  <a:srgbClr val="4F6470"/>
                </a:solidFill>
                <a:latin typeface="Arial"/>
              </a:rPr>
              <a:t>Rules decide</a:t>
            </a:r>
          </a:p>
        </p:txBody>
      </p:sp>
      <p:sp>
        <p:nvSpPr>
          <p:cNvPr id="41" name="Oval 40"/>
          <p:cNvSpPr/>
          <p:nvPr/>
        </p:nvSpPr>
        <p:spPr>
          <a:xfrm>
            <a:off x="5394960" y="2788920"/>
            <a:ext cx="237744" cy="237744"/>
          </a:xfrm>
          <a:prstGeom prst="ellipse">
            <a:avLst/>
          </a:prstGeom>
          <a:solidFill>
            <a:srgbClr val="B85F33"/>
          </a:solidFill>
          <a:ln>
            <a:noFill/>
          </a:ln>
          <a:effectLst/>
        </p:spPr>
        <p:txBody>
          <a:bodyPr rtlCol="0" anchor="ctr"/>
          <a:lstStyle/>
          <a:p>
            <a:endParaRPr/>
          </a:p>
        </p:txBody>
      </p:sp>
      <p:sp>
        <p:nvSpPr>
          <p:cNvPr id="42" name="TextBox 41"/>
          <p:cNvSpPr txBox="1"/>
          <p:nvPr/>
        </p:nvSpPr>
        <p:spPr>
          <a:xfrm>
            <a:off x="5724144" y="2724912"/>
            <a:ext cx="2926080" cy="365760"/>
          </a:xfrm>
          <a:prstGeom prst="rect">
            <a:avLst/>
          </a:prstGeom>
          <a:noFill/>
        </p:spPr>
        <p:txBody>
          <a:bodyPr wrap="square" lIns="0" tIns="0" rIns="0" bIns="0" anchor="ctr">
            <a:spAutoFit/>
          </a:bodyPr>
          <a:lstStyle/>
          <a:p>
            <a:pPr algn="l"/>
            <a:r>
              <a:rPr sz="1800" b="1" i="0">
                <a:solidFill>
                  <a:srgbClr val="B85F33"/>
                </a:solidFill>
                <a:latin typeface="Arial"/>
              </a:rPr>
              <a:t>Humans stay accountable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C2026_slide7.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2194560" y="960120"/>
            <a:ext cx="2743200" cy="1188720"/>
          </a:xfrm>
          <a:prstGeom prst="rect">
            <a:avLst/>
          </a:prstGeom>
          <a:noFill/>
        </p:spPr>
        <p:txBody>
          <a:bodyPr wrap="square" lIns="0" tIns="0" rIns="0" bIns="0" anchor="t">
            <a:spAutoFit/>
          </a:bodyPr>
          <a:lstStyle/>
          <a:p>
            <a:pPr algn="l"/>
            <a:r>
              <a:rPr sz="9600" b="1" i="0">
                <a:solidFill>
                  <a:srgbClr val="B85F33"/>
                </a:solidFill>
                <a:latin typeface="Arial"/>
              </a:rPr>
              <a:t>01</a:t>
            </a:r>
          </a:p>
        </p:txBody>
      </p:sp>
      <p:sp>
        <p:nvSpPr>
          <p:cNvPr id="4" name="TextBox 3"/>
          <p:cNvSpPr txBox="1"/>
          <p:nvPr/>
        </p:nvSpPr>
        <p:spPr>
          <a:xfrm>
            <a:off x="2240280" y="2240280"/>
            <a:ext cx="6400800" cy="822960"/>
          </a:xfrm>
          <a:prstGeom prst="rect">
            <a:avLst/>
          </a:prstGeom>
          <a:noFill/>
        </p:spPr>
        <p:txBody>
          <a:bodyPr wrap="square" lIns="0" tIns="0" rIns="0" bIns="0" anchor="t">
            <a:spAutoFit/>
          </a:bodyPr>
          <a:lstStyle/>
          <a:p>
            <a:pPr algn="l"/>
            <a:r>
              <a:rPr sz="5400" b="1" i="0">
                <a:solidFill>
                  <a:srgbClr val="F6F0E1"/>
                </a:solidFill>
                <a:latin typeface="Arial"/>
              </a:rPr>
              <a:t>Triage</a:t>
            </a:r>
          </a:p>
        </p:txBody>
      </p:sp>
      <p:sp>
        <p:nvSpPr>
          <p:cNvPr id="5" name="Rectangle 4"/>
          <p:cNvSpPr/>
          <p:nvPr/>
        </p:nvSpPr>
        <p:spPr>
          <a:xfrm>
            <a:off x="2286000" y="3154680"/>
            <a:ext cx="1005840" cy="54864"/>
          </a:xfrm>
          <a:prstGeom prst="rect">
            <a:avLst/>
          </a:prstGeom>
          <a:solidFill>
            <a:srgbClr val="B85F33"/>
          </a:solidFill>
          <a:ln>
            <a:noFill/>
          </a:ln>
          <a:effectLst/>
        </p:spPr>
        <p:txBody>
          <a:bodyPr rtlCol="0" anchor="ctr"/>
          <a:lstStyle/>
          <a:p>
            <a:endParaRPr/>
          </a:p>
        </p:txBody>
      </p:sp>
      <p:sp>
        <p:nvSpPr>
          <p:cNvPr id="6" name="TextBox 5"/>
          <p:cNvSpPr txBox="1"/>
          <p:nvPr/>
        </p:nvSpPr>
        <p:spPr>
          <a:xfrm>
            <a:off x="2286000" y="3337560"/>
            <a:ext cx="6400800" cy="548640"/>
          </a:xfrm>
          <a:prstGeom prst="rect">
            <a:avLst/>
          </a:prstGeom>
          <a:noFill/>
        </p:spPr>
        <p:txBody>
          <a:bodyPr wrap="square" lIns="0" tIns="0" rIns="0" bIns="0" anchor="t">
            <a:spAutoFit/>
          </a:bodyPr>
          <a:lstStyle/>
          <a:p>
            <a:pPr algn="l"/>
            <a:r>
              <a:rPr sz="2000" b="0" i="0">
                <a:solidFill>
                  <a:srgbClr val="F6F0E1"/>
                </a:solidFill>
                <a:latin typeface="Arial"/>
              </a:rPr>
              <a:t>Does this CVE even apply to what we ship?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320040"/>
            <a:ext cx="5486400" cy="274320"/>
          </a:xfrm>
          <a:prstGeom prst="rect">
            <a:avLst/>
          </a:prstGeom>
          <a:noFill/>
        </p:spPr>
        <p:txBody>
          <a:bodyPr wrap="square" lIns="0" tIns="0" rIns="0" bIns="0" anchor="t">
            <a:spAutoFit/>
          </a:bodyPr>
          <a:lstStyle/>
          <a:p>
            <a:pPr algn="l"/>
            <a:r>
              <a:rPr sz="1100" b="1" i="0">
                <a:solidFill>
                  <a:srgbClr val="B85F33"/>
                </a:solidFill>
                <a:latin typeface="Arial"/>
              </a:rPr>
              <a:t>TRIAGEPILOT</a:t>
            </a:r>
          </a:p>
        </p:txBody>
      </p:sp>
      <p:sp>
        <p:nvSpPr>
          <p:cNvPr id="3" name="TextBox 2"/>
          <p:cNvSpPr txBox="1"/>
          <p:nvPr/>
        </p:nvSpPr>
        <p:spPr>
          <a:xfrm>
            <a:off x="1600200" y="548640"/>
            <a:ext cx="7132320" cy="822960"/>
          </a:xfrm>
          <a:prstGeom prst="rect">
            <a:avLst/>
          </a:prstGeom>
          <a:noFill/>
        </p:spPr>
        <p:txBody>
          <a:bodyPr wrap="square" lIns="0" tIns="0" rIns="0" bIns="0" anchor="t">
            <a:spAutoFit/>
          </a:bodyPr>
          <a:lstStyle/>
          <a:p>
            <a:pPr algn="l"/>
            <a:r>
              <a:rPr sz="2600" b="1" i="0">
                <a:solidFill>
                  <a:srgbClr val="1F2A30"/>
                </a:solidFill>
                <a:latin typeface="Arial"/>
              </a:rPr>
              <a:t>Collect facts. Build evidence. Decide once.</a:t>
            </a:r>
          </a:p>
        </p:txBody>
      </p:sp>
      <p:sp>
        <p:nvSpPr>
          <p:cNvPr id="4" name="Pentagon 3"/>
          <p:cNvSpPr/>
          <p:nvPr/>
        </p:nvSpPr>
        <p:spPr>
          <a:xfrm>
            <a:off x="1600200" y="1325880"/>
            <a:ext cx="2514600" cy="731520"/>
          </a:xfrm>
          <a:prstGeom prst="homePlate">
            <a:avLst/>
          </a:prstGeom>
          <a:solidFill>
            <a:srgbClr val="8FA3AD"/>
          </a:solidFill>
          <a:ln>
            <a:noFill/>
          </a:ln>
          <a:effectLst/>
        </p:spPr>
        <p:txBody>
          <a:bodyPr wrap="square" lIns="54864" tIns="18288" rIns="54864" bIns="18288" rtlCol="0" anchor="ctr"/>
          <a:lstStyle/>
          <a:p>
            <a:pPr algn="ctr"/>
            <a:r>
              <a:rPr sz="1700" b="1">
                <a:solidFill>
                  <a:srgbClr val="1F2A30"/>
                </a:solidFill>
                <a:latin typeface="Arial"/>
              </a:rPr>
              <a:t>Facts</a:t>
            </a:r>
          </a:p>
        </p:txBody>
      </p:sp>
      <p:sp>
        <p:nvSpPr>
          <p:cNvPr id="5" name="TextBox 4"/>
          <p:cNvSpPr txBox="1"/>
          <p:nvPr/>
        </p:nvSpPr>
        <p:spPr>
          <a:xfrm>
            <a:off x="1783080" y="2130552"/>
            <a:ext cx="2194560" cy="161583"/>
          </a:xfrm>
          <a:prstGeom prst="rect">
            <a:avLst/>
          </a:prstGeom>
          <a:noFill/>
        </p:spPr>
        <p:txBody>
          <a:bodyPr wrap="square" lIns="0" tIns="0" rIns="0" bIns="0" anchor="t">
            <a:spAutoFit/>
          </a:bodyPr>
          <a:lstStyle/>
          <a:p>
            <a:pPr algn="ctr"/>
            <a:r>
              <a:rPr sz="1050" b="0" i="0">
                <a:solidFill>
                  <a:srgbClr val="55666E"/>
                </a:solidFill>
                <a:latin typeface="Arial"/>
              </a:rPr>
              <a:t>NVD · GHSA ·</a:t>
            </a:r>
            <a:r>
              <a:rPr lang="en-GB" sz="1050">
                <a:solidFill>
                  <a:srgbClr val="55666E"/>
                </a:solidFill>
              </a:rPr>
              <a:t> </a:t>
            </a:r>
            <a:r>
              <a:rPr sz="1050" b="0" i="0">
                <a:solidFill>
                  <a:srgbClr val="55666E"/>
                </a:solidFill>
                <a:latin typeface="Arial"/>
              </a:rPr>
              <a:t> upstream</a:t>
            </a:r>
          </a:p>
        </p:txBody>
      </p:sp>
      <p:sp>
        <p:nvSpPr>
          <p:cNvPr id="6" name="Chevron 5"/>
          <p:cNvSpPr/>
          <p:nvPr/>
        </p:nvSpPr>
        <p:spPr>
          <a:xfrm>
            <a:off x="3931920" y="1325880"/>
            <a:ext cx="2514600" cy="731520"/>
          </a:xfrm>
          <a:prstGeom prst="chevron">
            <a:avLst/>
          </a:prstGeom>
          <a:solidFill>
            <a:srgbClr val="4F6470"/>
          </a:solidFill>
          <a:ln>
            <a:noFill/>
          </a:ln>
          <a:effectLst/>
        </p:spPr>
        <p:txBody>
          <a:bodyPr wrap="square" lIns="54864" tIns="18288" rIns="54864" bIns="18288" rtlCol="0" anchor="ctr"/>
          <a:lstStyle/>
          <a:p>
            <a:pPr algn="ctr"/>
            <a:r>
              <a:rPr sz="1700" b="1">
                <a:solidFill>
                  <a:srgbClr val="FFFFFF"/>
                </a:solidFill>
                <a:latin typeface="Arial"/>
              </a:rPr>
              <a:t>Evidence</a:t>
            </a:r>
          </a:p>
        </p:txBody>
      </p:sp>
      <p:sp>
        <p:nvSpPr>
          <p:cNvPr id="7" name="TextBox 6"/>
          <p:cNvSpPr txBox="1"/>
          <p:nvPr/>
        </p:nvSpPr>
        <p:spPr>
          <a:xfrm>
            <a:off x="4114800" y="2130552"/>
            <a:ext cx="2194560" cy="323165"/>
          </a:xfrm>
          <a:prstGeom prst="rect">
            <a:avLst/>
          </a:prstGeom>
          <a:noFill/>
        </p:spPr>
        <p:txBody>
          <a:bodyPr wrap="square" lIns="0" tIns="0" rIns="0" bIns="0" anchor="t">
            <a:spAutoFit/>
          </a:bodyPr>
          <a:lstStyle/>
          <a:p>
            <a:pPr algn="ctr"/>
            <a:r>
              <a:rPr sz="1050" b="0" i="0">
                <a:solidFill>
                  <a:srgbClr val="55666E"/>
                </a:solidFill>
                <a:latin typeface="Arial"/>
              </a:rPr>
              <a:t>source scan · SPEC flags · </a:t>
            </a:r>
            <a:endParaRPr lang="en-US"/>
          </a:p>
          <a:p>
            <a:pPr algn="ctr"/>
            <a:r>
              <a:rPr sz="1050" b="0" i="0">
                <a:solidFill>
                  <a:srgbClr val="55666E"/>
                </a:solidFill>
                <a:latin typeface="Arial"/>
              </a:rPr>
              <a:t>prior disputes</a:t>
            </a:r>
            <a:endParaRPr/>
          </a:p>
        </p:txBody>
      </p:sp>
      <p:sp>
        <p:nvSpPr>
          <p:cNvPr id="8" name="Chevron 7"/>
          <p:cNvSpPr/>
          <p:nvPr/>
        </p:nvSpPr>
        <p:spPr>
          <a:xfrm>
            <a:off x="6263640" y="1325880"/>
            <a:ext cx="2514600" cy="731520"/>
          </a:xfrm>
          <a:prstGeom prst="chevron">
            <a:avLst/>
          </a:prstGeom>
          <a:solidFill>
            <a:srgbClr val="243A40"/>
          </a:solidFill>
          <a:ln>
            <a:noFill/>
          </a:ln>
          <a:effectLst/>
        </p:spPr>
        <p:txBody>
          <a:bodyPr wrap="square" lIns="54864" tIns="18288" rIns="54864" bIns="18288" rtlCol="0" anchor="ctr"/>
          <a:lstStyle/>
          <a:p>
            <a:pPr algn="ctr"/>
            <a:r>
              <a:rPr sz="1700" b="1">
                <a:solidFill>
                  <a:srgbClr val="FFFFFF"/>
                </a:solidFill>
                <a:latin typeface="Arial"/>
              </a:rPr>
              <a:t>Decision table</a:t>
            </a:r>
          </a:p>
        </p:txBody>
      </p:sp>
      <p:sp>
        <p:nvSpPr>
          <p:cNvPr id="9" name="TextBox 8"/>
          <p:cNvSpPr txBox="1"/>
          <p:nvPr/>
        </p:nvSpPr>
        <p:spPr>
          <a:xfrm>
            <a:off x="6446520" y="2130552"/>
            <a:ext cx="2194560" cy="365760"/>
          </a:xfrm>
          <a:prstGeom prst="rect">
            <a:avLst/>
          </a:prstGeom>
          <a:noFill/>
        </p:spPr>
        <p:txBody>
          <a:bodyPr wrap="square" lIns="0" tIns="0" rIns="0" bIns="0" anchor="t">
            <a:spAutoFit/>
          </a:bodyPr>
          <a:lstStyle/>
          <a:p>
            <a:pPr algn="ctr"/>
            <a:r>
              <a:rPr sz="1050" b="0" i="0">
                <a:solidFill>
                  <a:srgbClr val="55666E"/>
                </a:solidFill>
                <a:latin typeface="Arial"/>
              </a:rPr>
              <a:t>pure function · first match wins</a:t>
            </a:r>
          </a:p>
        </p:txBody>
      </p:sp>
      <p:sp>
        <p:nvSpPr>
          <p:cNvPr id="10" name="Rounded Rectangle 9"/>
          <p:cNvSpPr/>
          <p:nvPr/>
        </p:nvSpPr>
        <p:spPr>
          <a:xfrm>
            <a:off x="1691640" y="2697480"/>
            <a:ext cx="1645920" cy="457200"/>
          </a:xfrm>
          <a:prstGeom prst="roundRect">
            <a:avLst>
              <a:gd name="adj" fmla="val 50000"/>
            </a:avLst>
          </a:prstGeom>
          <a:solidFill>
            <a:srgbClr val="2F854F"/>
          </a:solidFill>
          <a:ln>
            <a:noFill/>
          </a:ln>
          <a:effectLst/>
        </p:spPr>
        <p:txBody>
          <a:bodyPr wrap="square" lIns="36576" tIns="18288" rIns="36576" bIns="18288" rtlCol="0" anchor="ctr"/>
          <a:lstStyle/>
          <a:p>
            <a:pPr algn="ctr"/>
            <a:r>
              <a:rPr sz="1400" b="1">
                <a:solidFill>
                  <a:srgbClr val="FFFFFF"/>
                </a:solidFill>
                <a:latin typeface="Arial"/>
              </a:rPr>
              <a:t>FIXED</a:t>
            </a:r>
          </a:p>
        </p:txBody>
      </p:sp>
      <p:sp>
        <p:nvSpPr>
          <p:cNvPr id="11" name="Rounded Rectangle 10"/>
          <p:cNvSpPr/>
          <p:nvPr/>
        </p:nvSpPr>
        <p:spPr>
          <a:xfrm>
            <a:off x="3474720" y="2697480"/>
            <a:ext cx="1645920" cy="457200"/>
          </a:xfrm>
          <a:prstGeom prst="roundRect">
            <a:avLst>
              <a:gd name="adj" fmla="val 50000"/>
            </a:avLst>
          </a:prstGeom>
          <a:solidFill>
            <a:srgbClr val="B85F33"/>
          </a:solidFill>
          <a:ln>
            <a:noFill/>
          </a:ln>
          <a:effectLst/>
        </p:spPr>
        <p:txBody>
          <a:bodyPr wrap="square" lIns="36576" tIns="18288" rIns="36576" bIns="18288" rtlCol="0" anchor="ctr"/>
          <a:lstStyle/>
          <a:p>
            <a:pPr algn="ctr"/>
            <a:r>
              <a:rPr sz="1400" b="1">
                <a:solidFill>
                  <a:srgbClr val="FFFFFF"/>
                </a:solidFill>
                <a:latin typeface="Arial"/>
              </a:rPr>
              <a:t>PATCH</a:t>
            </a:r>
          </a:p>
        </p:txBody>
      </p:sp>
      <p:sp>
        <p:nvSpPr>
          <p:cNvPr id="12" name="Rounded Rectangle 11"/>
          <p:cNvSpPr/>
          <p:nvPr/>
        </p:nvSpPr>
        <p:spPr>
          <a:xfrm>
            <a:off x="5257800" y="2697480"/>
            <a:ext cx="1645920" cy="457200"/>
          </a:xfrm>
          <a:prstGeom prst="roundRect">
            <a:avLst>
              <a:gd name="adj" fmla="val 50000"/>
            </a:avLst>
          </a:prstGeom>
          <a:solidFill>
            <a:srgbClr val="4F6470"/>
          </a:solidFill>
          <a:ln>
            <a:noFill/>
          </a:ln>
          <a:effectLst/>
        </p:spPr>
        <p:txBody>
          <a:bodyPr wrap="square" lIns="36576" tIns="18288" rIns="36576" bIns="18288" rtlCol="0" anchor="ctr"/>
          <a:lstStyle/>
          <a:p>
            <a:pPr algn="ctr"/>
            <a:r>
              <a:rPr sz="1400" b="1">
                <a:solidFill>
                  <a:srgbClr val="FFFFFF"/>
                </a:solidFill>
                <a:latin typeface="Arial"/>
              </a:rPr>
              <a:t>DISPUTE</a:t>
            </a:r>
          </a:p>
        </p:txBody>
      </p:sp>
      <p:sp>
        <p:nvSpPr>
          <p:cNvPr id="13" name="Rounded Rectangle 12"/>
          <p:cNvSpPr/>
          <p:nvPr/>
        </p:nvSpPr>
        <p:spPr>
          <a:xfrm>
            <a:off x="7040879" y="2697480"/>
            <a:ext cx="1645920" cy="457200"/>
          </a:xfrm>
          <a:prstGeom prst="roundRect">
            <a:avLst>
              <a:gd name="adj" fmla="val 50000"/>
            </a:avLst>
          </a:prstGeom>
          <a:solidFill>
            <a:srgbClr val="B83227"/>
          </a:solidFill>
          <a:ln>
            <a:noFill/>
          </a:ln>
          <a:effectLst/>
        </p:spPr>
        <p:txBody>
          <a:bodyPr wrap="square" lIns="36576" tIns="18288" rIns="36576" bIns="18288" rtlCol="0" anchor="ctr"/>
          <a:lstStyle/>
          <a:p>
            <a:pPr algn="ctr"/>
            <a:r>
              <a:rPr sz="1400" b="1">
                <a:solidFill>
                  <a:srgbClr val="FFFFFF"/>
                </a:solidFill>
                <a:latin typeface="Arial"/>
              </a:rPr>
              <a:t>NEEDS REVIEW</a:t>
            </a:r>
          </a:p>
        </p:txBody>
      </p:sp>
      <p:sp>
        <p:nvSpPr>
          <p:cNvPr id="14" name="TextBox 13"/>
          <p:cNvSpPr txBox="1"/>
          <p:nvPr/>
        </p:nvSpPr>
        <p:spPr>
          <a:xfrm>
            <a:off x="1691640" y="3401568"/>
            <a:ext cx="7040880" cy="365760"/>
          </a:xfrm>
          <a:prstGeom prst="rect">
            <a:avLst/>
          </a:prstGeom>
          <a:noFill/>
        </p:spPr>
        <p:txBody>
          <a:bodyPr wrap="square" lIns="0" tIns="0" rIns="0" bIns="0" anchor="t">
            <a:spAutoFit/>
          </a:bodyPr>
          <a:lstStyle/>
          <a:p>
            <a:pPr algn="l"/>
            <a:r>
              <a:rPr sz="1600" b="1" i="0">
                <a:solidFill>
                  <a:srgbClr val="1F2A30"/>
                </a:solidFill>
                <a:latin typeface="Arial"/>
              </a:rPr>
              <a:t>No AI in the verdict.  </a:t>
            </a:r>
            <a:r>
              <a:rPr sz="1600" b="0" i="0">
                <a:solidFill>
                  <a:srgbClr val="55666E"/>
                </a:solidFill>
                <a:latin typeface="Arial"/>
              </a:rPr>
              <a:t>Same input → same answer → auditable.</a:t>
            </a:r>
          </a:p>
        </p:txBody>
      </p:sp>
      <p:sp>
        <p:nvSpPr>
          <p:cNvPr id="15" name="TextBox 14"/>
          <p:cNvSpPr txBox="1"/>
          <p:nvPr/>
        </p:nvSpPr>
        <p:spPr>
          <a:xfrm>
            <a:off x="1691640" y="3767328"/>
            <a:ext cx="7040880" cy="320040"/>
          </a:xfrm>
          <a:prstGeom prst="rect">
            <a:avLst/>
          </a:prstGeom>
          <a:noFill/>
        </p:spPr>
        <p:txBody>
          <a:bodyPr wrap="square" lIns="0" tIns="0" rIns="0" bIns="0" anchor="t">
            <a:spAutoFit/>
          </a:bodyPr>
          <a:lstStyle/>
          <a:p>
            <a:pPr algn="l"/>
            <a:r>
              <a:rPr sz="1200" b="1" i="0">
                <a:solidFill>
                  <a:srgbClr val="C98A12"/>
                </a:solidFill>
                <a:latin typeface="Arial"/>
              </a:rPr>
              <a:t>AI only suggests: </a:t>
            </a:r>
            <a:r>
              <a:rPr sz="1200" b="0" i="0">
                <a:solidFill>
                  <a:srgbClr val="55666E"/>
                </a:solidFill>
                <a:latin typeface="Arial"/>
              </a:rPr>
              <a:t>patch links, file names, a dispute-tag hint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320040"/>
            <a:ext cx="5486400" cy="274320"/>
          </a:xfrm>
          <a:prstGeom prst="rect">
            <a:avLst/>
          </a:prstGeom>
          <a:noFill/>
        </p:spPr>
        <p:txBody>
          <a:bodyPr wrap="square" lIns="0" tIns="0" rIns="0" bIns="0" anchor="t">
            <a:spAutoFit/>
          </a:bodyPr>
          <a:lstStyle/>
          <a:p>
            <a:pPr algn="l"/>
            <a:r>
              <a:rPr sz="1100" b="1" i="0">
                <a:solidFill>
                  <a:srgbClr val="B85F33"/>
                </a:solidFill>
                <a:latin typeface="Arial"/>
              </a:rPr>
              <a:t>EARNING TRUST</a:t>
            </a:r>
          </a:p>
        </p:txBody>
      </p:sp>
      <p:sp>
        <p:nvSpPr>
          <p:cNvPr id="3" name="TextBox 2"/>
          <p:cNvSpPr txBox="1"/>
          <p:nvPr/>
        </p:nvSpPr>
        <p:spPr>
          <a:xfrm>
            <a:off x="1600200" y="548640"/>
            <a:ext cx="7132320" cy="822960"/>
          </a:xfrm>
          <a:prstGeom prst="rect">
            <a:avLst/>
          </a:prstGeom>
          <a:noFill/>
        </p:spPr>
        <p:txBody>
          <a:bodyPr wrap="square" lIns="0" tIns="0" rIns="0" bIns="0" anchor="t">
            <a:spAutoFit/>
          </a:bodyPr>
          <a:lstStyle/>
          <a:p>
            <a:pPr algn="l"/>
            <a:r>
              <a:rPr sz="2600" b="1" i="0">
                <a:solidFill>
                  <a:srgbClr val="1F2A30"/>
                </a:solidFill>
                <a:latin typeface="Arial"/>
              </a:rPr>
              <a:t>“Not affected” has to be provable.</a:t>
            </a:r>
          </a:p>
        </p:txBody>
      </p:sp>
      <p:sp>
        <p:nvSpPr>
          <p:cNvPr id="4" name="Oval 3"/>
          <p:cNvSpPr/>
          <p:nvPr/>
        </p:nvSpPr>
        <p:spPr>
          <a:xfrm>
            <a:off x="1828800" y="1325880"/>
            <a:ext cx="1234440" cy="1234440"/>
          </a:xfrm>
          <a:prstGeom prst="ellipse">
            <a:avLst/>
          </a:prstGeom>
          <a:solidFill>
            <a:srgbClr val="B85F33"/>
          </a:solidFill>
          <a:ln>
            <a:noFill/>
          </a:ln>
          <a:effectLst/>
        </p:spPr>
        <p:txBody>
          <a:bodyPr wrap="none" lIns="54864" tIns="18288" rIns="54864" bIns="18288" rtlCol="0" anchor="ctr"/>
          <a:lstStyle/>
          <a:p>
            <a:pPr algn="ctr"/>
            <a:r>
              <a:rPr sz="1500" b="1">
                <a:solidFill>
                  <a:srgbClr val="FFFFFF"/>
                </a:solidFill>
                <a:latin typeface="Consolas"/>
              </a:rPr>
              <a:t>rm -rf</a:t>
            </a:r>
          </a:p>
        </p:txBody>
      </p:sp>
      <p:sp>
        <p:nvSpPr>
          <p:cNvPr id="5" name="TextBox 4"/>
          <p:cNvSpPr txBox="1"/>
          <p:nvPr/>
        </p:nvSpPr>
        <p:spPr>
          <a:xfrm>
            <a:off x="1463040" y="2651760"/>
            <a:ext cx="1965960" cy="365760"/>
          </a:xfrm>
          <a:prstGeom prst="rect">
            <a:avLst/>
          </a:prstGeom>
          <a:noFill/>
        </p:spPr>
        <p:txBody>
          <a:bodyPr wrap="square" lIns="0" tIns="0" rIns="0" bIns="0" anchor="t">
            <a:spAutoFit/>
          </a:bodyPr>
          <a:lstStyle/>
          <a:p>
            <a:pPr algn="ctr"/>
            <a:r>
              <a:rPr sz="1300" b="0" i="0">
                <a:solidFill>
                  <a:srgbClr val="1F2A30"/>
                </a:solidFill>
                <a:latin typeface="Arial"/>
              </a:rPr>
              <a:t>affected files in %prep</a:t>
            </a:r>
          </a:p>
        </p:txBody>
      </p:sp>
      <p:cxnSp>
        <p:nvCxnSpPr>
          <p:cNvPr id="6" name="Connector 5"/>
          <p:cNvCxnSpPr/>
          <p:nvPr/>
        </p:nvCxnSpPr>
        <p:spPr>
          <a:xfrm>
            <a:off x="3154680" y="1938528"/>
            <a:ext cx="914400" cy="0"/>
          </a:xfrm>
          <a:prstGeom prst="line">
            <a:avLst/>
          </a:prstGeom>
          <a:ln w="31750">
            <a:solidFill>
              <a:srgbClr val="4F6470"/>
            </a:solidFill>
            <a:tailEnd type="triangle" w="med" len="med"/>
          </a:ln>
        </p:spPr>
      </p:cxnSp>
      <p:sp>
        <p:nvSpPr>
          <p:cNvPr id="7" name="Oval 6"/>
          <p:cNvSpPr/>
          <p:nvPr/>
        </p:nvSpPr>
        <p:spPr>
          <a:xfrm>
            <a:off x="4160520" y="1325880"/>
            <a:ext cx="1234440" cy="1234440"/>
          </a:xfrm>
          <a:prstGeom prst="ellipse">
            <a:avLst/>
          </a:prstGeom>
          <a:solidFill>
            <a:srgbClr val="4F6470"/>
          </a:solidFill>
          <a:ln>
            <a:noFill/>
          </a:ln>
          <a:effectLst/>
        </p:spPr>
        <p:txBody>
          <a:bodyPr wrap="none" lIns="54864" tIns="18288" rIns="54864" bIns="18288" rtlCol="0" anchor="ctr"/>
          <a:lstStyle/>
          <a:p>
            <a:pPr algn="ctr"/>
            <a:r>
              <a:rPr sz="1500" b="1">
                <a:solidFill>
                  <a:srgbClr val="FFFFFF"/>
                </a:solidFill>
                <a:latin typeface="Consolas"/>
              </a:rPr>
              <a:t>rebuild</a:t>
            </a:r>
          </a:p>
        </p:txBody>
      </p:sp>
      <p:sp>
        <p:nvSpPr>
          <p:cNvPr id="8" name="TextBox 7"/>
          <p:cNvSpPr txBox="1"/>
          <p:nvPr/>
        </p:nvSpPr>
        <p:spPr>
          <a:xfrm>
            <a:off x="3794759" y="2651760"/>
            <a:ext cx="1965960" cy="365760"/>
          </a:xfrm>
          <a:prstGeom prst="rect">
            <a:avLst/>
          </a:prstGeom>
          <a:noFill/>
        </p:spPr>
        <p:txBody>
          <a:bodyPr wrap="square" lIns="0" tIns="0" rIns="0" bIns="0" anchor="t">
            <a:spAutoFit/>
          </a:bodyPr>
          <a:lstStyle/>
          <a:p>
            <a:pPr algn="ctr"/>
            <a:r>
              <a:rPr sz="1300" b="0" i="0">
                <a:solidFill>
                  <a:srgbClr val="1F2A30"/>
                </a:solidFill>
                <a:latin typeface="Arial"/>
              </a:rPr>
              <a:t>the real package</a:t>
            </a:r>
          </a:p>
        </p:txBody>
      </p:sp>
      <p:cxnSp>
        <p:nvCxnSpPr>
          <p:cNvPr id="9" name="Connector 8"/>
          <p:cNvCxnSpPr/>
          <p:nvPr/>
        </p:nvCxnSpPr>
        <p:spPr>
          <a:xfrm>
            <a:off x="5486400" y="1938528"/>
            <a:ext cx="914400" cy="0"/>
          </a:xfrm>
          <a:prstGeom prst="line">
            <a:avLst/>
          </a:prstGeom>
          <a:ln w="31750">
            <a:solidFill>
              <a:srgbClr val="4F6470"/>
            </a:solidFill>
            <a:tailEnd type="triangle" w="med" len="med"/>
          </a:ln>
        </p:spPr>
      </p:cxnSp>
      <p:sp>
        <p:nvSpPr>
          <p:cNvPr id="10" name="Oval 9"/>
          <p:cNvSpPr/>
          <p:nvPr/>
        </p:nvSpPr>
        <p:spPr>
          <a:xfrm>
            <a:off x="6492240" y="1325880"/>
            <a:ext cx="1234440" cy="1234440"/>
          </a:xfrm>
          <a:prstGeom prst="ellipse">
            <a:avLst/>
          </a:prstGeom>
          <a:solidFill>
            <a:srgbClr val="2F854F"/>
          </a:solidFill>
          <a:ln>
            <a:noFill/>
          </a:ln>
          <a:effectLst/>
        </p:spPr>
        <p:txBody>
          <a:bodyPr wrap="none" lIns="54864" tIns="18288" rIns="54864" bIns="18288" rtlCol="0" anchor="ctr"/>
          <a:lstStyle/>
          <a:p>
            <a:pPr algn="ctr"/>
            <a:r>
              <a:rPr sz="1500" b="1">
                <a:solidFill>
                  <a:srgbClr val="FFFFFF"/>
                </a:solidFill>
                <a:latin typeface="Consolas"/>
              </a:rPr>
              <a:t>rpm -qpl</a:t>
            </a:r>
          </a:p>
        </p:txBody>
      </p:sp>
      <p:sp>
        <p:nvSpPr>
          <p:cNvPr id="11" name="TextBox 10"/>
          <p:cNvSpPr txBox="1"/>
          <p:nvPr/>
        </p:nvSpPr>
        <p:spPr>
          <a:xfrm>
            <a:off x="6126479" y="2651760"/>
            <a:ext cx="1965960" cy="365760"/>
          </a:xfrm>
          <a:prstGeom prst="rect">
            <a:avLst/>
          </a:prstGeom>
          <a:noFill/>
        </p:spPr>
        <p:txBody>
          <a:bodyPr wrap="square" lIns="0" tIns="0" rIns="0" bIns="0" anchor="t">
            <a:spAutoFit/>
          </a:bodyPr>
          <a:lstStyle/>
          <a:p>
            <a:pPr algn="ctr"/>
            <a:r>
              <a:rPr sz="1300" b="0" i="0">
                <a:solidFill>
                  <a:srgbClr val="1F2A30"/>
                </a:solidFill>
                <a:latin typeface="Arial"/>
              </a:rPr>
              <a:t>file never shipped ✓</a:t>
            </a:r>
          </a:p>
        </p:txBody>
      </p:sp>
      <p:sp>
        <p:nvSpPr>
          <p:cNvPr id="12" name="Rounded Rectangle 11"/>
          <p:cNvSpPr/>
          <p:nvPr/>
        </p:nvSpPr>
        <p:spPr>
          <a:xfrm>
            <a:off x="1737360" y="3246120"/>
            <a:ext cx="6949440" cy="685800"/>
          </a:xfrm>
          <a:prstGeom prst="roundRect">
            <a:avLst>
              <a:gd name="adj" fmla="val 12000"/>
            </a:avLst>
          </a:prstGeom>
          <a:solidFill>
            <a:srgbClr val="FFFFFF">
              <a:alpha val="85000"/>
            </a:srgbClr>
          </a:solidFill>
          <a:ln w="9525">
            <a:solidFill>
              <a:srgbClr val="8FA3AD"/>
            </a:solidFill>
          </a:ln>
          <a:effectLst/>
        </p:spPr>
        <p:txBody>
          <a:bodyPr wrap="square" lIns="182880" tIns="18288" rIns="182880" bIns="18288" rtlCol="0" anchor="ctr"/>
          <a:lstStyle/>
          <a:p>
            <a:pPr algn="l"/>
            <a:r>
              <a:rPr sz="1300" b="1">
                <a:solidFill>
                  <a:srgbClr val="1F2A30"/>
                </a:solidFill>
                <a:latin typeface="Arial"/>
              </a:rPr>
              <a:t>Measured, too: </a:t>
            </a:r>
            <a:r>
              <a:rPr sz="1300" b="0">
                <a:solidFill>
                  <a:srgbClr val="55666E"/>
                </a:solidFill>
                <a:latin typeface="Arial"/>
              </a:rPr>
              <a:t>every AI verdict is logged next to the human outcome, so we track acceptance and tag match over time.</a:t>
            </a:r>
          </a:p>
        </p:txBody>
      </p:sp>
      <p:pic>
        <p:nvPicPr>
          <p:cNvPr id="13" name="Picture 12" descr="A black background with grey text&#10;&#10;AI-generated content may be incorrect.">
            <a:extLst>
              <a:ext uri="{FF2B5EF4-FFF2-40B4-BE49-F238E27FC236}">
                <a16:creationId xmlns:a16="http://schemas.microsoft.com/office/drawing/2014/main" id="{FF22903E-34F2-42ED-C6E0-E81589E016F8}"/>
              </a:ext>
            </a:extLst>
          </p:cNvPr>
          <p:cNvPicPr>
            <a:picLocks noChangeAspect="1"/>
          </p:cNvPicPr>
          <p:nvPr/>
        </p:nvPicPr>
        <p:blipFill>
          <a:blip r:embed="rId3"/>
          <a:stretch>
            <a:fillRect/>
          </a:stretch>
        </p:blipFill>
        <p:spPr>
          <a:xfrm>
            <a:off x="1737986" y="4055650"/>
            <a:ext cx="7210295" cy="43771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320040"/>
            <a:ext cx="5486400" cy="274320"/>
          </a:xfrm>
          <a:prstGeom prst="rect">
            <a:avLst/>
          </a:prstGeom>
          <a:noFill/>
        </p:spPr>
        <p:txBody>
          <a:bodyPr wrap="square" lIns="0" tIns="0" rIns="0" bIns="0" anchor="t">
            <a:spAutoFit/>
          </a:bodyPr>
          <a:lstStyle/>
          <a:p>
            <a:pPr algn="l"/>
            <a:r>
              <a:rPr sz="1100" b="1" i="0">
                <a:solidFill>
                  <a:srgbClr val="B85F33"/>
                </a:solidFill>
                <a:latin typeface="Arial"/>
              </a:rPr>
              <a:t>BUILD-FLAG DISPUTE · WORKED EXAMPLE</a:t>
            </a:r>
          </a:p>
        </p:txBody>
      </p:sp>
      <p:sp>
        <p:nvSpPr>
          <p:cNvPr id="3" name="TextBox 2"/>
          <p:cNvSpPr txBox="1"/>
          <p:nvPr/>
        </p:nvSpPr>
        <p:spPr>
          <a:xfrm>
            <a:off x="1600200" y="548640"/>
            <a:ext cx="7132320" cy="822960"/>
          </a:xfrm>
          <a:prstGeom prst="rect">
            <a:avLst/>
          </a:prstGeom>
          <a:noFill/>
        </p:spPr>
        <p:txBody>
          <a:bodyPr wrap="square" lIns="0" tIns="0" rIns="0" bIns="0" anchor="t">
            <a:spAutoFit/>
          </a:bodyPr>
          <a:lstStyle/>
          <a:p>
            <a:pPr algn="l"/>
            <a:r>
              <a:rPr sz="2600" b="1" i="0">
                <a:solidFill>
                  <a:srgbClr val="1F2A30"/>
                </a:solidFill>
                <a:latin typeface="Arial"/>
              </a:rPr>
              <a:t>cmake · CVE-2026-82209</a:t>
            </a:r>
          </a:p>
        </p:txBody>
      </p:sp>
      <p:sp>
        <p:nvSpPr>
          <p:cNvPr id="4" name="TextBox 3"/>
          <p:cNvSpPr txBox="1"/>
          <p:nvPr/>
        </p:nvSpPr>
        <p:spPr>
          <a:xfrm>
            <a:off x="1600200" y="987552"/>
            <a:ext cx="7132320" cy="274320"/>
          </a:xfrm>
          <a:prstGeom prst="rect">
            <a:avLst/>
          </a:prstGeom>
          <a:noFill/>
        </p:spPr>
        <p:txBody>
          <a:bodyPr wrap="square" lIns="0" tIns="0" rIns="0" bIns="0" anchor="t">
            <a:spAutoFit/>
          </a:bodyPr>
          <a:lstStyle/>
          <a:p>
            <a:pPr algn="l"/>
            <a:r>
              <a:rPr sz="1300" b="0" i="1">
                <a:solidFill>
                  <a:srgbClr val="55666E"/>
                </a:solidFill>
                <a:latin typeface="Arial"/>
              </a:rPr>
              <a:t>A curl bug (8.2 HIGH) flagged on cmake, because cmake ships its own copy of curl</a:t>
            </a:r>
          </a:p>
        </p:txBody>
      </p:sp>
      <p:sp>
        <p:nvSpPr>
          <p:cNvPr id="5" name="Rounded Rectangle 4"/>
          <p:cNvSpPr/>
          <p:nvPr/>
        </p:nvSpPr>
        <p:spPr>
          <a:xfrm>
            <a:off x="1691640" y="1463040"/>
            <a:ext cx="3108960" cy="1508760"/>
          </a:xfrm>
          <a:prstGeom prst="roundRect">
            <a:avLst>
              <a:gd name="adj" fmla="val 12000"/>
            </a:avLst>
          </a:prstGeom>
          <a:solidFill>
            <a:srgbClr val="FFFFFF">
              <a:alpha val="90000"/>
            </a:srgbClr>
          </a:solidFill>
          <a:ln w="19050">
            <a:solidFill>
              <a:srgbClr val="4F6470"/>
            </a:solidFill>
          </a:ln>
          <a:effectLst/>
        </p:spPr>
        <p:txBody>
          <a:bodyPr rtlCol="0" anchor="ctr"/>
          <a:lstStyle/>
          <a:p>
            <a:endParaRPr/>
          </a:p>
        </p:txBody>
      </p:sp>
      <p:sp>
        <p:nvSpPr>
          <p:cNvPr id="6" name="TextBox 5"/>
          <p:cNvSpPr txBox="1"/>
          <p:nvPr/>
        </p:nvSpPr>
        <p:spPr>
          <a:xfrm>
            <a:off x="1691640" y="1536192"/>
            <a:ext cx="3108960" cy="274320"/>
          </a:xfrm>
          <a:prstGeom prst="rect">
            <a:avLst/>
          </a:prstGeom>
          <a:noFill/>
        </p:spPr>
        <p:txBody>
          <a:bodyPr wrap="square" lIns="0" tIns="0" rIns="0" bIns="0" anchor="t">
            <a:spAutoFit/>
          </a:bodyPr>
          <a:lstStyle/>
          <a:p>
            <a:pPr algn="ctr"/>
            <a:r>
              <a:rPr sz="1200" b="1" i="0">
                <a:solidFill>
                  <a:srgbClr val="4F6470"/>
                </a:solidFill>
                <a:latin typeface="Arial"/>
              </a:rPr>
              <a:t>cmake 3.30.3 source</a:t>
            </a:r>
          </a:p>
        </p:txBody>
      </p:sp>
      <p:sp>
        <p:nvSpPr>
          <p:cNvPr id="7" name="Rounded Rectangle 6"/>
          <p:cNvSpPr/>
          <p:nvPr/>
        </p:nvSpPr>
        <p:spPr>
          <a:xfrm>
            <a:off x="2011680" y="1901952"/>
            <a:ext cx="2468880" cy="566928"/>
          </a:xfrm>
          <a:prstGeom prst="roundRect">
            <a:avLst>
              <a:gd name="adj" fmla="val 12000"/>
            </a:avLst>
          </a:prstGeom>
          <a:solidFill>
            <a:srgbClr val="F6DED9"/>
          </a:solidFill>
          <a:ln w="15875">
            <a:solidFill>
              <a:srgbClr val="B83227"/>
            </a:solidFill>
          </a:ln>
          <a:effectLst/>
        </p:spPr>
        <p:txBody>
          <a:bodyPr wrap="square" lIns="54864" tIns="18288" rIns="54864" bIns="18288" rtlCol="0" anchor="ctr"/>
          <a:lstStyle/>
          <a:p>
            <a:pPr algn="ctr"/>
            <a:r>
              <a:rPr sz="1200" b="1">
                <a:solidFill>
                  <a:srgbClr val="B83227"/>
                </a:solidFill>
                <a:latin typeface="Consolas"/>
              </a:rPr>
              <a:t>Utilities/cmcurl</a:t>
            </a:r>
            <a:r>
              <a:rPr sz="1000" b="0">
                <a:solidFill>
                  <a:srgbClr val="B83227"/>
                </a:solidFill>
                <a:latin typeface="Arial"/>
              </a:rPr>
              <a:t>  bundled curl</a:t>
            </a:r>
          </a:p>
        </p:txBody>
      </p:sp>
      <p:cxnSp>
        <p:nvCxnSpPr>
          <p:cNvPr id="8" name="Connector 7"/>
          <p:cNvCxnSpPr/>
          <p:nvPr/>
        </p:nvCxnSpPr>
        <p:spPr>
          <a:xfrm>
            <a:off x="2057400" y="2185416"/>
            <a:ext cx="2377440" cy="0"/>
          </a:xfrm>
          <a:prstGeom prst="line">
            <a:avLst/>
          </a:prstGeom>
          <a:ln w="31750">
            <a:solidFill>
              <a:srgbClr val="B83227"/>
            </a:solidFill>
          </a:ln>
        </p:spPr>
      </p:cxnSp>
      <p:sp>
        <p:nvSpPr>
          <p:cNvPr id="9" name="TextBox 8"/>
          <p:cNvSpPr txBox="1"/>
          <p:nvPr/>
        </p:nvSpPr>
        <p:spPr>
          <a:xfrm>
            <a:off x="1691640" y="2560320"/>
            <a:ext cx="3108960" cy="274320"/>
          </a:xfrm>
          <a:prstGeom prst="rect">
            <a:avLst/>
          </a:prstGeom>
          <a:noFill/>
        </p:spPr>
        <p:txBody>
          <a:bodyPr wrap="square" lIns="0" tIns="0" rIns="0" bIns="0" anchor="t">
            <a:spAutoFit/>
          </a:bodyPr>
          <a:lstStyle/>
          <a:p>
            <a:pPr algn="ctr"/>
            <a:r>
              <a:rPr sz="1150" b="1" i="0">
                <a:solidFill>
                  <a:srgbClr val="B83227"/>
                </a:solidFill>
                <a:latin typeface="Consolas"/>
              </a:rPr>
              <a:t>rm -rf</a:t>
            </a:r>
            <a:r>
              <a:rPr sz="1150" b="0" i="0">
                <a:solidFill>
                  <a:srgbClr val="1F2A30"/>
                </a:solidFill>
                <a:latin typeface="Arial"/>
              </a:rPr>
              <a:t> in %prep: never compiled</a:t>
            </a:r>
          </a:p>
        </p:txBody>
      </p:sp>
      <p:cxnSp>
        <p:nvCxnSpPr>
          <p:cNvPr id="10" name="Connector 9"/>
          <p:cNvCxnSpPr/>
          <p:nvPr/>
        </p:nvCxnSpPr>
        <p:spPr>
          <a:xfrm>
            <a:off x="4892040" y="2212848"/>
            <a:ext cx="914400" cy="0"/>
          </a:xfrm>
          <a:prstGeom prst="line">
            <a:avLst/>
          </a:prstGeom>
          <a:ln w="38100">
            <a:solidFill>
              <a:srgbClr val="2F854F"/>
            </a:solidFill>
            <a:tailEnd type="triangle" w="med" len="med"/>
          </a:ln>
        </p:spPr>
      </p:cxnSp>
      <p:sp>
        <p:nvSpPr>
          <p:cNvPr id="11" name="TextBox 10"/>
          <p:cNvSpPr txBox="1"/>
          <p:nvPr/>
        </p:nvSpPr>
        <p:spPr>
          <a:xfrm>
            <a:off x="4846320" y="1847088"/>
            <a:ext cx="1005840" cy="274320"/>
          </a:xfrm>
          <a:prstGeom prst="rect">
            <a:avLst/>
          </a:prstGeom>
          <a:noFill/>
        </p:spPr>
        <p:txBody>
          <a:bodyPr wrap="square" lIns="0" tIns="0" rIns="0" bIns="0" anchor="t">
            <a:spAutoFit/>
          </a:bodyPr>
          <a:lstStyle/>
          <a:p>
            <a:pPr algn="ctr"/>
            <a:r>
              <a:rPr sz="1000" b="1" i="0">
                <a:solidFill>
                  <a:srgbClr val="2F854F"/>
                </a:solidFill>
                <a:latin typeface="Consolas"/>
              </a:rPr>
              <a:t>--system-curl</a:t>
            </a:r>
          </a:p>
        </p:txBody>
      </p:sp>
      <p:sp>
        <p:nvSpPr>
          <p:cNvPr id="12" name="Rounded Rectangle 11"/>
          <p:cNvSpPr/>
          <p:nvPr/>
        </p:nvSpPr>
        <p:spPr>
          <a:xfrm>
            <a:off x="5897880" y="1691640"/>
            <a:ext cx="2788920" cy="1051560"/>
          </a:xfrm>
          <a:prstGeom prst="roundRect">
            <a:avLst>
              <a:gd name="adj" fmla="val 12000"/>
            </a:avLst>
          </a:prstGeom>
          <a:solidFill>
            <a:srgbClr val="2F854F"/>
          </a:solidFill>
          <a:ln>
            <a:noFill/>
          </a:ln>
          <a:effectLst/>
        </p:spPr>
        <p:txBody>
          <a:bodyPr wrap="square" lIns="54864" tIns="18288" rIns="54864" bIns="18288" rtlCol="0" anchor="ctr"/>
          <a:lstStyle/>
          <a:p>
            <a:pPr algn="ctr"/>
            <a:r>
              <a:rPr sz="1800" b="1">
                <a:solidFill>
                  <a:srgbClr val="FFFFFF"/>
                </a:solidFill>
                <a:latin typeface="Arial"/>
              </a:rPr>
              <a:t>libcurl.so.4</a:t>
            </a:r>
          </a:p>
          <a:p>
            <a:pPr algn="ctr"/>
            <a:r>
              <a:rPr sz="1100" b="0">
                <a:solidFill>
                  <a:srgbClr val="FFFFFF"/>
                </a:solidFill>
                <a:latin typeface="Arial"/>
              </a:rPr>
              <a:t>the system curl package</a:t>
            </a:r>
          </a:p>
        </p:txBody>
      </p:sp>
      <p:sp>
        <p:nvSpPr>
          <p:cNvPr id="13" name="TextBox 12"/>
          <p:cNvSpPr txBox="1"/>
          <p:nvPr/>
        </p:nvSpPr>
        <p:spPr>
          <a:xfrm>
            <a:off x="5897880" y="2788920"/>
            <a:ext cx="2788920" cy="274320"/>
          </a:xfrm>
          <a:prstGeom prst="rect">
            <a:avLst/>
          </a:prstGeom>
          <a:noFill/>
        </p:spPr>
        <p:txBody>
          <a:bodyPr wrap="square" lIns="0" tIns="0" rIns="0" bIns="0" anchor="t">
            <a:spAutoFit/>
          </a:bodyPr>
          <a:lstStyle/>
          <a:p>
            <a:pPr algn="ctr"/>
            <a:r>
              <a:rPr sz="1150" b="1" i="0">
                <a:solidFill>
                  <a:srgbClr val="2F854F"/>
                </a:solidFill>
                <a:latin typeface="Arial"/>
              </a:rPr>
              <a:t>patched once, in curl</a:t>
            </a:r>
          </a:p>
        </p:txBody>
      </p:sp>
      <p:sp>
        <p:nvSpPr>
          <p:cNvPr id="14" name="Rounded Rectangle 13"/>
          <p:cNvSpPr/>
          <p:nvPr/>
        </p:nvSpPr>
        <p:spPr>
          <a:xfrm>
            <a:off x="1691640" y="3200400"/>
            <a:ext cx="2240280" cy="530352"/>
          </a:xfrm>
          <a:prstGeom prst="roundRect">
            <a:avLst>
              <a:gd name="adj" fmla="val 15000"/>
            </a:avLst>
          </a:prstGeom>
          <a:solidFill>
            <a:srgbClr val="101B20"/>
          </a:solidFill>
          <a:ln>
            <a:noFill/>
          </a:ln>
          <a:effectLst/>
        </p:spPr>
        <p:txBody>
          <a:bodyPr wrap="square" lIns="54864" tIns="18288" rIns="54864" bIns="18288" rtlCol="0" anchor="ctr"/>
          <a:lstStyle/>
          <a:p>
            <a:pPr algn="ctr"/>
            <a:r>
              <a:rPr sz="900" b="1">
                <a:solidFill>
                  <a:srgbClr val="8FA3AD"/>
                </a:solidFill>
                <a:latin typeface="Arial"/>
              </a:rPr>
              <a:t>SPEC %prep  </a:t>
            </a:r>
          </a:p>
          <a:p>
            <a:pPr algn="ctr"/>
            <a:r>
              <a:rPr sz="1050" b="0">
                <a:solidFill>
                  <a:srgbClr val="9DFF64"/>
                </a:solidFill>
                <a:latin typeface="Consolas"/>
              </a:rPr>
              <a:t>rm -rf Utilities/cmcurl</a:t>
            </a:r>
          </a:p>
        </p:txBody>
      </p:sp>
      <p:sp>
        <p:nvSpPr>
          <p:cNvPr id="15" name="Rounded Rectangle 14"/>
          <p:cNvSpPr/>
          <p:nvPr/>
        </p:nvSpPr>
        <p:spPr>
          <a:xfrm>
            <a:off x="4050791" y="3200400"/>
            <a:ext cx="2240280" cy="530352"/>
          </a:xfrm>
          <a:prstGeom prst="roundRect">
            <a:avLst>
              <a:gd name="adj" fmla="val 15000"/>
            </a:avLst>
          </a:prstGeom>
          <a:solidFill>
            <a:srgbClr val="101B20"/>
          </a:solidFill>
          <a:ln>
            <a:noFill/>
          </a:ln>
          <a:effectLst/>
        </p:spPr>
        <p:txBody>
          <a:bodyPr wrap="square" lIns="54864" tIns="18288" rIns="54864" bIns="18288" rtlCol="0" anchor="ctr"/>
          <a:lstStyle/>
          <a:p>
            <a:pPr algn="ctr"/>
            <a:r>
              <a:rPr sz="900" b="1">
                <a:solidFill>
                  <a:srgbClr val="8FA3AD"/>
                </a:solidFill>
                <a:latin typeface="Arial"/>
              </a:rPr>
              <a:t>Build flag  </a:t>
            </a:r>
          </a:p>
          <a:p>
            <a:pPr algn="ctr"/>
            <a:r>
              <a:rPr sz="1050" b="0">
                <a:solidFill>
                  <a:srgbClr val="9DFF64"/>
                </a:solidFill>
                <a:latin typeface="Consolas"/>
              </a:rPr>
              <a:t>./bootstrap --system-curl</a:t>
            </a:r>
          </a:p>
        </p:txBody>
      </p:sp>
      <p:sp>
        <p:nvSpPr>
          <p:cNvPr id="16" name="Rounded Rectangle 15"/>
          <p:cNvSpPr/>
          <p:nvPr/>
        </p:nvSpPr>
        <p:spPr>
          <a:xfrm>
            <a:off x="6409944" y="3200400"/>
            <a:ext cx="2240280" cy="530352"/>
          </a:xfrm>
          <a:prstGeom prst="roundRect">
            <a:avLst>
              <a:gd name="adj" fmla="val 15000"/>
            </a:avLst>
          </a:prstGeom>
          <a:solidFill>
            <a:srgbClr val="101B20"/>
          </a:solidFill>
          <a:ln>
            <a:noFill/>
          </a:ln>
          <a:effectLst/>
        </p:spPr>
        <p:txBody>
          <a:bodyPr wrap="square" lIns="54864" tIns="18288" rIns="54864" bIns="18288" rtlCol="0" anchor="ctr"/>
          <a:lstStyle/>
          <a:p>
            <a:pPr algn="ctr"/>
            <a:r>
              <a:rPr sz="900" b="1">
                <a:solidFill>
                  <a:srgbClr val="8FA3AD"/>
                </a:solidFill>
                <a:latin typeface="Arial"/>
              </a:rPr>
              <a:t>RPM metadata  </a:t>
            </a:r>
          </a:p>
          <a:p>
            <a:pPr algn="ctr"/>
            <a:r>
              <a:rPr sz="1050" b="0">
                <a:solidFill>
                  <a:srgbClr val="9DFF64"/>
                </a:solidFill>
                <a:latin typeface="Consolas"/>
              </a:rPr>
              <a:t>Requires: libcurl.so.4</a:t>
            </a:r>
          </a:p>
        </p:txBody>
      </p:sp>
      <p:sp>
        <p:nvSpPr>
          <p:cNvPr id="17" name="Rounded Rectangle 16"/>
          <p:cNvSpPr/>
          <p:nvPr/>
        </p:nvSpPr>
        <p:spPr>
          <a:xfrm>
            <a:off x="1691640" y="3858768"/>
            <a:ext cx="6995160" cy="384048"/>
          </a:xfrm>
          <a:prstGeom prst="roundRect">
            <a:avLst>
              <a:gd name="adj" fmla="val 50000"/>
            </a:avLst>
          </a:prstGeom>
          <a:solidFill>
            <a:srgbClr val="243A40"/>
          </a:solidFill>
          <a:ln>
            <a:noFill/>
          </a:ln>
          <a:effectLst/>
        </p:spPr>
        <p:txBody>
          <a:bodyPr wrap="square" lIns="54864" tIns="18288" rIns="54864" bIns="18288" rtlCol="0" anchor="ctr"/>
          <a:lstStyle/>
          <a:p>
            <a:pPr algn="ctr"/>
            <a:r>
              <a:rPr sz="1300" b="1">
                <a:solidFill>
                  <a:srgbClr val="F2C25C"/>
                </a:solidFill>
                <a:latin typeface="Arial"/>
              </a:rPr>
              <a:t>DISPUTE </a:t>
            </a:r>
            <a:r>
              <a:rPr sz="1100" b="0">
                <a:solidFill>
                  <a:srgbClr val="8FA3AD"/>
                </a:solidFill>
                <a:latin typeface="Arial"/>
              </a:rPr>
              <a:t>(accepted, tag NOSHIP)  </a:t>
            </a:r>
            <a:r>
              <a:rPr sz="1300" b="0">
                <a:solidFill>
                  <a:srgbClr val="F6F0E1"/>
                </a:solidFill>
                <a:latin typeface="Arial"/>
              </a:rPr>
              <a:t>The vulnerable bundled copy is never built or shipped.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320040"/>
            <a:ext cx="5486400" cy="274320"/>
          </a:xfrm>
          <a:prstGeom prst="rect">
            <a:avLst/>
          </a:prstGeom>
          <a:noFill/>
        </p:spPr>
        <p:txBody>
          <a:bodyPr wrap="square" lIns="0" tIns="0" rIns="0" bIns="0" anchor="t">
            <a:spAutoFit/>
          </a:bodyPr>
          <a:lstStyle/>
          <a:p>
            <a:pPr algn="l"/>
            <a:r>
              <a:rPr sz="1100" b="1" i="0">
                <a:solidFill>
                  <a:srgbClr val="B85F33"/>
                </a:solidFill>
                <a:latin typeface="Arial"/>
              </a:rPr>
              <a:t>A REAL TRIAGE RUN</a:t>
            </a:r>
          </a:p>
        </p:txBody>
      </p:sp>
      <p:sp>
        <p:nvSpPr>
          <p:cNvPr id="3" name="TextBox 2"/>
          <p:cNvSpPr txBox="1"/>
          <p:nvPr/>
        </p:nvSpPr>
        <p:spPr>
          <a:xfrm>
            <a:off x="1600200" y="548640"/>
            <a:ext cx="7132320" cy="822960"/>
          </a:xfrm>
          <a:prstGeom prst="rect">
            <a:avLst/>
          </a:prstGeom>
          <a:noFill/>
        </p:spPr>
        <p:txBody>
          <a:bodyPr wrap="square" lIns="0" tIns="0" rIns="0" bIns="0" anchor="t">
            <a:spAutoFit/>
          </a:bodyPr>
          <a:lstStyle/>
          <a:p>
            <a:pPr algn="l"/>
            <a:r>
              <a:rPr sz="2600" b="1" i="0">
                <a:solidFill>
                  <a:srgbClr val="1F2A30"/>
                </a:solidFill>
                <a:latin typeface="Arial"/>
              </a:rPr>
              <a:t>coredns · CVE-2026-35579</a:t>
            </a:r>
          </a:p>
        </p:txBody>
      </p:sp>
      <p:sp>
        <p:nvSpPr>
          <p:cNvPr id="4" name="Rounded Rectangle 3"/>
          <p:cNvSpPr/>
          <p:nvPr/>
        </p:nvSpPr>
        <p:spPr>
          <a:xfrm>
            <a:off x="1600200" y="1188720"/>
            <a:ext cx="4846320" cy="2697480"/>
          </a:xfrm>
          <a:prstGeom prst="roundRect">
            <a:avLst>
              <a:gd name="adj" fmla="val 5000"/>
            </a:avLst>
          </a:prstGeom>
          <a:solidFill>
            <a:srgbClr val="101B20"/>
          </a:solidFill>
          <a:ln>
            <a:noFill/>
          </a:ln>
          <a:effectLst/>
        </p:spPr>
        <p:txBody>
          <a:bodyPr rtlCol="0" anchor="ctr"/>
          <a:lstStyle/>
          <a:p>
            <a:endParaRPr/>
          </a:p>
        </p:txBody>
      </p:sp>
      <p:sp>
        <p:nvSpPr>
          <p:cNvPr id="5" name="Oval 4"/>
          <p:cNvSpPr/>
          <p:nvPr/>
        </p:nvSpPr>
        <p:spPr>
          <a:xfrm>
            <a:off x="1737360" y="1298448"/>
            <a:ext cx="100584" cy="100584"/>
          </a:xfrm>
          <a:prstGeom prst="ellipse">
            <a:avLst/>
          </a:prstGeom>
          <a:solidFill>
            <a:srgbClr val="FF5F56"/>
          </a:solidFill>
          <a:ln>
            <a:noFill/>
          </a:ln>
          <a:effectLst/>
        </p:spPr>
        <p:txBody>
          <a:bodyPr rtlCol="0" anchor="ctr"/>
          <a:lstStyle/>
          <a:p>
            <a:endParaRPr/>
          </a:p>
        </p:txBody>
      </p:sp>
      <p:sp>
        <p:nvSpPr>
          <p:cNvPr id="6" name="Oval 5"/>
          <p:cNvSpPr/>
          <p:nvPr/>
        </p:nvSpPr>
        <p:spPr>
          <a:xfrm>
            <a:off x="1920240" y="1298448"/>
            <a:ext cx="100584" cy="100584"/>
          </a:xfrm>
          <a:prstGeom prst="ellipse">
            <a:avLst/>
          </a:prstGeom>
          <a:solidFill>
            <a:srgbClr val="FFBD2E"/>
          </a:solidFill>
          <a:ln>
            <a:noFill/>
          </a:ln>
          <a:effectLst/>
        </p:spPr>
        <p:txBody>
          <a:bodyPr rtlCol="0" anchor="ctr"/>
          <a:lstStyle/>
          <a:p>
            <a:endParaRPr/>
          </a:p>
        </p:txBody>
      </p:sp>
      <p:sp>
        <p:nvSpPr>
          <p:cNvPr id="7" name="Oval 6"/>
          <p:cNvSpPr/>
          <p:nvPr/>
        </p:nvSpPr>
        <p:spPr>
          <a:xfrm>
            <a:off x="2103120" y="1298448"/>
            <a:ext cx="100584" cy="100584"/>
          </a:xfrm>
          <a:prstGeom prst="ellipse">
            <a:avLst/>
          </a:prstGeom>
          <a:solidFill>
            <a:srgbClr val="27C93F"/>
          </a:solidFill>
          <a:ln>
            <a:noFill/>
          </a:ln>
          <a:effectLst/>
        </p:spPr>
        <p:txBody>
          <a:bodyPr rtlCol="0" anchor="ctr"/>
          <a:lstStyle/>
          <a:p>
            <a:endParaRPr/>
          </a:p>
        </p:txBody>
      </p:sp>
      <p:sp>
        <p:nvSpPr>
          <p:cNvPr id="8" name="TextBox 7"/>
          <p:cNvSpPr txBox="1"/>
          <p:nvPr/>
        </p:nvSpPr>
        <p:spPr>
          <a:xfrm>
            <a:off x="1783080" y="1554480"/>
            <a:ext cx="4572000" cy="2286000"/>
          </a:xfrm>
          <a:prstGeom prst="rect">
            <a:avLst/>
          </a:prstGeom>
          <a:noFill/>
        </p:spPr>
        <p:txBody>
          <a:bodyPr wrap="square" lIns="0" tIns="0" rIns="0" bIns="0" anchor="t">
            <a:spAutoFit/>
          </a:bodyPr>
          <a:lstStyle/>
          <a:p>
            <a:pPr algn="l"/>
            <a:r>
              <a:rPr sz="1100" b="0" i="0">
                <a:solidFill>
                  <a:srgbClr val="6B8293"/>
                </a:solidFill>
                <a:latin typeface="Consolas"/>
              </a:rPr>
              <a:t>$ triagepilot --cve CVE-2026-35579 --package coredns</a:t>
            </a:r>
          </a:p>
          <a:p>
            <a:pPr algn="l">
              <a:spcBef>
                <a:spcPts val="300"/>
              </a:spcBef>
            </a:pPr>
            <a:r>
              <a:rPr sz="1100" b="0" i="0">
                <a:solidFill>
                  <a:srgbClr val="42D9FF"/>
                </a:solidFill>
                <a:latin typeface="Consolas"/>
              </a:rPr>
              <a:t>ingest  </a:t>
            </a:r>
            <a:r>
              <a:rPr sz="1100" b="0" i="0">
                <a:solidFill>
                  <a:srgbClr val="CBD5E1"/>
                </a:solidFill>
                <a:latin typeface="Consolas"/>
              </a:rPr>
              <a:t>NVD · GHSA · Ubuntu · Debian → High, &lt; 1.14.3</a:t>
            </a:r>
          </a:p>
          <a:p>
            <a:pPr algn="l">
              <a:spcBef>
                <a:spcPts val="300"/>
              </a:spcBef>
            </a:pPr>
            <a:r>
              <a:rPr sz="1100" b="0" i="0">
                <a:solidFill>
                  <a:srgbClr val="42D9FF"/>
                </a:solidFill>
                <a:latin typeface="Consolas"/>
              </a:rPr>
              <a:t>scan    </a:t>
            </a:r>
            <a:r>
              <a:rPr sz="1100" b="0" i="0">
                <a:solidFill>
                  <a:srgbClr val="CBD5E1"/>
                </a:solidFill>
                <a:latin typeface="Consolas"/>
              </a:rPr>
              <a:t>core/dnsserver/server_grpc.go present</a:t>
            </a:r>
          </a:p>
          <a:p>
            <a:pPr algn="l">
              <a:spcBef>
                <a:spcPts val="300"/>
              </a:spcBef>
            </a:pPr>
            <a:r>
              <a:rPr sz="1100" b="0" i="0">
                <a:solidFill>
                  <a:srgbClr val="42D9FF"/>
                </a:solidFill>
                <a:latin typeface="Consolas"/>
              </a:rPr>
              <a:t>spec    </a:t>
            </a:r>
            <a:r>
              <a:rPr sz="1100" b="0" i="0">
                <a:solidFill>
                  <a:srgbClr val="9DFF64"/>
                </a:solidFill>
                <a:latin typeface="Consolas"/>
              </a:rPr>
              <a:t>1.11.4 · already_patched=True</a:t>
            </a:r>
          </a:p>
          <a:p>
            <a:pPr algn="l">
              <a:spcBef>
                <a:spcPts val="300"/>
              </a:spcBef>
            </a:pPr>
            <a:r>
              <a:rPr sz="1100" b="0" i="0">
                <a:solidFill>
                  <a:srgbClr val="F2C25C"/>
                </a:solidFill>
                <a:latin typeface="Consolas"/>
              </a:rPr>
              <a:t>ai      </a:t>
            </a:r>
            <a:r>
              <a:rPr sz="1100" b="0" i="0">
                <a:solidFill>
                  <a:srgbClr val="CBD5E1"/>
                </a:solidFill>
                <a:latin typeface="Consolas"/>
              </a:rPr>
              <a:t>existing patch adds dns.TsigVerify() ✓</a:t>
            </a:r>
          </a:p>
          <a:p>
            <a:pPr algn="l">
              <a:spcBef>
                <a:spcPts val="300"/>
              </a:spcBef>
            </a:pPr>
            <a:r>
              <a:rPr sz="1100" b="0" i="0">
                <a:solidFill>
                  <a:srgbClr val="42D9FF"/>
                </a:solidFill>
                <a:latin typeface="Consolas"/>
              </a:rPr>
              <a:t>prior   </a:t>
            </a:r>
            <a:r>
              <a:rPr sz="1100" b="0" i="0">
                <a:solidFill>
                  <a:srgbClr val="CBD5E1"/>
                </a:solidFill>
                <a:latin typeface="Consolas"/>
              </a:rPr>
              <a:t>no dispute match</a:t>
            </a:r>
          </a:p>
          <a:p>
            <a:pPr algn="l">
              <a:spcBef>
                <a:spcPts val="300"/>
              </a:spcBef>
            </a:pPr>
            <a:r>
              <a:rPr sz="1100" b="0" i="0">
                <a:solidFill>
                  <a:srgbClr val="42D9FF"/>
                </a:solidFill>
                <a:latin typeface="Consolas"/>
              </a:rPr>
              <a:t>verdict </a:t>
            </a:r>
            <a:r>
              <a:rPr sz="1100" b="0" i="0">
                <a:solidFill>
                  <a:srgbClr val="CBD5E1"/>
                </a:solidFill>
                <a:latin typeface="Consolas"/>
              </a:rPr>
              <a:t>rule: affected_file_already_patched</a:t>
            </a:r>
          </a:p>
          <a:p>
            <a:pPr algn="l">
              <a:spcBef>
                <a:spcPts val="300"/>
              </a:spcBef>
            </a:pPr>
            <a:r>
              <a:rPr sz="1100" b="1" i="0">
                <a:solidFill>
                  <a:srgbClr val="C79BFF"/>
                </a:solidFill>
                <a:latin typeface="Consolas"/>
              </a:rPr>
              <a:t>▶ DISPUTE · tag=FIXED</a:t>
            </a:r>
          </a:p>
        </p:txBody>
      </p:sp>
      <p:sp>
        <p:nvSpPr>
          <p:cNvPr id="9" name="Rounded Rectangle 8"/>
          <p:cNvSpPr/>
          <p:nvPr/>
        </p:nvSpPr>
        <p:spPr>
          <a:xfrm>
            <a:off x="6629400" y="1188720"/>
            <a:ext cx="2103120" cy="2697480"/>
          </a:xfrm>
          <a:prstGeom prst="roundRect">
            <a:avLst>
              <a:gd name="adj" fmla="val 12000"/>
            </a:avLst>
          </a:prstGeom>
          <a:solidFill>
            <a:srgbClr val="FFFFFF">
              <a:alpha val="90000"/>
            </a:srgbClr>
          </a:solidFill>
          <a:ln w="12700">
            <a:solidFill>
              <a:srgbClr val="4F6470"/>
            </a:solidFill>
          </a:ln>
          <a:effectLst/>
        </p:spPr>
        <p:txBody>
          <a:bodyPr rtlCol="0" anchor="ctr"/>
          <a:lstStyle/>
          <a:p>
            <a:endParaRPr/>
          </a:p>
        </p:txBody>
      </p:sp>
      <p:sp>
        <p:nvSpPr>
          <p:cNvPr id="10" name="TextBox 9"/>
          <p:cNvSpPr txBox="1"/>
          <p:nvPr/>
        </p:nvSpPr>
        <p:spPr>
          <a:xfrm>
            <a:off x="6629400" y="1371600"/>
            <a:ext cx="2103120" cy="274320"/>
          </a:xfrm>
          <a:prstGeom prst="rect">
            <a:avLst/>
          </a:prstGeom>
          <a:noFill/>
        </p:spPr>
        <p:txBody>
          <a:bodyPr wrap="square" lIns="0" tIns="0" rIns="0" bIns="0" anchor="t">
            <a:spAutoFit/>
          </a:bodyPr>
          <a:lstStyle/>
          <a:p>
            <a:pPr algn="ctr"/>
            <a:r>
              <a:rPr sz="1000" b="1" i="0">
                <a:solidFill>
                  <a:srgbClr val="55666E"/>
                </a:solidFill>
                <a:latin typeface="Arial"/>
              </a:rPr>
              <a:t>VERDICT</a:t>
            </a:r>
          </a:p>
        </p:txBody>
      </p:sp>
      <p:sp>
        <p:nvSpPr>
          <p:cNvPr id="11" name="Rounded Rectangle 10"/>
          <p:cNvSpPr/>
          <p:nvPr/>
        </p:nvSpPr>
        <p:spPr>
          <a:xfrm>
            <a:off x="6858000" y="1691640"/>
            <a:ext cx="1645920" cy="438912"/>
          </a:xfrm>
          <a:prstGeom prst="roundRect">
            <a:avLst>
              <a:gd name="adj" fmla="val 50000"/>
            </a:avLst>
          </a:prstGeom>
          <a:solidFill>
            <a:srgbClr val="4F6470"/>
          </a:solidFill>
          <a:ln>
            <a:noFill/>
          </a:ln>
          <a:effectLst/>
        </p:spPr>
        <p:txBody>
          <a:bodyPr wrap="square" lIns="36576" tIns="18288" rIns="36576" bIns="18288" rtlCol="0" anchor="ctr"/>
          <a:lstStyle/>
          <a:p>
            <a:pPr algn="ctr"/>
            <a:r>
              <a:rPr sz="1600" b="1">
                <a:solidFill>
                  <a:srgbClr val="FFFFFF"/>
                </a:solidFill>
                <a:latin typeface="Arial"/>
              </a:rPr>
              <a:t>DISPUTE</a:t>
            </a:r>
          </a:p>
        </p:txBody>
      </p:sp>
      <p:sp>
        <p:nvSpPr>
          <p:cNvPr id="12" name="Rounded Rectangle 11"/>
          <p:cNvSpPr/>
          <p:nvPr/>
        </p:nvSpPr>
        <p:spPr>
          <a:xfrm>
            <a:off x="7086600" y="2240280"/>
            <a:ext cx="1188720" cy="329184"/>
          </a:xfrm>
          <a:prstGeom prst="roundRect">
            <a:avLst>
              <a:gd name="adj" fmla="val 50000"/>
            </a:avLst>
          </a:prstGeom>
          <a:solidFill>
            <a:srgbClr val="2F854F"/>
          </a:solidFill>
          <a:ln>
            <a:noFill/>
          </a:ln>
          <a:effectLst/>
        </p:spPr>
        <p:txBody>
          <a:bodyPr wrap="square" lIns="36576" tIns="18288" rIns="36576" bIns="18288" rtlCol="0" anchor="ctr"/>
          <a:lstStyle/>
          <a:p>
            <a:pPr algn="ctr"/>
            <a:r>
              <a:rPr sz="1200" b="1">
                <a:solidFill>
                  <a:srgbClr val="FFFFFF"/>
                </a:solidFill>
                <a:latin typeface="Arial"/>
              </a:rPr>
              <a:t>FIXED</a:t>
            </a:r>
          </a:p>
        </p:txBody>
      </p:sp>
      <p:sp>
        <p:nvSpPr>
          <p:cNvPr id="13" name="TextBox 12"/>
          <p:cNvSpPr txBox="1"/>
          <p:nvPr/>
        </p:nvSpPr>
        <p:spPr>
          <a:xfrm>
            <a:off x="6766560" y="2743200"/>
            <a:ext cx="1828800" cy="1005840"/>
          </a:xfrm>
          <a:prstGeom prst="rect">
            <a:avLst/>
          </a:prstGeom>
          <a:noFill/>
        </p:spPr>
        <p:txBody>
          <a:bodyPr wrap="square" lIns="0" tIns="0" rIns="0" bIns="0" anchor="t">
            <a:spAutoFit/>
          </a:bodyPr>
          <a:lstStyle/>
          <a:p>
            <a:pPr algn="ctr"/>
            <a:r>
              <a:rPr sz="1100" b="0" i="0">
                <a:solidFill>
                  <a:srgbClr val="1F2A30"/>
                </a:solidFill>
                <a:latin typeface="Arial"/>
              </a:rPr>
              <a:t>Already fixed by an existing SPEC patch.</a:t>
            </a:r>
          </a:p>
          <a:p>
            <a:pPr algn="ctr"/>
            <a:r>
              <a:rPr sz="1100" b="0" i="0">
                <a:solidFill>
                  <a:srgbClr val="1F2A30"/>
                </a:solidFill>
                <a:latin typeface="Arial"/>
              </a:rPr>
              <a:t>The rule decided;</a:t>
            </a:r>
          </a:p>
          <a:p>
            <a:pPr algn="ctr"/>
            <a:r>
              <a:rPr sz="1100" b="0" i="0">
                <a:solidFill>
                  <a:srgbClr val="1F2A30"/>
                </a:solidFill>
                <a:latin typeface="Arial"/>
              </a:rPr>
              <a:t>AI only confirmed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320040"/>
            <a:ext cx="5486400" cy="274320"/>
          </a:xfrm>
          <a:prstGeom prst="rect">
            <a:avLst/>
          </a:prstGeom>
          <a:noFill/>
        </p:spPr>
        <p:txBody>
          <a:bodyPr wrap="square" lIns="0" tIns="0" rIns="0" bIns="0" anchor="t">
            <a:spAutoFit/>
          </a:bodyPr>
          <a:lstStyle/>
          <a:p>
            <a:pPr algn="l"/>
            <a:r>
              <a:rPr sz="1100" b="1" i="0">
                <a:solidFill>
                  <a:srgbClr val="B85F33"/>
                </a:solidFill>
                <a:latin typeface="Arial"/>
              </a:rPr>
              <a:t>DISTRO-SPECIFIC RESCORING</a:t>
            </a:r>
          </a:p>
        </p:txBody>
      </p:sp>
      <p:sp>
        <p:nvSpPr>
          <p:cNvPr id="3" name="TextBox 2"/>
          <p:cNvSpPr txBox="1"/>
          <p:nvPr/>
        </p:nvSpPr>
        <p:spPr>
          <a:xfrm>
            <a:off x="1600200" y="548640"/>
            <a:ext cx="7132320" cy="822960"/>
          </a:xfrm>
          <a:prstGeom prst="rect">
            <a:avLst/>
          </a:prstGeom>
          <a:noFill/>
        </p:spPr>
        <p:txBody>
          <a:bodyPr wrap="square" lIns="0" tIns="0" rIns="0" bIns="0" anchor="t">
            <a:spAutoFit/>
          </a:bodyPr>
          <a:lstStyle/>
          <a:p>
            <a:pPr algn="l"/>
            <a:r>
              <a:rPr sz="2600" b="1" i="0">
                <a:solidFill>
                  <a:srgbClr val="1F2A30"/>
                </a:solidFill>
                <a:latin typeface="Arial"/>
              </a:rPr>
              <a:t>CVSS scores the </a:t>
            </a:r>
            <a:r>
              <a:rPr sz="2600" b="1" i="0">
                <a:solidFill>
                  <a:srgbClr val="B83227"/>
                </a:solidFill>
                <a:latin typeface="Arial"/>
              </a:rPr>
              <a:t>code</a:t>
            </a:r>
            <a:r>
              <a:rPr sz="2600" b="1" i="0">
                <a:solidFill>
                  <a:srgbClr val="1F2A30"/>
                </a:solidFill>
                <a:latin typeface="Arial"/>
              </a:rPr>
              <a:t>. We score our </a:t>
            </a:r>
            <a:r>
              <a:rPr sz="2600" b="1" i="0">
                <a:solidFill>
                  <a:srgbClr val="2F854F"/>
                </a:solidFill>
                <a:latin typeface="Arial"/>
              </a:rPr>
              <a:t>build</a:t>
            </a:r>
            <a:r>
              <a:rPr sz="2600" b="1" i="0">
                <a:solidFill>
                  <a:srgbClr val="1F2A30"/>
                </a:solidFill>
                <a:latin typeface="Arial"/>
              </a:rPr>
              <a:t>.</a:t>
            </a:r>
          </a:p>
        </p:txBody>
      </p:sp>
      <p:sp>
        <p:nvSpPr>
          <p:cNvPr id="4" name="TextBox 3"/>
          <p:cNvSpPr txBox="1"/>
          <p:nvPr/>
        </p:nvSpPr>
        <p:spPr>
          <a:xfrm>
            <a:off x="1600200" y="987552"/>
            <a:ext cx="7132320" cy="274320"/>
          </a:xfrm>
          <a:prstGeom prst="rect">
            <a:avLst/>
          </a:prstGeom>
          <a:noFill/>
        </p:spPr>
        <p:txBody>
          <a:bodyPr wrap="square" lIns="0" tIns="0" rIns="0" bIns="0" anchor="t">
            <a:spAutoFit/>
          </a:bodyPr>
          <a:lstStyle/>
          <a:p>
            <a:pPr algn="l"/>
            <a:r>
              <a:rPr sz="1300" b="0" i="1">
                <a:solidFill>
                  <a:srgbClr val="55666E"/>
                </a:solidFill>
                <a:latin typeface="Arial"/>
              </a:rPr>
              <a:t>The CVE applies to us. How bad is it, as we ship it?</a:t>
            </a:r>
          </a:p>
        </p:txBody>
      </p:sp>
      <p:sp>
        <p:nvSpPr>
          <p:cNvPr id="5" name="Rounded Rectangle 4"/>
          <p:cNvSpPr/>
          <p:nvPr/>
        </p:nvSpPr>
        <p:spPr>
          <a:xfrm>
            <a:off x="1600200" y="1325880"/>
            <a:ext cx="2286000" cy="822960"/>
          </a:xfrm>
          <a:prstGeom prst="roundRect">
            <a:avLst>
              <a:gd name="adj" fmla="val 12000"/>
            </a:avLst>
          </a:prstGeom>
          <a:solidFill>
            <a:srgbClr val="FFFFFF">
              <a:alpha val="88000"/>
            </a:srgbClr>
          </a:solidFill>
          <a:ln w="9525">
            <a:solidFill>
              <a:srgbClr val="8FA3AD"/>
            </a:solidFill>
          </a:ln>
          <a:effectLst/>
        </p:spPr>
        <p:txBody>
          <a:bodyPr rtlCol="0" anchor="ctr"/>
          <a:lstStyle/>
          <a:p>
            <a:endParaRPr/>
          </a:p>
        </p:txBody>
      </p:sp>
      <p:sp>
        <p:nvSpPr>
          <p:cNvPr id="6" name="TextBox 5"/>
          <p:cNvSpPr txBox="1"/>
          <p:nvPr/>
        </p:nvSpPr>
        <p:spPr>
          <a:xfrm>
            <a:off x="1709928" y="1481328"/>
            <a:ext cx="457200" cy="502920"/>
          </a:xfrm>
          <a:prstGeom prst="rect">
            <a:avLst/>
          </a:prstGeom>
          <a:noFill/>
        </p:spPr>
        <p:txBody>
          <a:bodyPr wrap="square" lIns="0" tIns="0" rIns="0" bIns="0" anchor="ctr">
            <a:spAutoFit/>
          </a:bodyPr>
          <a:lstStyle/>
          <a:p>
            <a:pPr algn="l"/>
            <a:r>
              <a:rPr sz="2200" b="0" i="0">
                <a:solidFill>
                  <a:srgbClr val="1F2A30"/>
                </a:solidFill>
                <a:latin typeface="Segoe UI Emoji"/>
              </a:rPr>
              <a:t>⚙️</a:t>
            </a:r>
          </a:p>
        </p:txBody>
      </p:sp>
      <p:sp>
        <p:nvSpPr>
          <p:cNvPr id="7" name="TextBox 6"/>
          <p:cNvSpPr txBox="1"/>
          <p:nvPr/>
        </p:nvSpPr>
        <p:spPr>
          <a:xfrm>
            <a:off x="2240280" y="1417320"/>
            <a:ext cx="1572768" cy="274320"/>
          </a:xfrm>
          <a:prstGeom prst="rect">
            <a:avLst/>
          </a:prstGeom>
          <a:noFill/>
        </p:spPr>
        <p:txBody>
          <a:bodyPr wrap="square" lIns="0" tIns="0" rIns="0" bIns="0" anchor="t">
            <a:spAutoFit/>
          </a:bodyPr>
          <a:lstStyle/>
          <a:p>
            <a:pPr algn="l"/>
            <a:r>
              <a:rPr sz="1250" b="1" i="0">
                <a:solidFill>
                  <a:srgbClr val="1F2A30"/>
                </a:solidFill>
                <a:latin typeface="Arial"/>
              </a:rPr>
              <a:t>Opt-in flag?</a:t>
            </a:r>
          </a:p>
        </p:txBody>
      </p:sp>
      <p:sp>
        <p:nvSpPr>
          <p:cNvPr id="8" name="TextBox 7"/>
          <p:cNvSpPr txBox="1"/>
          <p:nvPr/>
        </p:nvSpPr>
        <p:spPr>
          <a:xfrm>
            <a:off x="2240280" y="1691640"/>
            <a:ext cx="1572768" cy="420624"/>
          </a:xfrm>
          <a:prstGeom prst="rect">
            <a:avLst/>
          </a:prstGeom>
          <a:noFill/>
        </p:spPr>
        <p:txBody>
          <a:bodyPr wrap="square" lIns="0" tIns="0" rIns="0" bIns="0" anchor="t">
            <a:spAutoFit/>
          </a:bodyPr>
          <a:lstStyle/>
          <a:p>
            <a:pPr algn="l"/>
            <a:r>
              <a:rPr sz="950" b="0" i="0">
                <a:solidFill>
                  <a:srgbClr val="55666E"/>
                </a:solidFill>
                <a:latin typeface="Arial"/>
              </a:rPr>
              <a:t>Must be explicitly enabled → still fixed, lower score</a:t>
            </a:r>
          </a:p>
        </p:txBody>
      </p:sp>
      <p:sp>
        <p:nvSpPr>
          <p:cNvPr id="9" name="Rounded Rectangle 8"/>
          <p:cNvSpPr/>
          <p:nvPr/>
        </p:nvSpPr>
        <p:spPr>
          <a:xfrm>
            <a:off x="3995928" y="1325880"/>
            <a:ext cx="2286000" cy="822960"/>
          </a:xfrm>
          <a:prstGeom prst="roundRect">
            <a:avLst>
              <a:gd name="adj" fmla="val 12000"/>
            </a:avLst>
          </a:prstGeom>
          <a:solidFill>
            <a:srgbClr val="FFFFFF">
              <a:alpha val="88000"/>
            </a:srgbClr>
          </a:solidFill>
          <a:ln w="9525">
            <a:solidFill>
              <a:srgbClr val="8FA3AD"/>
            </a:solidFill>
          </a:ln>
          <a:effectLst/>
        </p:spPr>
        <p:txBody>
          <a:bodyPr rtlCol="0" anchor="ctr"/>
          <a:lstStyle/>
          <a:p>
            <a:endParaRPr/>
          </a:p>
        </p:txBody>
      </p:sp>
      <p:sp>
        <p:nvSpPr>
          <p:cNvPr id="10" name="TextBox 9"/>
          <p:cNvSpPr txBox="1"/>
          <p:nvPr/>
        </p:nvSpPr>
        <p:spPr>
          <a:xfrm>
            <a:off x="4105656" y="1481328"/>
            <a:ext cx="457200" cy="502920"/>
          </a:xfrm>
          <a:prstGeom prst="rect">
            <a:avLst/>
          </a:prstGeom>
          <a:noFill/>
        </p:spPr>
        <p:txBody>
          <a:bodyPr wrap="square" lIns="0" tIns="0" rIns="0" bIns="0" anchor="ctr">
            <a:spAutoFit/>
          </a:bodyPr>
          <a:lstStyle/>
          <a:p>
            <a:pPr algn="l"/>
            <a:r>
              <a:rPr sz="2200" b="0" i="0">
                <a:solidFill>
                  <a:srgbClr val="1F2A30"/>
                </a:solidFill>
                <a:latin typeface="Segoe UI Emoji"/>
              </a:rPr>
              <a:t>🔌</a:t>
            </a:r>
          </a:p>
        </p:txBody>
      </p:sp>
      <p:sp>
        <p:nvSpPr>
          <p:cNvPr id="11" name="TextBox 10"/>
          <p:cNvSpPr txBox="1"/>
          <p:nvPr/>
        </p:nvSpPr>
        <p:spPr>
          <a:xfrm>
            <a:off x="4636008" y="1417320"/>
            <a:ext cx="1572768" cy="274320"/>
          </a:xfrm>
          <a:prstGeom prst="rect">
            <a:avLst/>
          </a:prstGeom>
          <a:noFill/>
        </p:spPr>
        <p:txBody>
          <a:bodyPr wrap="square" lIns="0" tIns="0" rIns="0" bIns="0" anchor="t">
            <a:spAutoFit/>
          </a:bodyPr>
          <a:lstStyle/>
          <a:p>
            <a:pPr algn="l"/>
            <a:r>
              <a:rPr sz="1250" b="1" i="0">
                <a:solidFill>
                  <a:srgbClr val="1F2A30"/>
                </a:solidFill>
                <a:latin typeface="Arial"/>
              </a:rPr>
              <a:t>Default listener?</a:t>
            </a:r>
          </a:p>
        </p:txBody>
      </p:sp>
      <p:sp>
        <p:nvSpPr>
          <p:cNvPr id="12" name="TextBox 11"/>
          <p:cNvSpPr txBox="1"/>
          <p:nvPr/>
        </p:nvSpPr>
        <p:spPr>
          <a:xfrm>
            <a:off x="4636008" y="1691640"/>
            <a:ext cx="1572768" cy="420624"/>
          </a:xfrm>
          <a:prstGeom prst="rect">
            <a:avLst/>
          </a:prstGeom>
          <a:noFill/>
        </p:spPr>
        <p:txBody>
          <a:bodyPr wrap="square" lIns="0" tIns="0" rIns="0" bIns="0" anchor="t">
            <a:spAutoFit/>
          </a:bodyPr>
          <a:lstStyle/>
          <a:p>
            <a:pPr algn="l"/>
            <a:r>
              <a:rPr sz="950" b="0" i="0">
                <a:solidFill>
                  <a:srgbClr val="55666E"/>
                </a:solidFill>
                <a:latin typeface="Arial"/>
              </a:rPr>
              <a:t>Network or local only? → attack vector</a:t>
            </a:r>
          </a:p>
        </p:txBody>
      </p:sp>
      <p:sp>
        <p:nvSpPr>
          <p:cNvPr id="13" name="Rounded Rectangle 12"/>
          <p:cNvSpPr/>
          <p:nvPr/>
        </p:nvSpPr>
        <p:spPr>
          <a:xfrm>
            <a:off x="6391656" y="1325880"/>
            <a:ext cx="2286000" cy="822960"/>
          </a:xfrm>
          <a:prstGeom prst="roundRect">
            <a:avLst>
              <a:gd name="adj" fmla="val 12000"/>
            </a:avLst>
          </a:prstGeom>
          <a:solidFill>
            <a:srgbClr val="FFFFFF">
              <a:alpha val="88000"/>
            </a:srgbClr>
          </a:solidFill>
          <a:ln w="9525">
            <a:solidFill>
              <a:srgbClr val="8FA3AD"/>
            </a:solidFill>
          </a:ln>
          <a:effectLst/>
        </p:spPr>
        <p:txBody>
          <a:bodyPr rtlCol="0" anchor="ctr"/>
          <a:lstStyle/>
          <a:p>
            <a:endParaRPr/>
          </a:p>
        </p:txBody>
      </p:sp>
      <p:sp>
        <p:nvSpPr>
          <p:cNvPr id="14" name="TextBox 13"/>
          <p:cNvSpPr txBox="1"/>
          <p:nvPr/>
        </p:nvSpPr>
        <p:spPr>
          <a:xfrm>
            <a:off x="6501384" y="1481328"/>
            <a:ext cx="457200" cy="502920"/>
          </a:xfrm>
          <a:prstGeom prst="rect">
            <a:avLst/>
          </a:prstGeom>
          <a:noFill/>
        </p:spPr>
        <p:txBody>
          <a:bodyPr wrap="square" lIns="0" tIns="0" rIns="0" bIns="0" anchor="ctr">
            <a:spAutoFit/>
          </a:bodyPr>
          <a:lstStyle/>
          <a:p>
            <a:pPr algn="l"/>
            <a:r>
              <a:rPr sz="2200" b="0" i="0">
                <a:solidFill>
                  <a:srgbClr val="1F2A30"/>
                </a:solidFill>
                <a:latin typeface="Segoe UI Emoji"/>
              </a:rPr>
              <a:t>👑</a:t>
            </a:r>
          </a:p>
        </p:txBody>
      </p:sp>
      <p:sp>
        <p:nvSpPr>
          <p:cNvPr id="15" name="TextBox 14"/>
          <p:cNvSpPr txBox="1"/>
          <p:nvPr/>
        </p:nvSpPr>
        <p:spPr>
          <a:xfrm>
            <a:off x="7031736" y="1417320"/>
            <a:ext cx="1572768" cy="274320"/>
          </a:xfrm>
          <a:prstGeom prst="rect">
            <a:avLst/>
          </a:prstGeom>
          <a:noFill/>
        </p:spPr>
        <p:txBody>
          <a:bodyPr wrap="square" lIns="0" tIns="0" rIns="0" bIns="0" anchor="t">
            <a:spAutoFit/>
          </a:bodyPr>
          <a:lstStyle/>
          <a:p>
            <a:pPr algn="l"/>
            <a:r>
              <a:rPr sz="1250" b="1" i="0">
                <a:solidFill>
                  <a:srgbClr val="1F2A30"/>
                </a:solidFill>
                <a:latin typeface="Arial"/>
              </a:rPr>
              <a:t>Already privileged?</a:t>
            </a:r>
          </a:p>
        </p:txBody>
      </p:sp>
      <p:sp>
        <p:nvSpPr>
          <p:cNvPr id="16" name="TextBox 15"/>
          <p:cNvSpPr txBox="1"/>
          <p:nvPr/>
        </p:nvSpPr>
        <p:spPr>
          <a:xfrm>
            <a:off x="7031736" y="1691640"/>
            <a:ext cx="1572768" cy="420624"/>
          </a:xfrm>
          <a:prstGeom prst="rect">
            <a:avLst/>
          </a:prstGeom>
          <a:noFill/>
        </p:spPr>
        <p:txBody>
          <a:bodyPr wrap="square" lIns="0" tIns="0" rIns="0" bIns="0" anchor="t">
            <a:spAutoFit/>
          </a:bodyPr>
          <a:lstStyle/>
          <a:p>
            <a:pPr algn="l"/>
            <a:r>
              <a:rPr sz="950" b="0" i="0">
                <a:solidFill>
                  <a:srgbClr val="55666E"/>
                </a:solidFill>
                <a:latin typeface="Arial"/>
              </a:rPr>
              <a:t>Gains nothing new? → privileges, impact</a:t>
            </a:r>
          </a:p>
        </p:txBody>
      </p:sp>
      <p:sp>
        <p:nvSpPr>
          <p:cNvPr id="17" name="Rounded Rectangle 16"/>
          <p:cNvSpPr/>
          <p:nvPr/>
        </p:nvSpPr>
        <p:spPr>
          <a:xfrm>
            <a:off x="1600200" y="2240280"/>
            <a:ext cx="2286000" cy="822960"/>
          </a:xfrm>
          <a:prstGeom prst="roundRect">
            <a:avLst>
              <a:gd name="adj" fmla="val 12000"/>
            </a:avLst>
          </a:prstGeom>
          <a:solidFill>
            <a:srgbClr val="FFFFFF">
              <a:alpha val="88000"/>
            </a:srgbClr>
          </a:solidFill>
          <a:ln w="9525">
            <a:solidFill>
              <a:srgbClr val="8FA3AD"/>
            </a:solidFill>
          </a:ln>
          <a:effectLst/>
        </p:spPr>
        <p:txBody>
          <a:bodyPr rtlCol="0" anchor="ctr"/>
          <a:lstStyle/>
          <a:p>
            <a:endParaRPr/>
          </a:p>
        </p:txBody>
      </p:sp>
      <p:sp>
        <p:nvSpPr>
          <p:cNvPr id="18" name="TextBox 17"/>
          <p:cNvSpPr txBox="1"/>
          <p:nvPr/>
        </p:nvSpPr>
        <p:spPr>
          <a:xfrm>
            <a:off x="1709928" y="2395728"/>
            <a:ext cx="457200" cy="502920"/>
          </a:xfrm>
          <a:prstGeom prst="rect">
            <a:avLst/>
          </a:prstGeom>
          <a:noFill/>
        </p:spPr>
        <p:txBody>
          <a:bodyPr wrap="square" lIns="0" tIns="0" rIns="0" bIns="0" anchor="ctr">
            <a:spAutoFit/>
          </a:bodyPr>
          <a:lstStyle/>
          <a:p>
            <a:pPr algn="l"/>
            <a:r>
              <a:rPr sz="2200" b="0" i="0">
                <a:solidFill>
                  <a:srgbClr val="1F2A30"/>
                </a:solidFill>
                <a:latin typeface="Segoe UI Emoji"/>
              </a:rPr>
              <a:t>🛡️</a:t>
            </a:r>
          </a:p>
        </p:txBody>
      </p:sp>
      <p:sp>
        <p:nvSpPr>
          <p:cNvPr id="19" name="TextBox 18"/>
          <p:cNvSpPr txBox="1"/>
          <p:nvPr/>
        </p:nvSpPr>
        <p:spPr>
          <a:xfrm>
            <a:off x="2240280" y="2331720"/>
            <a:ext cx="1572768" cy="274320"/>
          </a:xfrm>
          <a:prstGeom prst="rect">
            <a:avLst/>
          </a:prstGeom>
          <a:noFill/>
        </p:spPr>
        <p:txBody>
          <a:bodyPr wrap="square" lIns="0" tIns="0" rIns="0" bIns="0" anchor="t">
            <a:spAutoFit/>
          </a:bodyPr>
          <a:lstStyle/>
          <a:p>
            <a:pPr algn="l"/>
            <a:r>
              <a:rPr sz="1250" b="1" i="0">
                <a:solidFill>
                  <a:srgbClr val="1F2A30"/>
                </a:solidFill>
                <a:latin typeface="Arial"/>
              </a:rPr>
              <a:t>Hardening?</a:t>
            </a:r>
          </a:p>
        </p:txBody>
      </p:sp>
      <p:sp>
        <p:nvSpPr>
          <p:cNvPr id="20" name="TextBox 19"/>
          <p:cNvSpPr txBox="1"/>
          <p:nvPr/>
        </p:nvSpPr>
        <p:spPr>
          <a:xfrm>
            <a:off x="2240280" y="2606040"/>
            <a:ext cx="1572768" cy="420624"/>
          </a:xfrm>
          <a:prstGeom prst="rect">
            <a:avLst/>
          </a:prstGeom>
          <a:noFill/>
        </p:spPr>
        <p:txBody>
          <a:bodyPr wrap="square" lIns="0" tIns="0" rIns="0" bIns="0" anchor="t">
            <a:spAutoFit/>
          </a:bodyPr>
          <a:lstStyle/>
          <a:p>
            <a:pPr algn="l"/>
            <a:r>
              <a:rPr sz="950" b="0" i="0" dirty="0">
                <a:solidFill>
                  <a:srgbClr val="55666E"/>
                </a:solidFill>
                <a:latin typeface="Arial"/>
              </a:rPr>
              <a:t>FORTIFY · SSP · PIE: code exec → abort</a:t>
            </a:r>
          </a:p>
        </p:txBody>
      </p:sp>
      <p:sp>
        <p:nvSpPr>
          <p:cNvPr id="21" name="Rounded Rectangle 20"/>
          <p:cNvSpPr/>
          <p:nvPr/>
        </p:nvSpPr>
        <p:spPr>
          <a:xfrm>
            <a:off x="3995928" y="2240280"/>
            <a:ext cx="2286000" cy="822960"/>
          </a:xfrm>
          <a:prstGeom prst="roundRect">
            <a:avLst>
              <a:gd name="adj" fmla="val 12000"/>
            </a:avLst>
          </a:prstGeom>
          <a:solidFill>
            <a:srgbClr val="FFFFFF">
              <a:alpha val="88000"/>
            </a:srgbClr>
          </a:solidFill>
          <a:ln w="9525">
            <a:solidFill>
              <a:srgbClr val="8FA3AD"/>
            </a:solidFill>
          </a:ln>
          <a:effectLst/>
        </p:spPr>
        <p:txBody>
          <a:bodyPr rtlCol="0" anchor="ctr"/>
          <a:lstStyle/>
          <a:p>
            <a:endParaRPr/>
          </a:p>
        </p:txBody>
      </p:sp>
      <p:sp>
        <p:nvSpPr>
          <p:cNvPr id="22" name="TextBox 21"/>
          <p:cNvSpPr txBox="1"/>
          <p:nvPr/>
        </p:nvSpPr>
        <p:spPr>
          <a:xfrm>
            <a:off x="4105656" y="2395728"/>
            <a:ext cx="457200" cy="502920"/>
          </a:xfrm>
          <a:prstGeom prst="rect">
            <a:avLst/>
          </a:prstGeom>
          <a:noFill/>
        </p:spPr>
        <p:txBody>
          <a:bodyPr wrap="square" lIns="0" tIns="0" rIns="0" bIns="0" anchor="ctr">
            <a:spAutoFit/>
          </a:bodyPr>
          <a:lstStyle/>
          <a:p>
            <a:pPr algn="l"/>
            <a:r>
              <a:rPr sz="2200" b="0" i="0">
                <a:solidFill>
                  <a:srgbClr val="1F2A30"/>
                </a:solidFill>
                <a:latin typeface="Segoe UI Emoji"/>
              </a:rPr>
              <a:t>📦</a:t>
            </a:r>
          </a:p>
        </p:txBody>
      </p:sp>
      <p:sp>
        <p:nvSpPr>
          <p:cNvPr id="23" name="TextBox 22"/>
          <p:cNvSpPr txBox="1"/>
          <p:nvPr/>
        </p:nvSpPr>
        <p:spPr>
          <a:xfrm>
            <a:off x="4636008" y="2331720"/>
            <a:ext cx="1572768" cy="274320"/>
          </a:xfrm>
          <a:prstGeom prst="rect">
            <a:avLst/>
          </a:prstGeom>
          <a:noFill/>
        </p:spPr>
        <p:txBody>
          <a:bodyPr wrap="square" lIns="0" tIns="0" rIns="0" bIns="0" anchor="t">
            <a:spAutoFit/>
          </a:bodyPr>
          <a:lstStyle/>
          <a:p>
            <a:pPr algn="l"/>
            <a:r>
              <a:rPr sz="1250" b="1" i="0">
                <a:solidFill>
                  <a:srgbClr val="1F2A30"/>
                </a:solidFill>
                <a:latin typeface="Arial"/>
              </a:rPr>
              <a:t>Sandboxed?</a:t>
            </a:r>
          </a:p>
        </p:txBody>
      </p:sp>
      <p:sp>
        <p:nvSpPr>
          <p:cNvPr id="24" name="TextBox 23"/>
          <p:cNvSpPr txBox="1"/>
          <p:nvPr/>
        </p:nvSpPr>
        <p:spPr>
          <a:xfrm>
            <a:off x="4636008" y="2606040"/>
            <a:ext cx="1572768" cy="420624"/>
          </a:xfrm>
          <a:prstGeom prst="rect">
            <a:avLst/>
          </a:prstGeom>
          <a:noFill/>
        </p:spPr>
        <p:txBody>
          <a:bodyPr wrap="square" lIns="0" tIns="0" rIns="0" bIns="0" anchor="t">
            <a:spAutoFit/>
          </a:bodyPr>
          <a:lstStyle/>
          <a:p>
            <a:pPr algn="l"/>
            <a:r>
              <a:rPr sz="950" b="0" i="0">
                <a:solidFill>
                  <a:srgbClr val="55666E"/>
                </a:solidFill>
                <a:latin typeface="Arial"/>
              </a:rPr>
              <a:t>systemd limits, non-root → blast radius</a:t>
            </a:r>
          </a:p>
        </p:txBody>
      </p:sp>
      <p:sp>
        <p:nvSpPr>
          <p:cNvPr id="25" name="Rounded Rectangle 24"/>
          <p:cNvSpPr/>
          <p:nvPr/>
        </p:nvSpPr>
        <p:spPr>
          <a:xfrm>
            <a:off x="6391656" y="2240280"/>
            <a:ext cx="2286000" cy="822960"/>
          </a:xfrm>
          <a:prstGeom prst="roundRect">
            <a:avLst>
              <a:gd name="adj" fmla="val 12000"/>
            </a:avLst>
          </a:prstGeom>
          <a:solidFill>
            <a:srgbClr val="4F6470">
              <a:alpha val="12000"/>
            </a:srgbClr>
          </a:solidFill>
          <a:ln w="12700">
            <a:solidFill>
              <a:srgbClr val="4F6470"/>
            </a:solidFill>
          </a:ln>
          <a:effectLst/>
        </p:spPr>
        <p:txBody>
          <a:bodyPr rtlCol="0" anchor="ctr"/>
          <a:lstStyle/>
          <a:p>
            <a:endParaRPr/>
          </a:p>
        </p:txBody>
      </p:sp>
      <p:sp>
        <p:nvSpPr>
          <p:cNvPr id="26" name="TextBox 25"/>
          <p:cNvSpPr txBox="1"/>
          <p:nvPr/>
        </p:nvSpPr>
        <p:spPr>
          <a:xfrm>
            <a:off x="6501384" y="2395728"/>
            <a:ext cx="457200" cy="502920"/>
          </a:xfrm>
          <a:prstGeom prst="rect">
            <a:avLst/>
          </a:prstGeom>
          <a:noFill/>
        </p:spPr>
        <p:txBody>
          <a:bodyPr wrap="square" lIns="0" tIns="0" rIns="0" bIns="0" anchor="ctr">
            <a:spAutoFit/>
          </a:bodyPr>
          <a:lstStyle/>
          <a:p>
            <a:pPr algn="l"/>
            <a:r>
              <a:rPr sz="2200" b="0" i="0">
                <a:solidFill>
                  <a:srgbClr val="1F2A30"/>
                </a:solidFill>
                <a:latin typeface="Segoe UI Emoji"/>
              </a:rPr>
              <a:t>🚫</a:t>
            </a:r>
          </a:p>
        </p:txBody>
      </p:sp>
      <p:sp>
        <p:nvSpPr>
          <p:cNvPr id="27" name="TextBox 26"/>
          <p:cNvSpPr txBox="1"/>
          <p:nvPr/>
        </p:nvSpPr>
        <p:spPr>
          <a:xfrm>
            <a:off x="7031736" y="2331720"/>
            <a:ext cx="1572768" cy="274320"/>
          </a:xfrm>
          <a:prstGeom prst="rect">
            <a:avLst/>
          </a:prstGeom>
          <a:noFill/>
        </p:spPr>
        <p:txBody>
          <a:bodyPr wrap="square" lIns="0" tIns="0" rIns="0" bIns="0" anchor="t">
            <a:spAutoFit/>
          </a:bodyPr>
          <a:lstStyle/>
          <a:p>
            <a:pPr algn="l"/>
            <a:r>
              <a:rPr sz="1250" b="1" i="0">
                <a:solidFill>
                  <a:srgbClr val="4F6470"/>
                </a:solidFill>
                <a:latin typeface="Arial"/>
              </a:rPr>
              <a:t>Not rescoring</a:t>
            </a:r>
          </a:p>
        </p:txBody>
      </p:sp>
      <p:sp>
        <p:nvSpPr>
          <p:cNvPr id="28" name="TextBox 27"/>
          <p:cNvSpPr txBox="1"/>
          <p:nvPr/>
        </p:nvSpPr>
        <p:spPr>
          <a:xfrm>
            <a:off x="7031736" y="2606040"/>
            <a:ext cx="1572768" cy="420624"/>
          </a:xfrm>
          <a:prstGeom prst="rect">
            <a:avLst/>
          </a:prstGeom>
          <a:noFill/>
        </p:spPr>
        <p:txBody>
          <a:bodyPr wrap="square" lIns="0" tIns="0" rIns="0" bIns="0" anchor="t">
            <a:spAutoFit/>
          </a:bodyPr>
          <a:lstStyle/>
          <a:p>
            <a:pPr algn="l"/>
            <a:r>
              <a:rPr sz="950" b="0" i="0">
                <a:solidFill>
                  <a:srgbClr val="4F6470"/>
                </a:solidFill>
                <a:latin typeface="Arial"/>
              </a:rPr>
              <a:t>Not shipped or compiled out → DISPUTE in triage</a:t>
            </a:r>
          </a:p>
        </p:txBody>
      </p:sp>
      <p:sp>
        <p:nvSpPr>
          <p:cNvPr id="29" name="Rounded Rectangle 28"/>
          <p:cNvSpPr/>
          <p:nvPr/>
        </p:nvSpPr>
        <p:spPr>
          <a:xfrm>
            <a:off x="1874519" y="3310128"/>
            <a:ext cx="1783080" cy="420624"/>
          </a:xfrm>
          <a:prstGeom prst="roundRect">
            <a:avLst>
              <a:gd name="adj" fmla="val 50000"/>
            </a:avLst>
          </a:prstGeom>
          <a:solidFill>
            <a:srgbClr val="C98A12"/>
          </a:solidFill>
          <a:ln>
            <a:noFill/>
          </a:ln>
          <a:effectLst/>
        </p:spPr>
        <p:txBody>
          <a:bodyPr wrap="square" lIns="36576" tIns="18288" rIns="36576" bIns="18288" rtlCol="0" anchor="ctr"/>
          <a:lstStyle/>
          <a:p>
            <a:pPr algn="ctr"/>
            <a:r>
              <a:rPr sz="1400" b="1">
                <a:solidFill>
                  <a:srgbClr val="FFFFFF"/>
                </a:solidFill>
                <a:latin typeface="Arial"/>
              </a:rPr>
              <a:t>AI drafts</a:t>
            </a:r>
          </a:p>
        </p:txBody>
      </p:sp>
      <p:cxnSp>
        <p:nvCxnSpPr>
          <p:cNvPr id="30" name="Connector 29"/>
          <p:cNvCxnSpPr/>
          <p:nvPr/>
        </p:nvCxnSpPr>
        <p:spPr>
          <a:xfrm>
            <a:off x="3703320" y="3520440"/>
            <a:ext cx="457200" cy="0"/>
          </a:xfrm>
          <a:prstGeom prst="line">
            <a:avLst/>
          </a:prstGeom>
          <a:ln w="25400">
            <a:solidFill>
              <a:srgbClr val="4F6470"/>
            </a:solidFill>
            <a:tailEnd type="triangle" w="med" len="med"/>
          </a:ln>
        </p:spPr>
      </p:cxnSp>
      <p:sp>
        <p:nvSpPr>
          <p:cNvPr id="31" name="Rounded Rectangle 30"/>
          <p:cNvSpPr/>
          <p:nvPr/>
        </p:nvSpPr>
        <p:spPr>
          <a:xfrm>
            <a:off x="4206240" y="3310128"/>
            <a:ext cx="1783080" cy="420624"/>
          </a:xfrm>
          <a:prstGeom prst="roundRect">
            <a:avLst>
              <a:gd name="adj" fmla="val 50000"/>
            </a:avLst>
          </a:prstGeom>
          <a:solidFill>
            <a:srgbClr val="B85F33"/>
          </a:solidFill>
          <a:ln>
            <a:noFill/>
          </a:ln>
          <a:effectLst/>
        </p:spPr>
        <p:txBody>
          <a:bodyPr wrap="square" lIns="36576" tIns="18288" rIns="36576" bIns="18288" rtlCol="0" anchor="ctr"/>
          <a:lstStyle/>
          <a:p>
            <a:pPr algn="ctr"/>
            <a:r>
              <a:rPr sz="1400" b="1">
                <a:solidFill>
                  <a:srgbClr val="FFFFFF"/>
                </a:solidFill>
                <a:latin typeface="Arial"/>
              </a:rPr>
              <a:t>Human approves</a:t>
            </a:r>
          </a:p>
        </p:txBody>
      </p:sp>
      <p:cxnSp>
        <p:nvCxnSpPr>
          <p:cNvPr id="32" name="Connector 31"/>
          <p:cNvCxnSpPr/>
          <p:nvPr/>
        </p:nvCxnSpPr>
        <p:spPr>
          <a:xfrm>
            <a:off x="6035040" y="3520440"/>
            <a:ext cx="457200" cy="0"/>
          </a:xfrm>
          <a:prstGeom prst="line">
            <a:avLst/>
          </a:prstGeom>
          <a:ln w="25400">
            <a:solidFill>
              <a:srgbClr val="4F6470"/>
            </a:solidFill>
            <a:tailEnd type="triangle" w="med" len="med"/>
          </a:ln>
        </p:spPr>
      </p:cxnSp>
      <p:sp>
        <p:nvSpPr>
          <p:cNvPr id="33" name="Rounded Rectangle 32"/>
          <p:cNvSpPr/>
          <p:nvPr/>
        </p:nvSpPr>
        <p:spPr>
          <a:xfrm>
            <a:off x="6537959" y="3310128"/>
            <a:ext cx="1783080" cy="420624"/>
          </a:xfrm>
          <a:prstGeom prst="roundRect">
            <a:avLst>
              <a:gd name="adj" fmla="val 50000"/>
            </a:avLst>
          </a:prstGeom>
          <a:solidFill>
            <a:srgbClr val="4F6470"/>
          </a:solidFill>
          <a:ln>
            <a:noFill/>
          </a:ln>
          <a:effectLst/>
        </p:spPr>
        <p:txBody>
          <a:bodyPr wrap="square" lIns="36576" tIns="18288" rIns="36576" bIns="18288" rtlCol="0" anchor="ctr"/>
          <a:lstStyle/>
          <a:p>
            <a:pPr algn="ctr"/>
            <a:r>
              <a:rPr sz="1400" b="1">
                <a:solidFill>
                  <a:srgbClr val="FFFFFF"/>
                </a:solidFill>
                <a:latin typeface="Arial"/>
              </a:rPr>
              <a:t>Sets our SLA</a:t>
            </a:r>
          </a:p>
        </p:txBody>
      </p:sp>
      <p:sp>
        <p:nvSpPr>
          <p:cNvPr id="34" name="TextBox 33"/>
          <p:cNvSpPr txBox="1"/>
          <p:nvPr/>
        </p:nvSpPr>
        <p:spPr>
          <a:xfrm>
            <a:off x="6537960" y="3785615"/>
            <a:ext cx="2194560" cy="274320"/>
          </a:xfrm>
          <a:prstGeom prst="rect">
            <a:avLst/>
          </a:prstGeom>
          <a:noFill/>
        </p:spPr>
        <p:txBody>
          <a:bodyPr wrap="square" lIns="0" tIns="0" rIns="0" bIns="0" anchor="t">
            <a:spAutoFit/>
          </a:bodyPr>
          <a:lstStyle/>
          <a:p>
            <a:pPr algn="ctr"/>
            <a:r>
              <a:rPr sz="1000" b="0" i="1">
                <a:solidFill>
                  <a:srgbClr val="55666E"/>
                </a:solidFill>
                <a:latin typeface="Arial"/>
              </a:rPr>
              <a:t>not published externally</a:t>
            </a:r>
          </a:p>
        </p:txBody>
      </p:sp>
    </p:spTree>
    <p:extLst>
      <p:ext uri="{BB962C8B-B14F-4D97-AF65-F5344CB8AC3E}">
        <p14:creationId xmlns:p14="http://schemas.microsoft.com/office/powerpoint/2010/main" val="2112535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320040"/>
            <a:ext cx="5486400" cy="274320"/>
          </a:xfrm>
          <a:prstGeom prst="rect">
            <a:avLst/>
          </a:prstGeom>
          <a:noFill/>
        </p:spPr>
        <p:txBody>
          <a:bodyPr wrap="square" lIns="0" tIns="0" rIns="0" bIns="0" anchor="t">
            <a:spAutoFit/>
          </a:bodyPr>
          <a:lstStyle/>
          <a:p>
            <a:pPr algn="l"/>
            <a:r>
              <a:rPr sz="1100" b="1" i="0">
                <a:solidFill>
                  <a:srgbClr val="B85F33"/>
                </a:solidFill>
                <a:latin typeface="Arial"/>
              </a:rPr>
              <a:t>RESCORING · WORKED EXAMPLE</a:t>
            </a:r>
          </a:p>
        </p:txBody>
      </p:sp>
      <p:sp>
        <p:nvSpPr>
          <p:cNvPr id="3" name="TextBox 2"/>
          <p:cNvSpPr txBox="1"/>
          <p:nvPr/>
        </p:nvSpPr>
        <p:spPr>
          <a:xfrm>
            <a:off x="1600200" y="548640"/>
            <a:ext cx="7132320" cy="822960"/>
          </a:xfrm>
          <a:prstGeom prst="rect">
            <a:avLst/>
          </a:prstGeom>
          <a:noFill/>
        </p:spPr>
        <p:txBody>
          <a:bodyPr wrap="square" lIns="0" tIns="0" rIns="0" bIns="0" anchor="t">
            <a:spAutoFit/>
          </a:bodyPr>
          <a:lstStyle/>
          <a:p>
            <a:pPr algn="l"/>
            <a:r>
              <a:rPr sz="2600" b="1" i="0">
                <a:solidFill>
                  <a:srgbClr val="1F2A30"/>
                </a:solidFill>
                <a:latin typeface="Arial"/>
              </a:rPr>
              <a:t>moby-engine · CVE-2026-84304</a:t>
            </a:r>
          </a:p>
        </p:txBody>
      </p:sp>
      <p:sp>
        <p:nvSpPr>
          <p:cNvPr id="4" name="TextBox 3"/>
          <p:cNvSpPr txBox="1"/>
          <p:nvPr/>
        </p:nvSpPr>
        <p:spPr>
          <a:xfrm>
            <a:off x="1600200" y="987552"/>
            <a:ext cx="7132320" cy="274320"/>
          </a:xfrm>
          <a:prstGeom prst="rect">
            <a:avLst/>
          </a:prstGeom>
          <a:noFill/>
        </p:spPr>
        <p:txBody>
          <a:bodyPr wrap="square" lIns="0" tIns="0" rIns="0" bIns="0" anchor="t">
            <a:spAutoFit/>
          </a:bodyPr>
          <a:lstStyle/>
          <a:p>
            <a:pPr algn="l"/>
            <a:r>
              <a:rPr sz="1300" b="0" i="1">
                <a:solidFill>
                  <a:srgbClr val="55666E"/>
                </a:solidFill>
                <a:latin typeface="Arial"/>
              </a:rPr>
              <a:t>Memory-exhaustion DoS in the gRPC server vendored into the Docker daemon</a:t>
            </a:r>
          </a:p>
        </p:txBody>
      </p:sp>
      <p:sp>
        <p:nvSpPr>
          <p:cNvPr id="5" name="Rounded Rectangle 4"/>
          <p:cNvSpPr/>
          <p:nvPr/>
        </p:nvSpPr>
        <p:spPr>
          <a:xfrm>
            <a:off x="1691640" y="1371600"/>
            <a:ext cx="1965960" cy="868680"/>
          </a:xfrm>
          <a:prstGeom prst="roundRect">
            <a:avLst>
              <a:gd name="adj" fmla="val 12000"/>
            </a:avLst>
          </a:prstGeom>
          <a:solidFill>
            <a:srgbClr val="FFFFFF">
              <a:alpha val="92000"/>
            </a:srgbClr>
          </a:solidFill>
          <a:ln w="25400">
            <a:solidFill>
              <a:srgbClr val="B83227"/>
            </a:solidFill>
          </a:ln>
          <a:effectLst/>
        </p:spPr>
        <p:txBody>
          <a:bodyPr rtlCol="0" anchor="ctr"/>
          <a:lstStyle/>
          <a:p>
            <a:endParaRPr/>
          </a:p>
        </p:txBody>
      </p:sp>
      <p:sp>
        <p:nvSpPr>
          <p:cNvPr id="6" name="TextBox 5"/>
          <p:cNvSpPr txBox="1"/>
          <p:nvPr/>
        </p:nvSpPr>
        <p:spPr>
          <a:xfrm>
            <a:off x="1691640" y="1417320"/>
            <a:ext cx="1965960" cy="228600"/>
          </a:xfrm>
          <a:prstGeom prst="rect">
            <a:avLst/>
          </a:prstGeom>
          <a:noFill/>
        </p:spPr>
        <p:txBody>
          <a:bodyPr wrap="square" lIns="0" tIns="0" rIns="0" bIns="0" anchor="t">
            <a:spAutoFit/>
          </a:bodyPr>
          <a:lstStyle/>
          <a:p>
            <a:pPr algn="ctr"/>
            <a:r>
              <a:rPr sz="900" b="1" i="0">
                <a:solidFill>
                  <a:srgbClr val="55666E"/>
                </a:solidFill>
                <a:latin typeface="Arial"/>
              </a:rPr>
              <a:t>UPSTREAM</a:t>
            </a:r>
          </a:p>
        </p:txBody>
      </p:sp>
      <p:sp>
        <p:nvSpPr>
          <p:cNvPr id="7" name="TextBox 6"/>
          <p:cNvSpPr txBox="1"/>
          <p:nvPr/>
        </p:nvSpPr>
        <p:spPr>
          <a:xfrm>
            <a:off x="1691640" y="1609344"/>
            <a:ext cx="1965960" cy="411480"/>
          </a:xfrm>
          <a:prstGeom prst="rect">
            <a:avLst/>
          </a:prstGeom>
          <a:noFill/>
        </p:spPr>
        <p:txBody>
          <a:bodyPr wrap="square" lIns="0" tIns="0" rIns="0" bIns="0" anchor="t">
            <a:spAutoFit/>
          </a:bodyPr>
          <a:lstStyle/>
          <a:p>
            <a:pPr algn="ctr"/>
            <a:r>
              <a:rPr sz="2600" b="1" i="0">
                <a:solidFill>
                  <a:srgbClr val="B83227"/>
                </a:solidFill>
                <a:latin typeface="Arial"/>
              </a:rPr>
              <a:t>8.7 HIGH</a:t>
            </a:r>
          </a:p>
        </p:txBody>
      </p:sp>
      <p:sp>
        <p:nvSpPr>
          <p:cNvPr id="8" name="TextBox 7"/>
          <p:cNvSpPr txBox="1"/>
          <p:nvPr/>
        </p:nvSpPr>
        <p:spPr>
          <a:xfrm>
            <a:off x="1691640" y="1984248"/>
            <a:ext cx="1965960" cy="228600"/>
          </a:xfrm>
          <a:prstGeom prst="rect">
            <a:avLst/>
          </a:prstGeom>
          <a:noFill/>
        </p:spPr>
        <p:txBody>
          <a:bodyPr wrap="square" lIns="0" tIns="0" rIns="0" bIns="0" anchor="t">
            <a:spAutoFit/>
          </a:bodyPr>
          <a:lstStyle/>
          <a:p>
            <a:pPr algn="ctr"/>
            <a:r>
              <a:rPr sz="1000" b="0" i="0">
                <a:solidFill>
                  <a:srgbClr val="B83227"/>
                </a:solidFill>
                <a:latin typeface="Consolas"/>
              </a:rPr>
              <a:t>AV:N · PR:N</a:t>
            </a:r>
          </a:p>
        </p:txBody>
      </p:sp>
      <p:cxnSp>
        <p:nvCxnSpPr>
          <p:cNvPr id="9" name="Connector 8"/>
          <p:cNvCxnSpPr/>
          <p:nvPr/>
        </p:nvCxnSpPr>
        <p:spPr>
          <a:xfrm>
            <a:off x="2674620" y="2286000"/>
            <a:ext cx="0" cy="292608"/>
          </a:xfrm>
          <a:prstGeom prst="line">
            <a:avLst/>
          </a:prstGeom>
          <a:ln w="38100">
            <a:solidFill>
              <a:srgbClr val="4F6470"/>
            </a:solidFill>
            <a:tailEnd type="triangle" w="med" len="med"/>
          </a:ln>
        </p:spPr>
      </p:cxnSp>
      <p:sp>
        <p:nvSpPr>
          <p:cNvPr id="10" name="Rounded Rectangle 9"/>
          <p:cNvSpPr/>
          <p:nvPr/>
        </p:nvSpPr>
        <p:spPr>
          <a:xfrm>
            <a:off x="1691640" y="2624328"/>
            <a:ext cx="1965960" cy="868680"/>
          </a:xfrm>
          <a:prstGeom prst="roundRect">
            <a:avLst>
              <a:gd name="adj" fmla="val 12000"/>
            </a:avLst>
          </a:prstGeom>
          <a:solidFill>
            <a:srgbClr val="FFFFFF">
              <a:alpha val="92000"/>
            </a:srgbClr>
          </a:solidFill>
          <a:ln w="25400">
            <a:solidFill>
              <a:srgbClr val="2F854F"/>
            </a:solidFill>
          </a:ln>
          <a:effectLst/>
        </p:spPr>
        <p:txBody>
          <a:bodyPr rtlCol="0" anchor="ctr"/>
          <a:lstStyle/>
          <a:p>
            <a:endParaRPr/>
          </a:p>
        </p:txBody>
      </p:sp>
      <p:sp>
        <p:nvSpPr>
          <p:cNvPr id="11" name="TextBox 10"/>
          <p:cNvSpPr txBox="1"/>
          <p:nvPr/>
        </p:nvSpPr>
        <p:spPr>
          <a:xfrm>
            <a:off x="1691640" y="2670048"/>
            <a:ext cx="1965960" cy="228600"/>
          </a:xfrm>
          <a:prstGeom prst="rect">
            <a:avLst/>
          </a:prstGeom>
          <a:noFill/>
        </p:spPr>
        <p:txBody>
          <a:bodyPr wrap="square" lIns="0" tIns="0" rIns="0" bIns="0" anchor="t">
            <a:spAutoFit/>
          </a:bodyPr>
          <a:lstStyle/>
          <a:p>
            <a:pPr algn="ctr"/>
            <a:r>
              <a:rPr sz="900" b="1" i="0">
                <a:solidFill>
                  <a:srgbClr val="55666E"/>
                </a:solidFill>
                <a:latin typeface="Arial"/>
              </a:rPr>
              <a:t>AS WE SHIP IT</a:t>
            </a:r>
          </a:p>
        </p:txBody>
      </p:sp>
      <p:sp>
        <p:nvSpPr>
          <p:cNvPr id="12" name="TextBox 11"/>
          <p:cNvSpPr txBox="1"/>
          <p:nvPr/>
        </p:nvSpPr>
        <p:spPr>
          <a:xfrm>
            <a:off x="1691640" y="2862072"/>
            <a:ext cx="1965960" cy="411480"/>
          </a:xfrm>
          <a:prstGeom prst="rect">
            <a:avLst/>
          </a:prstGeom>
          <a:noFill/>
        </p:spPr>
        <p:txBody>
          <a:bodyPr wrap="square" lIns="0" tIns="0" rIns="0" bIns="0" anchor="t">
            <a:spAutoFit/>
          </a:bodyPr>
          <a:lstStyle/>
          <a:p>
            <a:pPr algn="ctr"/>
            <a:r>
              <a:rPr sz="2600" b="1" i="0">
                <a:solidFill>
                  <a:srgbClr val="2F854F"/>
                </a:solidFill>
                <a:latin typeface="Arial"/>
              </a:rPr>
              <a:t>LOW</a:t>
            </a:r>
          </a:p>
        </p:txBody>
      </p:sp>
      <p:sp>
        <p:nvSpPr>
          <p:cNvPr id="13" name="TextBox 12"/>
          <p:cNvSpPr txBox="1"/>
          <p:nvPr/>
        </p:nvSpPr>
        <p:spPr>
          <a:xfrm>
            <a:off x="1691640" y="3236976"/>
            <a:ext cx="1965960" cy="228600"/>
          </a:xfrm>
          <a:prstGeom prst="rect">
            <a:avLst/>
          </a:prstGeom>
          <a:noFill/>
        </p:spPr>
        <p:txBody>
          <a:bodyPr wrap="square" lIns="0" tIns="0" rIns="0" bIns="0" anchor="t">
            <a:spAutoFit/>
          </a:bodyPr>
          <a:lstStyle/>
          <a:p>
            <a:pPr algn="ctr"/>
            <a:r>
              <a:rPr sz="1000" b="0" i="0">
                <a:solidFill>
                  <a:srgbClr val="2F854F"/>
                </a:solidFill>
                <a:latin typeface="Arial"/>
              </a:rPr>
              <a:t>HIGH if swarm manager</a:t>
            </a:r>
          </a:p>
        </p:txBody>
      </p:sp>
      <p:sp>
        <p:nvSpPr>
          <p:cNvPr id="14" name="TextBox 13"/>
          <p:cNvSpPr txBox="1"/>
          <p:nvPr/>
        </p:nvSpPr>
        <p:spPr>
          <a:xfrm>
            <a:off x="3977639" y="1371600"/>
            <a:ext cx="1143000" cy="228600"/>
          </a:xfrm>
          <a:prstGeom prst="rect">
            <a:avLst/>
          </a:prstGeom>
          <a:noFill/>
        </p:spPr>
        <p:txBody>
          <a:bodyPr wrap="square" lIns="0" tIns="0" rIns="0" bIns="0" anchor="t">
            <a:spAutoFit/>
          </a:bodyPr>
          <a:lstStyle/>
          <a:p>
            <a:pPr algn="l"/>
            <a:endParaRPr/>
          </a:p>
        </p:txBody>
      </p:sp>
      <p:sp>
        <p:nvSpPr>
          <p:cNvPr id="15" name="TextBox 14"/>
          <p:cNvSpPr txBox="1"/>
          <p:nvPr/>
        </p:nvSpPr>
        <p:spPr>
          <a:xfrm>
            <a:off x="5212079" y="1371600"/>
            <a:ext cx="1325880" cy="228600"/>
          </a:xfrm>
          <a:prstGeom prst="rect">
            <a:avLst/>
          </a:prstGeom>
          <a:noFill/>
        </p:spPr>
        <p:txBody>
          <a:bodyPr wrap="square" lIns="0" tIns="0" rIns="0" bIns="0" anchor="t">
            <a:spAutoFit/>
          </a:bodyPr>
          <a:lstStyle/>
          <a:p>
            <a:pPr algn="l"/>
            <a:r>
              <a:rPr sz="900" b="1" i="0">
                <a:solidFill>
                  <a:srgbClr val="55666E"/>
                </a:solidFill>
                <a:latin typeface="Arial"/>
              </a:rPr>
              <a:t>UPSTREAM ASSUMES</a:t>
            </a:r>
          </a:p>
        </p:txBody>
      </p:sp>
      <p:sp>
        <p:nvSpPr>
          <p:cNvPr id="16" name="TextBox 15"/>
          <p:cNvSpPr txBox="1"/>
          <p:nvPr/>
        </p:nvSpPr>
        <p:spPr>
          <a:xfrm>
            <a:off x="6629400" y="1371600"/>
            <a:ext cx="2057400" cy="228600"/>
          </a:xfrm>
          <a:prstGeom prst="rect">
            <a:avLst/>
          </a:prstGeom>
          <a:noFill/>
        </p:spPr>
        <p:txBody>
          <a:bodyPr wrap="square" lIns="0" tIns="0" rIns="0" bIns="0" anchor="t">
            <a:spAutoFit/>
          </a:bodyPr>
          <a:lstStyle/>
          <a:p>
            <a:pPr algn="l"/>
            <a:r>
              <a:rPr sz="900" b="1" i="0">
                <a:solidFill>
                  <a:srgbClr val="55666E"/>
                </a:solidFill>
                <a:latin typeface="Arial"/>
              </a:rPr>
              <a:t>DEFAULT DOCKER INSTALL</a:t>
            </a:r>
          </a:p>
        </p:txBody>
      </p:sp>
      <p:sp>
        <p:nvSpPr>
          <p:cNvPr id="17" name="Rounded Rectangle 16"/>
          <p:cNvSpPr/>
          <p:nvPr/>
        </p:nvSpPr>
        <p:spPr>
          <a:xfrm>
            <a:off x="3886200" y="1645920"/>
            <a:ext cx="4800600" cy="448056"/>
          </a:xfrm>
          <a:prstGeom prst="roundRect">
            <a:avLst>
              <a:gd name="adj" fmla="val 20000"/>
            </a:avLst>
          </a:prstGeom>
          <a:solidFill>
            <a:srgbClr val="FFFFFF">
              <a:alpha val="90000"/>
            </a:srgbClr>
          </a:solidFill>
          <a:ln>
            <a:noFill/>
          </a:ln>
          <a:effectLst/>
        </p:spPr>
        <p:txBody>
          <a:bodyPr rtlCol="0" anchor="ctr"/>
          <a:lstStyle/>
          <a:p>
            <a:endParaRPr/>
          </a:p>
        </p:txBody>
      </p:sp>
      <p:sp>
        <p:nvSpPr>
          <p:cNvPr id="18" name="TextBox 17"/>
          <p:cNvSpPr txBox="1"/>
          <p:nvPr/>
        </p:nvSpPr>
        <p:spPr>
          <a:xfrm>
            <a:off x="3959352" y="1645920"/>
            <a:ext cx="320040" cy="448056"/>
          </a:xfrm>
          <a:prstGeom prst="rect">
            <a:avLst/>
          </a:prstGeom>
          <a:noFill/>
        </p:spPr>
        <p:txBody>
          <a:bodyPr wrap="square" lIns="0" tIns="0" rIns="0" bIns="0" anchor="ctr">
            <a:spAutoFit/>
          </a:bodyPr>
          <a:lstStyle/>
          <a:p>
            <a:pPr algn="l"/>
            <a:r>
              <a:rPr sz="1300" b="0" i="0">
                <a:solidFill>
                  <a:srgbClr val="1F2A30"/>
                </a:solidFill>
                <a:latin typeface="Segoe UI Emoji"/>
              </a:rPr>
              <a:t>🔌</a:t>
            </a:r>
          </a:p>
        </p:txBody>
      </p:sp>
      <p:sp>
        <p:nvSpPr>
          <p:cNvPr id="19" name="TextBox 18"/>
          <p:cNvSpPr txBox="1"/>
          <p:nvPr/>
        </p:nvSpPr>
        <p:spPr>
          <a:xfrm>
            <a:off x="4270248" y="1645920"/>
            <a:ext cx="868680" cy="448056"/>
          </a:xfrm>
          <a:prstGeom prst="rect">
            <a:avLst/>
          </a:prstGeom>
          <a:noFill/>
        </p:spPr>
        <p:txBody>
          <a:bodyPr wrap="square" lIns="0" tIns="0" rIns="0" bIns="0" anchor="ctr">
            <a:spAutoFit/>
          </a:bodyPr>
          <a:lstStyle/>
          <a:p>
            <a:pPr algn="l"/>
            <a:r>
              <a:rPr sz="1150" b="1" i="0">
                <a:solidFill>
                  <a:srgbClr val="1F2A30"/>
                </a:solidFill>
                <a:latin typeface="Arial"/>
              </a:rPr>
              <a:t>Reach</a:t>
            </a:r>
          </a:p>
        </p:txBody>
      </p:sp>
      <p:sp>
        <p:nvSpPr>
          <p:cNvPr id="20" name="TextBox 19"/>
          <p:cNvSpPr txBox="1"/>
          <p:nvPr/>
        </p:nvSpPr>
        <p:spPr>
          <a:xfrm>
            <a:off x="5212079" y="1645920"/>
            <a:ext cx="1325880" cy="448056"/>
          </a:xfrm>
          <a:prstGeom prst="rect">
            <a:avLst/>
          </a:prstGeom>
          <a:noFill/>
        </p:spPr>
        <p:txBody>
          <a:bodyPr wrap="square" lIns="0" tIns="0" rIns="0" bIns="0" anchor="ctr">
            <a:spAutoFit/>
          </a:bodyPr>
          <a:lstStyle/>
          <a:p>
            <a:pPr algn="l"/>
            <a:r>
              <a:rPr sz="1150" b="0" i="0">
                <a:solidFill>
                  <a:srgbClr val="B83227"/>
                </a:solidFill>
                <a:latin typeface="Arial"/>
              </a:rPr>
              <a:t>Network</a:t>
            </a:r>
          </a:p>
        </p:txBody>
      </p:sp>
      <p:sp>
        <p:nvSpPr>
          <p:cNvPr id="21" name="TextBox 20"/>
          <p:cNvSpPr txBox="1"/>
          <p:nvPr/>
        </p:nvSpPr>
        <p:spPr>
          <a:xfrm>
            <a:off x="6629400" y="1645920"/>
            <a:ext cx="2011680" cy="448056"/>
          </a:xfrm>
          <a:prstGeom prst="rect">
            <a:avLst/>
          </a:prstGeom>
          <a:noFill/>
        </p:spPr>
        <p:txBody>
          <a:bodyPr wrap="square" lIns="0" tIns="0" rIns="0" bIns="0" anchor="ctr">
            <a:spAutoFit/>
          </a:bodyPr>
          <a:lstStyle/>
          <a:p>
            <a:pPr algn="l"/>
            <a:r>
              <a:rPr sz="1150" b="1" i="0">
                <a:solidFill>
                  <a:srgbClr val="2F854F"/>
                </a:solidFill>
                <a:latin typeface="Arial"/>
              </a:rPr>
              <a:t>Local Unix socket only</a:t>
            </a:r>
          </a:p>
        </p:txBody>
      </p:sp>
      <p:sp>
        <p:nvSpPr>
          <p:cNvPr id="22" name="Rounded Rectangle 21"/>
          <p:cNvSpPr/>
          <p:nvPr/>
        </p:nvSpPr>
        <p:spPr>
          <a:xfrm>
            <a:off x="3886200" y="2148840"/>
            <a:ext cx="4800600" cy="448056"/>
          </a:xfrm>
          <a:prstGeom prst="roundRect">
            <a:avLst>
              <a:gd name="adj" fmla="val 20000"/>
            </a:avLst>
          </a:prstGeom>
          <a:solidFill>
            <a:srgbClr val="FFFFFF">
              <a:alpha val="70000"/>
            </a:srgbClr>
          </a:solidFill>
          <a:ln>
            <a:noFill/>
          </a:ln>
          <a:effectLst/>
        </p:spPr>
        <p:txBody>
          <a:bodyPr rtlCol="0" anchor="ctr"/>
          <a:lstStyle/>
          <a:p>
            <a:endParaRPr/>
          </a:p>
        </p:txBody>
      </p:sp>
      <p:sp>
        <p:nvSpPr>
          <p:cNvPr id="23" name="TextBox 22"/>
          <p:cNvSpPr txBox="1"/>
          <p:nvPr/>
        </p:nvSpPr>
        <p:spPr>
          <a:xfrm>
            <a:off x="3959352" y="2148840"/>
            <a:ext cx="320040" cy="448056"/>
          </a:xfrm>
          <a:prstGeom prst="rect">
            <a:avLst/>
          </a:prstGeom>
          <a:noFill/>
        </p:spPr>
        <p:txBody>
          <a:bodyPr wrap="square" lIns="0" tIns="0" rIns="0" bIns="0" anchor="ctr">
            <a:spAutoFit/>
          </a:bodyPr>
          <a:lstStyle/>
          <a:p>
            <a:pPr algn="l"/>
            <a:r>
              <a:rPr sz="1300" b="0" i="0">
                <a:solidFill>
                  <a:srgbClr val="1F2A30"/>
                </a:solidFill>
                <a:latin typeface="Segoe UI Emoji"/>
              </a:rPr>
              <a:t>👑</a:t>
            </a:r>
          </a:p>
        </p:txBody>
      </p:sp>
      <p:sp>
        <p:nvSpPr>
          <p:cNvPr id="24" name="TextBox 23"/>
          <p:cNvSpPr txBox="1"/>
          <p:nvPr/>
        </p:nvSpPr>
        <p:spPr>
          <a:xfrm>
            <a:off x="4270248" y="2148840"/>
            <a:ext cx="868680" cy="448056"/>
          </a:xfrm>
          <a:prstGeom prst="rect">
            <a:avLst/>
          </a:prstGeom>
          <a:noFill/>
        </p:spPr>
        <p:txBody>
          <a:bodyPr wrap="square" lIns="0" tIns="0" rIns="0" bIns="0" anchor="ctr">
            <a:spAutoFit/>
          </a:bodyPr>
          <a:lstStyle/>
          <a:p>
            <a:pPr algn="l"/>
            <a:r>
              <a:rPr sz="1150" b="1" i="0">
                <a:solidFill>
                  <a:srgbClr val="1F2A30"/>
                </a:solidFill>
                <a:latin typeface="Arial"/>
              </a:rPr>
              <a:t>Privileges</a:t>
            </a:r>
          </a:p>
        </p:txBody>
      </p:sp>
      <p:sp>
        <p:nvSpPr>
          <p:cNvPr id="25" name="TextBox 24"/>
          <p:cNvSpPr txBox="1"/>
          <p:nvPr/>
        </p:nvSpPr>
        <p:spPr>
          <a:xfrm>
            <a:off x="5212079" y="2148840"/>
            <a:ext cx="1325880" cy="448056"/>
          </a:xfrm>
          <a:prstGeom prst="rect">
            <a:avLst/>
          </a:prstGeom>
          <a:noFill/>
        </p:spPr>
        <p:txBody>
          <a:bodyPr wrap="square" lIns="0" tIns="0" rIns="0" bIns="0" anchor="ctr">
            <a:spAutoFit/>
          </a:bodyPr>
          <a:lstStyle/>
          <a:p>
            <a:pPr algn="l"/>
            <a:r>
              <a:rPr sz="1150" b="0" i="0">
                <a:solidFill>
                  <a:srgbClr val="B83227"/>
                </a:solidFill>
                <a:latin typeface="Arial"/>
              </a:rPr>
              <a:t>None</a:t>
            </a:r>
          </a:p>
        </p:txBody>
      </p:sp>
      <p:sp>
        <p:nvSpPr>
          <p:cNvPr id="26" name="TextBox 25"/>
          <p:cNvSpPr txBox="1"/>
          <p:nvPr/>
        </p:nvSpPr>
        <p:spPr>
          <a:xfrm>
            <a:off x="6629400" y="2148840"/>
            <a:ext cx="2011680" cy="448056"/>
          </a:xfrm>
          <a:prstGeom prst="rect">
            <a:avLst/>
          </a:prstGeom>
          <a:noFill/>
        </p:spPr>
        <p:txBody>
          <a:bodyPr wrap="square" lIns="0" tIns="0" rIns="0" bIns="0" anchor="ctr">
            <a:spAutoFit/>
          </a:bodyPr>
          <a:lstStyle/>
          <a:p>
            <a:pPr algn="l"/>
            <a:r>
              <a:rPr sz="1150" b="1" i="0">
                <a:solidFill>
                  <a:srgbClr val="2F854F"/>
                </a:solidFill>
                <a:latin typeface="Arial"/>
              </a:rPr>
              <a:t>root or docker group</a:t>
            </a:r>
          </a:p>
        </p:txBody>
      </p:sp>
      <p:sp>
        <p:nvSpPr>
          <p:cNvPr id="27" name="Rounded Rectangle 26"/>
          <p:cNvSpPr/>
          <p:nvPr/>
        </p:nvSpPr>
        <p:spPr>
          <a:xfrm>
            <a:off x="3886200" y="2651760"/>
            <a:ext cx="4800600" cy="448056"/>
          </a:xfrm>
          <a:prstGeom prst="roundRect">
            <a:avLst>
              <a:gd name="adj" fmla="val 20000"/>
            </a:avLst>
          </a:prstGeom>
          <a:solidFill>
            <a:srgbClr val="FFFFFF">
              <a:alpha val="90000"/>
            </a:srgbClr>
          </a:solidFill>
          <a:ln>
            <a:noFill/>
          </a:ln>
          <a:effectLst/>
        </p:spPr>
        <p:txBody>
          <a:bodyPr rtlCol="0" anchor="ctr"/>
          <a:lstStyle/>
          <a:p>
            <a:endParaRPr/>
          </a:p>
        </p:txBody>
      </p:sp>
      <p:sp>
        <p:nvSpPr>
          <p:cNvPr id="28" name="TextBox 27"/>
          <p:cNvSpPr txBox="1"/>
          <p:nvPr/>
        </p:nvSpPr>
        <p:spPr>
          <a:xfrm>
            <a:off x="3959352" y="2651760"/>
            <a:ext cx="320040" cy="448056"/>
          </a:xfrm>
          <a:prstGeom prst="rect">
            <a:avLst/>
          </a:prstGeom>
          <a:noFill/>
        </p:spPr>
        <p:txBody>
          <a:bodyPr wrap="square" lIns="0" tIns="0" rIns="0" bIns="0" anchor="ctr">
            <a:spAutoFit/>
          </a:bodyPr>
          <a:lstStyle/>
          <a:p>
            <a:pPr algn="l"/>
            <a:r>
              <a:rPr sz="1300" b="0" i="0">
                <a:solidFill>
                  <a:srgbClr val="1F2A30"/>
                </a:solidFill>
                <a:latin typeface="Segoe UI Emoji"/>
              </a:rPr>
              <a:t>💥</a:t>
            </a:r>
          </a:p>
        </p:txBody>
      </p:sp>
      <p:sp>
        <p:nvSpPr>
          <p:cNvPr id="29" name="TextBox 28"/>
          <p:cNvSpPr txBox="1"/>
          <p:nvPr/>
        </p:nvSpPr>
        <p:spPr>
          <a:xfrm>
            <a:off x="4270248" y="2651760"/>
            <a:ext cx="868680" cy="448056"/>
          </a:xfrm>
          <a:prstGeom prst="rect">
            <a:avLst/>
          </a:prstGeom>
          <a:noFill/>
        </p:spPr>
        <p:txBody>
          <a:bodyPr wrap="square" lIns="0" tIns="0" rIns="0" bIns="0" anchor="ctr">
            <a:spAutoFit/>
          </a:bodyPr>
          <a:lstStyle/>
          <a:p>
            <a:pPr algn="l"/>
            <a:r>
              <a:rPr sz="1150" b="1" i="0">
                <a:solidFill>
                  <a:srgbClr val="1F2A30"/>
                </a:solidFill>
                <a:latin typeface="Arial"/>
              </a:rPr>
              <a:t>Gain</a:t>
            </a:r>
          </a:p>
        </p:txBody>
      </p:sp>
      <p:sp>
        <p:nvSpPr>
          <p:cNvPr id="30" name="TextBox 29"/>
          <p:cNvSpPr txBox="1"/>
          <p:nvPr/>
        </p:nvSpPr>
        <p:spPr>
          <a:xfrm>
            <a:off x="5212079" y="2651760"/>
            <a:ext cx="1325880" cy="448056"/>
          </a:xfrm>
          <a:prstGeom prst="rect">
            <a:avLst/>
          </a:prstGeom>
          <a:noFill/>
        </p:spPr>
        <p:txBody>
          <a:bodyPr wrap="square" lIns="0" tIns="0" rIns="0" bIns="0" anchor="ctr">
            <a:spAutoFit/>
          </a:bodyPr>
          <a:lstStyle/>
          <a:p>
            <a:pPr algn="l"/>
            <a:r>
              <a:rPr sz="1150" b="0" i="0">
                <a:solidFill>
                  <a:srgbClr val="B83227"/>
                </a:solidFill>
                <a:latin typeface="Arial"/>
              </a:rPr>
              <a:t>Daemon DoS</a:t>
            </a:r>
          </a:p>
        </p:txBody>
      </p:sp>
      <p:sp>
        <p:nvSpPr>
          <p:cNvPr id="31" name="TextBox 30"/>
          <p:cNvSpPr txBox="1"/>
          <p:nvPr/>
        </p:nvSpPr>
        <p:spPr>
          <a:xfrm>
            <a:off x="6629400" y="2651760"/>
            <a:ext cx="2011680" cy="448056"/>
          </a:xfrm>
          <a:prstGeom prst="rect">
            <a:avLst/>
          </a:prstGeom>
          <a:noFill/>
        </p:spPr>
        <p:txBody>
          <a:bodyPr wrap="square" lIns="0" tIns="0" rIns="0" bIns="0" anchor="ctr">
            <a:spAutoFit/>
          </a:bodyPr>
          <a:lstStyle/>
          <a:p>
            <a:pPr algn="l"/>
            <a:r>
              <a:rPr sz="1150" b="1" i="0">
                <a:solidFill>
                  <a:srgbClr val="2F854F"/>
                </a:solidFill>
                <a:latin typeface="Arial"/>
              </a:rPr>
              <a:t>Nothing: already root</a:t>
            </a:r>
          </a:p>
        </p:txBody>
      </p:sp>
      <p:sp>
        <p:nvSpPr>
          <p:cNvPr id="32" name="Rounded Rectangle 31"/>
          <p:cNvSpPr/>
          <p:nvPr/>
        </p:nvSpPr>
        <p:spPr>
          <a:xfrm>
            <a:off x="3886200" y="3154680"/>
            <a:ext cx="4800600" cy="448056"/>
          </a:xfrm>
          <a:prstGeom prst="roundRect">
            <a:avLst>
              <a:gd name="adj" fmla="val 20000"/>
            </a:avLst>
          </a:prstGeom>
          <a:solidFill>
            <a:srgbClr val="FFFFFF">
              <a:alpha val="70000"/>
            </a:srgbClr>
          </a:solidFill>
          <a:ln>
            <a:noFill/>
          </a:ln>
          <a:effectLst/>
        </p:spPr>
        <p:txBody>
          <a:bodyPr rtlCol="0" anchor="ctr"/>
          <a:lstStyle/>
          <a:p>
            <a:endParaRPr/>
          </a:p>
        </p:txBody>
      </p:sp>
      <p:sp>
        <p:nvSpPr>
          <p:cNvPr id="33" name="TextBox 32"/>
          <p:cNvSpPr txBox="1"/>
          <p:nvPr/>
        </p:nvSpPr>
        <p:spPr>
          <a:xfrm>
            <a:off x="3959352" y="3154680"/>
            <a:ext cx="320040" cy="448056"/>
          </a:xfrm>
          <a:prstGeom prst="rect">
            <a:avLst/>
          </a:prstGeom>
          <a:noFill/>
        </p:spPr>
        <p:txBody>
          <a:bodyPr wrap="square" lIns="0" tIns="0" rIns="0" bIns="0" anchor="ctr">
            <a:spAutoFit/>
          </a:bodyPr>
          <a:lstStyle/>
          <a:p>
            <a:pPr algn="l"/>
            <a:r>
              <a:rPr sz="1300" b="0" i="0">
                <a:solidFill>
                  <a:srgbClr val="1F2A30"/>
                </a:solidFill>
                <a:latin typeface="Segoe UI Emoji"/>
              </a:rPr>
              <a:t>🐝</a:t>
            </a:r>
          </a:p>
        </p:txBody>
      </p:sp>
      <p:sp>
        <p:nvSpPr>
          <p:cNvPr id="34" name="TextBox 33"/>
          <p:cNvSpPr txBox="1"/>
          <p:nvPr/>
        </p:nvSpPr>
        <p:spPr>
          <a:xfrm>
            <a:off x="4270248" y="3154680"/>
            <a:ext cx="868680" cy="448056"/>
          </a:xfrm>
          <a:prstGeom prst="rect">
            <a:avLst/>
          </a:prstGeom>
          <a:noFill/>
        </p:spPr>
        <p:txBody>
          <a:bodyPr wrap="square" lIns="0" tIns="0" rIns="0" bIns="0" anchor="ctr">
            <a:spAutoFit/>
          </a:bodyPr>
          <a:lstStyle/>
          <a:p>
            <a:pPr algn="l"/>
            <a:r>
              <a:rPr sz="1150" b="1" i="0">
                <a:solidFill>
                  <a:srgbClr val="1F2A30"/>
                </a:solidFill>
                <a:latin typeface="Arial"/>
              </a:rPr>
              <a:t>Remote</a:t>
            </a:r>
          </a:p>
        </p:txBody>
      </p:sp>
      <p:sp>
        <p:nvSpPr>
          <p:cNvPr id="35" name="TextBox 34"/>
          <p:cNvSpPr txBox="1"/>
          <p:nvPr/>
        </p:nvSpPr>
        <p:spPr>
          <a:xfrm>
            <a:off x="5212079" y="3154680"/>
            <a:ext cx="1325880" cy="448056"/>
          </a:xfrm>
          <a:prstGeom prst="rect">
            <a:avLst/>
          </a:prstGeom>
          <a:noFill/>
        </p:spPr>
        <p:txBody>
          <a:bodyPr wrap="square" lIns="0" tIns="0" rIns="0" bIns="0" anchor="ctr">
            <a:spAutoFit/>
          </a:bodyPr>
          <a:lstStyle/>
          <a:p>
            <a:pPr algn="l"/>
            <a:r>
              <a:rPr sz="1150" b="0" i="0">
                <a:solidFill>
                  <a:srgbClr val="B83227"/>
                </a:solidFill>
                <a:latin typeface="Arial"/>
              </a:rPr>
              <a:t>Always there</a:t>
            </a:r>
          </a:p>
        </p:txBody>
      </p:sp>
      <p:sp>
        <p:nvSpPr>
          <p:cNvPr id="36" name="TextBox 35"/>
          <p:cNvSpPr txBox="1"/>
          <p:nvPr/>
        </p:nvSpPr>
        <p:spPr>
          <a:xfrm>
            <a:off x="6629400" y="3154680"/>
            <a:ext cx="2011680" cy="448056"/>
          </a:xfrm>
          <a:prstGeom prst="rect">
            <a:avLst/>
          </a:prstGeom>
          <a:noFill/>
        </p:spPr>
        <p:txBody>
          <a:bodyPr wrap="square" lIns="0" tIns="0" rIns="0" bIns="0" anchor="ctr">
            <a:spAutoFit/>
          </a:bodyPr>
          <a:lstStyle/>
          <a:p>
            <a:pPr algn="l"/>
            <a:r>
              <a:rPr sz="1150" b="1" i="0">
                <a:solidFill>
                  <a:srgbClr val="2F854F"/>
                </a:solidFill>
                <a:latin typeface="Arial"/>
              </a:rPr>
              <a:t>Only after docker swarm init</a:t>
            </a:r>
          </a:p>
        </p:txBody>
      </p:sp>
      <p:sp>
        <p:nvSpPr>
          <p:cNvPr id="37" name="Rounded Rectangle 36"/>
          <p:cNvSpPr/>
          <p:nvPr/>
        </p:nvSpPr>
        <p:spPr>
          <a:xfrm>
            <a:off x="1691640" y="3703320"/>
            <a:ext cx="6995160" cy="411480"/>
          </a:xfrm>
          <a:prstGeom prst="roundRect">
            <a:avLst>
              <a:gd name="adj" fmla="val 50000"/>
            </a:avLst>
          </a:prstGeom>
          <a:solidFill>
            <a:srgbClr val="243A40"/>
          </a:solidFill>
          <a:ln>
            <a:noFill/>
          </a:ln>
          <a:effectLst/>
        </p:spPr>
        <p:txBody>
          <a:bodyPr wrap="square" lIns="54864" tIns="18288" rIns="54864" bIns="18288" rtlCol="0" anchor="ctr"/>
          <a:lstStyle/>
          <a:p>
            <a:pPr algn="ctr"/>
            <a:r>
              <a:rPr sz="1300" b="1">
                <a:solidFill>
                  <a:srgbClr val="F2C25C"/>
                </a:solidFill>
                <a:latin typeface="Arial"/>
              </a:rPr>
              <a:t>Still patched. </a:t>
            </a:r>
            <a:r>
              <a:rPr sz="1300" b="0">
                <a:solidFill>
                  <a:srgbClr val="F6F0E1"/>
                </a:solidFill>
                <a:latin typeface="Arial"/>
              </a:rPr>
              <a:t>Rescoring changes how urgent the fix is, not whether we fix it.</a:t>
            </a:r>
          </a:p>
        </p:txBody>
      </p:sp>
    </p:spTree>
    <p:extLst>
      <p:ext uri="{BB962C8B-B14F-4D97-AF65-F5344CB8AC3E}">
        <p14:creationId xmlns:p14="http://schemas.microsoft.com/office/powerpoint/2010/main" val="624623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C2026_slide7.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2194560" y="960120"/>
            <a:ext cx="2743200" cy="1188720"/>
          </a:xfrm>
          <a:prstGeom prst="rect">
            <a:avLst/>
          </a:prstGeom>
          <a:noFill/>
        </p:spPr>
        <p:txBody>
          <a:bodyPr wrap="square" lIns="0" tIns="0" rIns="0" bIns="0" anchor="t">
            <a:spAutoFit/>
          </a:bodyPr>
          <a:lstStyle/>
          <a:p>
            <a:pPr algn="l"/>
            <a:r>
              <a:rPr sz="9600" b="1" i="0">
                <a:solidFill>
                  <a:srgbClr val="B85F33"/>
                </a:solidFill>
                <a:latin typeface="Arial"/>
              </a:rPr>
              <a:t>02</a:t>
            </a:r>
          </a:p>
        </p:txBody>
      </p:sp>
      <p:sp>
        <p:nvSpPr>
          <p:cNvPr id="4" name="TextBox 3"/>
          <p:cNvSpPr txBox="1"/>
          <p:nvPr/>
        </p:nvSpPr>
        <p:spPr>
          <a:xfrm>
            <a:off x="2240280" y="2240280"/>
            <a:ext cx="6400800" cy="822960"/>
          </a:xfrm>
          <a:prstGeom prst="rect">
            <a:avLst/>
          </a:prstGeom>
          <a:noFill/>
        </p:spPr>
        <p:txBody>
          <a:bodyPr wrap="square" lIns="0" tIns="0" rIns="0" bIns="0" anchor="t">
            <a:spAutoFit/>
          </a:bodyPr>
          <a:lstStyle/>
          <a:p>
            <a:pPr algn="l"/>
            <a:r>
              <a:rPr sz="5400" b="1" i="0">
                <a:solidFill>
                  <a:srgbClr val="F6F0E1"/>
                </a:solidFill>
                <a:latin typeface="Arial"/>
              </a:rPr>
              <a:t>Patch</a:t>
            </a:r>
          </a:p>
        </p:txBody>
      </p:sp>
      <p:sp>
        <p:nvSpPr>
          <p:cNvPr id="5" name="Rectangle 4"/>
          <p:cNvSpPr/>
          <p:nvPr/>
        </p:nvSpPr>
        <p:spPr>
          <a:xfrm>
            <a:off x="2286000" y="3154680"/>
            <a:ext cx="1005840" cy="54864"/>
          </a:xfrm>
          <a:prstGeom prst="rect">
            <a:avLst/>
          </a:prstGeom>
          <a:solidFill>
            <a:srgbClr val="B85F33"/>
          </a:solidFill>
          <a:ln>
            <a:noFill/>
          </a:ln>
          <a:effectLst/>
        </p:spPr>
        <p:txBody>
          <a:bodyPr rtlCol="0" anchor="ctr"/>
          <a:lstStyle/>
          <a:p>
            <a:endParaRPr/>
          </a:p>
        </p:txBody>
      </p:sp>
      <p:sp>
        <p:nvSpPr>
          <p:cNvPr id="6" name="TextBox 5"/>
          <p:cNvSpPr txBox="1"/>
          <p:nvPr/>
        </p:nvSpPr>
        <p:spPr>
          <a:xfrm>
            <a:off x="2286000" y="3337560"/>
            <a:ext cx="6400800" cy="548640"/>
          </a:xfrm>
          <a:prstGeom prst="rect">
            <a:avLst/>
          </a:prstGeom>
          <a:noFill/>
        </p:spPr>
        <p:txBody>
          <a:bodyPr wrap="square" lIns="0" tIns="0" rIns="0" bIns="0" anchor="t">
            <a:spAutoFit/>
          </a:bodyPr>
          <a:lstStyle/>
          <a:p>
            <a:pPr algn="l"/>
            <a:r>
              <a:rPr sz="2000" b="0" i="0">
                <a:solidFill>
                  <a:srgbClr val="F6F0E1"/>
                </a:solidFill>
                <a:latin typeface="Arial"/>
              </a:rPr>
              <a:t>Take the cheapest fix that works.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320040"/>
            <a:ext cx="5486400" cy="274320"/>
          </a:xfrm>
          <a:prstGeom prst="rect">
            <a:avLst/>
          </a:prstGeom>
          <a:noFill/>
        </p:spPr>
        <p:txBody>
          <a:bodyPr wrap="square" lIns="0" tIns="0" rIns="0" bIns="0" anchor="t">
            <a:spAutoFit/>
          </a:bodyPr>
          <a:lstStyle/>
          <a:p>
            <a:pPr algn="l"/>
            <a:r>
              <a:rPr sz="1100" b="1" i="0">
                <a:solidFill>
                  <a:srgbClr val="B85F33"/>
                </a:solidFill>
                <a:latin typeface="Arial"/>
              </a:rPr>
              <a:t>UPGRADE FIRST</a:t>
            </a:r>
          </a:p>
        </p:txBody>
      </p:sp>
      <p:sp>
        <p:nvSpPr>
          <p:cNvPr id="3" name="TextBox 2"/>
          <p:cNvSpPr txBox="1"/>
          <p:nvPr/>
        </p:nvSpPr>
        <p:spPr>
          <a:xfrm>
            <a:off x="1600200" y="548640"/>
            <a:ext cx="7132320" cy="822960"/>
          </a:xfrm>
          <a:prstGeom prst="rect">
            <a:avLst/>
          </a:prstGeom>
          <a:noFill/>
        </p:spPr>
        <p:txBody>
          <a:bodyPr wrap="square" lIns="0" tIns="0" rIns="0" bIns="0" anchor="t">
            <a:spAutoFit/>
          </a:bodyPr>
          <a:lstStyle/>
          <a:p>
            <a:pPr algn="l"/>
            <a:r>
              <a:rPr sz="2600" b="1" i="0">
                <a:solidFill>
                  <a:srgbClr val="1F2A30"/>
                </a:solidFill>
                <a:latin typeface="Arial"/>
              </a:rPr>
              <a:t>Two boring fixes first. No model involved.</a:t>
            </a:r>
          </a:p>
        </p:txBody>
      </p:sp>
      <p:sp>
        <p:nvSpPr>
          <p:cNvPr id="4" name="Rounded Rectangle 3"/>
          <p:cNvSpPr/>
          <p:nvPr/>
        </p:nvSpPr>
        <p:spPr>
          <a:xfrm>
            <a:off x="1691640" y="1188720"/>
            <a:ext cx="3337560" cy="2148840"/>
          </a:xfrm>
          <a:prstGeom prst="roundRect">
            <a:avLst>
              <a:gd name="adj" fmla="val 12000"/>
            </a:avLst>
          </a:prstGeom>
          <a:solidFill>
            <a:srgbClr val="FFFFFF">
              <a:alpha val="90000"/>
            </a:srgbClr>
          </a:solidFill>
          <a:ln w="25400">
            <a:solidFill>
              <a:srgbClr val="2F854F"/>
            </a:solidFill>
          </a:ln>
          <a:effectLst/>
        </p:spPr>
        <p:txBody>
          <a:bodyPr rtlCol="0" anchor="ctr"/>
          <a:lstStyle/>
          <a:p>
            <a:endParaRPr/>
          </a:p>
        </p:txBody>
      </p:sp>
      <p:sp>
        <p:nvSpPr>
          <p:cNvPr id="5" name="TextBox 4"/>
          <p:cNvSpPr txBox="1"/>
          <p:nvPr/>
        </p:nvSpPr>
        <p:spPr>
          <a:xfrm>
            <a:off x="1920240" y="1298448"/>
            <a:ext cx="457200" cy="457200"/>
          </a:xfrm>
          <a:prstGeom prst="rect">
            <a:avLst/>
          </a:prstGeom>
          <a:noFill/>
        </p:spPr>
        <p:txBody>
          <a:bodyPr wrap="square" lIns="0" tIns="0" rIns="0" bIns="0" anchor="t">
            <a:spAutoFit/>
          </a:bodyPr>
          <a:lstStyle/>
          <a:p>
            <a:pPr algn="l"/>
            <a:r>
              <a:rPr sz="2200" b="1" i="0">
                <a:solidFill>
                  <a:srgbClr val="2F854F"/>
                </a:solidFill>
                <a:latin typeface="Arial"/>
              </a:rPr>
              <a:t>①</a:t>
            </a:r>
          </a:p>
        </p:txBody>
      </p:sp>
      <p:sp>
        <p:nvSpPr>
          <p:cNvPr id="6" name="TextBox 5"/>
          <p:cNvSpPr txBox="1"/>
          <p:nvPr/>
        </p:nvSpPr>
        <p:spPr>
          <a:xfrm>
            <a:off x="1691640" y="1371600"/>
            <a:ext cx="3337560" cy="640080"/>
          </a:xfrm>
          <a:prstGeom prst="rect">
            <a:avLst/>
          </a:prstGeom>
          <a:noFill/>
        </p:spPr>
        <p:txBody>
          <a:bodyPr wrap="square" lIns="0" tIns="0" rIns="0" bIns="0" anchor="t">
            <a:spAutoFit/>
          </a:bodyPr>
          <a:lstStyle/>
          <a:p>
            <a:pPr algn="ctr"/>
            <a:r>
              <a:rPr sz="3200" b="1" i="0">
                <a:solidFill>
                  <a:srgbClr val="2F854F"/>
                </a:solidFill>
                <a:latin typeface="Consolas"/>
              </a:rPr>
              <a:t>x.y.Z</a:t>
            </a:r>
          </a:p>
        </p:txBody>
      </p:sp>
      <p:sp>
        <p:nvSpPr>
          <p:cNvPr id="7" name="TextBox 6"/>
          <p:cNvSpPr txBox="1"/>
          <p:nvPr/>
        </p:nvSpPr>
        <p:spPr>
          <a:xfrm>
            <a:off x="1691640" y="2011680"/>
            <a:ext cx="3337560" cy="365760"/>
          </a:xfrm>
          <a:prstGeom prst="rect">
            <a:avLst/>
          </a:prstGeom>
          <a:noFill/>
        </p:spPr>
        <p:txBody>
          <a:bodyPr wrap="square" lIns="0" tIns="0" rIns="0" bIns="0" anchor="t">
            <a:spAutoFit/>
          </a:bodyPr>
          <a:lstStyle/>
          <a:p>
            <a:pPr algn="ctr"/>
            <a:r>
              <a:rPr sz="1700" b="1" i="0">
                <a:solidFill>
                  <a:srgbClr val="1F2A30"/>
                </a:solidFill>
                <a:latin typeface="Arial"/>
              </a:rPr>
              <a:t>Micro-version upgrade</a:t>
            </a:r>
          </a:p>
        </p:txBody>
      </p:sp>
      <p:sp>
        <p:nvSpPr>
          <p:cNvPr id="8" name="TextBox 7"/>
          <p:cNvSpPr txBox="1"/>
          <p:nvPr/>
        </p:nvSpPr>
        <p:spPr>
          <a:xfrm>
            <a:off x="1965960" y="2450592"/>
            <a:ext cx="2788920" cy="822960"/>
          </a:xfrm>
          <a:prstGeom prst="rect">
            <a:avLst/>
          </a:prstGeom>
          <a:noFill/>
        </p:spPr>
        <p:txBody>
          <a:bodyPr wrap="square" lIns="0" tIns="0" rIns="0" bIns="0" anchor="t">
            <a:spAutoFit/>
          </a:bodyPr>
          <a:lstStyle/>
          <a:p>
            <a:pPr algn="l"/>
            <a:r>
              <a:rPr sz="1250" b="0" i="0">
                <a:solidFill>
                  <a:srgbClr val="55666E"/>
                </a:solidFill>
                <a:latin typeface="Arial"/>
              </a:rPr>
              <a:t>✓  Upstream-first: nothing to carry</a:t>
            </a:r>
          </a:p>
          <a:p>
            <a:pPr algn="l">
              <a:spcBef>
                <a:spcPts val="400"/>
              </a:spcBef>
            </a:pPr>
            <a:r>
              <a:rPr sz="1250" b="0" i="0">
                <a:solidFill>
                  <a:srgbClr val="55666E"/>
                </a:solidFill>
                <a:latin typeface="Arial"/>
              </a:rPr>
              <a:t>✓  One bump, many CVEs</a:t>
            </a:r>
          </a:p>
        </p:txBody>
      </p:sp>
      <p:sp>
        <p:nvSpPr>
          <p:cNvPr id="9" name="Rounded Rectangle 8"/>
          <p:cNvSpPr/>
          <p:nvPr/>
        </p:nvSpPr>
        <p:spPr>
          <a:xfrm>
            <a:off x="5257800" y="1188720"/>
            <a:ext cx="3337560" cy="2148840"/>
          </a:xfrm>
          <a:prstGeom prst="roundRect">
            <a:avLst>
              <a:gd name="adj" fmla="val 12000"/>
            </a:avLst>
          </a:prstGeom>
          <a:solidFill>
            <a:srgbClr val="FFFFFF">
              <a:alpha val="90000"/>
            </a:srgbClr>
          </a:solidFill>
          <a:ln w="25400">
            <a:solidFill>
              <a:srgbClr val="4F6470"/>
            </a:solidFill>
          </a:ln>
          <a:effectLst/>
        </p:spPr>
        <p:txBody>
          <a:bodyPr rtlCol="0" anchor="ctr"/>
          <a:lstStyle/>
          <a:p>
            <a:endParaRPr/>
          </a:p>
        </p:txBody>
      </p:sp>
      <p:sp>
        <p:nvSpPr>
          <p:cNvPr id="10" name="TextBox 9"/>
          <p:cNvSpPr txBox="1"/>
          <p:nvPr/>
        </p:nvSpPr>
        <p:spPr>
          <a:xfrm>
            <a:off x="5486400" y="1298448"/>
            <a:ext cx="457200" cy="457200"/>
          </a:xfrm>
          <a:prstGeom prst="rect">
            <a:avLst/>
          </a:prstGeom>
          <a:noFill/>
        </p:spPr>
        <p:txBody>
          <a:bodyPr wrap="square" lIns="0" tIns="0" rIns="0" bIns="0" anchor="t">
            <a:spAutoFit/>
          </a:bodyPr>
          <a:lstStyle/>
          <a:p>
            <a:pPr algn="l"/>
            <a:r>
              <a:rPr sz="2200" b="1" i="0">
                <a:solidFill>
                  <a:srgbClr val="4F6470"/>
                </a:solidFill>
                <a:latin typeface="Arial"/>
              </a:rPr>
              <a:t>②</a:t>
            </a:r>
          </a:p>
        </p:txBody>
      </p:sp>
      <p:sp>
        <p:nvSpPr>
          <p:cNvPr id="11" name="TextBox 10"/>
          <p:cNvSpPr txBox="1"/>
          <p:nvPr/>
        </p:nvSpPr>
        <p:spPr>
          <a:xfrm>
            <a:off x="5257800" y="1371600"/>
            <a:ext cx="3337560" cy="640080"/>
          </a:xfrm>
          <a:prstGeom prst="rect">
            <a:avLst/>
          </a:prstGeom>
          <a:noFill/>
        </p:spPr>
        <p:txBody>
          <a:bodyPr wrap="square" lIns="0" tIns="0" rIns="0" bIns="0" anchor="t">
            <a:spAutoFit/>
          </a:bodyPr>
          <a:lstStyle/>
          <a:p>
            <a:pPr algn="ctr"/>
            <a:r>
              <a:rPr sz="3200" b="1" i="0">
                <a:solidFill>
                  <a:srgbClr val="4F6470"/>
                </a:solidFill>
                <a:latin typeface="Consolas"/>
              </a:rPr>
              <a:t>patch -p1</a:t>
            </a:r>
          </a:p>
        </p:txBody>
      </p:sp>
      <p:sp>
        <p:nvSpPr>
          <p:cNvPr id="12" name="TextBox 11"/>
          <p:cNvSpPr txBox="1"/>
          <p:nvPr/>
        </p:nvSpPr>
        <p:spPr>
          <a:xfrm>
            <a:off x="5257800" y="2011680"/>
            <a:ext cx="3337560" cy="365760"/>
          </a:xfrm>
          <a:prstGeom prst="rect">
            <a:avLst/>
          </a:prstGeom>
          <a:noFill/>
        </p:spPr>
        <p:txBody>
          <a:bodyPr wrap="square" lIns="0" tIns="0" rIns="0" bIns="0" anchor="t">
            <a:spAutoFit/>
          </a:bodyPr>
          <a:lstStyle/>
          <a:p>
            <a:pPr algn="ctr"/>
            <a:r>
              <a:rPr sz="1700" b="1" i="0">
                <a:solidFill>
                  <a:srgbClr val="1F2A30"/>
                </a:solidFill>
                <a:latin typeface="Arial"/>
              </a:rPr>
              <a:t>Clean cherry-pick</a:t>
            </a:r>
          </a:p>
        </p:txBody>
      </p:sp>
      <p:sp>
        <p:nvSpPr>
          <p:cNvPr id="13" name="TextBox 12"/>
          <p:cNvSpPr txBox="1"/>
          <p:nvPr/>
        </p:nvSpPr>
        <p:spPr>
          <a:xfrm>
            <a:off x="5532120" y="2450592"/>
            <a:ext cx="2788920" cy="822960"/>
          </a:xfrm>
          <a:prstGeom prst="rect">
            <a:avLst/>
          </a:prstGeom>
          <a:noFill/>
        </p:spPr>
        <p:txBody>
          <a:bodyPr wrap="square" lIns="0" tIns="0" rIns="0" bIns="0" anchor="t">
            <a:spAutoFit/>
          </a:bodyPr>
          <a:lstStyle/>
          <a:p>
            <a:pPr algn="l"/>
            <a:r>
              <a:rPr sz="1250" b="0" i="0">
                <a:solidFill>
                  <a:srgbClr val="55666E"/>
                </a:solidFill>
                <a:latin typeface="Arial"/>
              </a:rPr>
              <a:t>✓  Upstream author + reference kept</a:t>
            </a:r>
          </a:p>
          <a:p>
            <a:pPr algn="l">
              <a:spcBef>
                <a:spcPts val="400"/>
              </a:spcBef>
            </a:pPr>
            <a:r>
              <a:rPr sz="1250" b="0" i="0">
                <a:solidFill>
                  <a:srgbClr val="55666E"/>
                </a:solidFill>
                <a:latin typeface="Arial"/>
              </a:rPr>
              <a:t>✓  SPEC edits generated</a:t>
            </a:r>
          </a:p>
        </p:txBody>
      </p:sp>
      <p:sp>
        <p:nvSpPr>
          <p:cNvPr id="14" name="Rounded Rectangle 13"/>
          <p:cNvSpPr/>
          <p:nvPr/>
        </p:nvSpPr>
        <p:spPr>
          <a:xfrm>
            <a:off x="1691640" y="3566160"/>
            <a:ext cx="6903720" cy="457200"/>
          </a:xfrm>
          <a:prstGeom prst="roundRect">
            <a:avLst>
              <a:gd name="adj" fmla="val 50000"/>
            </a:avLst>
          </a:prstGeom>
          <a:solidFill>
            <a:srgbClr val="243A40"/>
          </a:solidFill>
          <a:ln>
            <a:noFill/>
          </a:ln>
          <a:effectLst/>
        </p:spPr>
        <p:txBody>
          <a:bodyPr wrap="square" lIns="54864" tIns="18288" rIns="54864" bIns="18288" rtlCol="0" anchor="ctr"/>
          <a:lstStyle/>
          <a:p>
            <a:pPr algn="ctr"/>
            <a:r>
              <a:rPr sz="1500" b="1">
                <a:solidFill>
                  <a:srgbClr val="F6F0E1"/>
                </a:solidFill>
                <a:latin typeface="Arial"/>
              </a:rPr>
              <a:t>Every fix → PR + CI build → automated review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2"/>
          <a:stretch>
            <a:fillRect/>
          </a:stretch>
        </p:blipFill>
        <p:spPr>
          <a:xfrm>
            <a:off x="0" y="0"/>
            <a:ext cx="9144000" cy="5143500"/>
          </a:xfrm>
          <a:prstGeom prst="rect">
            <a:avLst/>
          </a:prstGeom>
        </p:spPr>
      </p:pic>
      <p:sp>
        <p:nvSpPr>
          <p:cNvPr id="3" name="TextBox 2"/>
          <p:cNvSpPr txBox="1"/>
          <p:nvPr/>
        </p:nvSpPr>
        <p:spPr>
          <a:xfrm>
            <a:off x="1680210" y="1405890"/>
            <a:ext cx="6583680" cy="617220"/>
          </a:xfrm>
          <a:prstGeom prst="rect">
            <a:avLst/>
          </a:prstGeom>
          <a:noFill/>
        </p:spPr>
        <p:txBody>
          <a:bodyPr wrap="square" lIns="0" tIns="0" rIns="0" bIns="0" anchor="t">
            <a:spAutoFit/>
          </a:bodyPr>
          <a:lstStyle/>
          <a:p>
            <a:pPr algn="l"/>
            <a:r>
              <a:rPr sz="2325" b="1" i="0">
                <a:solidFill>
                  <a:srgbClr val="F5F7F5"/>
                </a:solidFill>
                <a:latin typeface="Arial"/>
              </a:rPr>
              <a:t>PATCH BACKPORTING</a:t>
            </a:r>
          </a:p>
        </p:txBody>
      </p:sp>
      <p:sp>
        <p:nvSpPr>
          <p:cNvPr id="4" name="Rectangle 3"/>
          <p:cNvSpPr/>
          <p:nvPr/>
        </p:nvSpPr>
        <p:spPr>
          <a:xfrm>
            <a:off x="1687068" y="2091690"/>
            <a:ext cx="857250" cy="37719"/>
          </a:xfrm>
          <a:prstGeom prst="rect">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687068" y="2276856"/>
            <a:ext cx="5966460" cy="377190"/>
          </a:xfrm>
          <a:prstGeom prst="rect">
            <a:avLst/>
          </a:prstGeom>
          <a:noFill/>
        </p:spPr>
        <p:txBody>
          <a:bodyPr wrap="square" lIns="0" tIns="0" rIns="0" bIns="0" anchor="t">
            <a:spAutoFit/>
          </a:bodyPr>
          <a:lstStyle/>
          <a:p>
            <a:pPr algn="l"/>
            <a:r>
              <a:rPr sz="1350" b="0" i="0">
                <a:solidFill>
                  <a:srgbClr val="C3CFCD"/>
                </a:solidFill>
                <a:latin typeface="Arial"/>
              </a:rPr>
              <a:t>Rewriting upstream CVE fixes for Azure Linux stable releases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1645920" y="342900"/>
            <a:ext cx="6995160" cy="445770"/>
          </a:xfrm>
          <a:prstGeom prst="rect">
            <a:avLst/>
          </a:prstGeom>
          <a:noFill/>
        </p:spPr>
        <p:txBody>
          <a:bodyPr wrap="square" lIns="0" tIns="0" rIns="0" bIns="0" anchor="t">
            <a:spAutoFit/>
          </a:bodyPr>
          <a:lstStyle/>
          <a:p>
            <a:pPr algn="l"/>
            <a:r>
              <a:rPr sz="2100" b="1" i="0">
                <a:solidFill>
                  <a:srgbClr val="F5F7F5"/>
                </a:solidFill>
                <a:latin typeface="Arial"/>
              </a:rPr>
              <a:t>One fix, two very different codebases</a:t>
            </a:r>
          </a:p>
        </p:txBody>
      </p:sp>
      <p:sp>
        <p:nvSpPr>
          <p:cNvPr id="4" name="TextBox 3"/>
          <p:cNvSpPr txBox="1"/>
          <p:nvPr/>
        </p:nvSpPr>
        <p:spPr>
          <a:xfrm>
            <a:off x="1659636" y="822960"/>
            <a:ext cx="7063740" cy="288036"/>
          </a:xfrm>
          <a:prstGeom prst="rect">
            <a:avLst/>
          </a:prstGeom>
          <a:noFill/>
        </p:spPr>
        <p:txBody>
          <a:bodyPr wrap="square" lIns="0" tIns="0" rIns="0" bIns="0" anchor="t">
            <a:spAutoFit/>
          </a:bodyPr>
          <a:lstStyle/>
          <a:p>
            <a:pPr algn="l"/>
            <a:r>
              <a:rPr sz="1200" b="0" i="0">
                <a:solidFill>
                  <a:srgbClr val="DE915B"/>
                </a:solidFill>
                <a:latin typeface="Arial"/>
              </a:rPr>
              <a:t>A CVE patch written for the latest upstream has to be rewritten for our older stable code</a:t>
            </a:r>
          </a:p>
        </p:txBody>
      </p:sp>
      <p:sp>
        <p:nvSpPr>
          <p:cNvPr id="5" name="TextBox 4"/>
          <p:cNvSpPr txBox="1"/>
          <p:nvPr/>
        </p:nvSpPr>
        <p:spPr>
          <a:xfrm>
            <a:off x="2125980" y="1371600"/>
            <a:ext cx="2057400" cy="205740"/>
          </a:xfrm>
          <a:prstGeom prst="rect">
            <a:avLst/>
          </a:prstGeom>
          <a:noFill/>
        </p:spPr>
        <p:txBody>
          <a:bodyPr wrap="square" lIns="0" tIns="0" rIns="0" bIns="0" anchor="t">
            <a:spAutoFit/>
          </a:bodyPr>
          <a:lstStyle/>
          <a:p>
            <a:pPr algn="l"/>
            <a:r>
              <a:rPr sz="975" b="1" i="0">
                <a:solidFill>
                  <a:srgbClr val="C3CFCD"/>
                </a:solidFill>
                <a:latin typeface="Arial"/>
              </a:rPr>
              <a:t>UPSTREAM  ·  latest</a:t>
            </a:r>
          </a:p>
        </p:txBody>
      </p:sp>
      <p:cxnSp>
        <p:nvCxnSpPr>
          <p:cNvPr id="6" name="Connector 5"/>
          <p:cNvCxnSpPr/>
          <p:nvPr/>
        </p:nvCxnSpPr>
        <p:spPr>
          <a:xfrm>
            <a:off x="2125980" y="1680210"/>
            <a:ext cx="6103620" cy="0"/>
          </a:xfrm>
          <a:prstGeom prst="line">
            <a:avLst/>
          </a:prstGeom>
          <a:ln w="33338">
            <a:solidFill>
              <a:srgbClr val="96A5A5"/>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2811780" y="1680210"/>
            <a:ext cx="480060" cy="1028700"/>
          </a:xfrm>
          <a:prstGeom prst="line">
            <a:avLst/>
          </a:prstGeom>
          <a:ln w="33338">
            <a:solidFill>
              <a:srgbClr val="96A5A5"/>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3291840" y="2708910"/>
            <a:ext cx="4937760" cy="0"/>
          </a:xfrm>
          <a:prstGeom prst="line">
            <a:avLst/>
          </a:prstGeom>
          <a:ln w="33338">
            <a:solidFill>
              <a:srgbClr val="96A5A5"/>
            </a:solidFill>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2273427" y="16219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2753487" y="16219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3302127" y="16219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3850767" y="16219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4399407" y="16219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4948047" y="16219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5496687" y="16219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6045327" y="16219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6593967" y="16219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7142607" y="16219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7691247" y="16219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3782187" y="26506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5016627" y="26506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6251067" y="26506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7348347" y="2650617"/>
            <a:ext cx="116586" cy="11658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3291840" y="2846070"/>
            <a:ext cx="2400300" cy="205740"/>
          </a:xfrm>
          <a:prstGeom prst="rect">
            <a:avLst/>
          </a:prstGeom>
          <a:noFill/>
        </p:spPr>
        <p:txBody>
          <a:bodyPr wrap="square" lIns="0" tIns="0" rIns="0" bIns="0" anchor="t">
            <a:spAutoFit/>
          </a:bodyPr>
          <a:lstStyle/>
          <a:p>
            <a:pPr algn="l"/>
            <a:r>
              <a:rPr sz="975" b="1" i="0">
                <a:solidFill>
                  <a:srgbClr val="C3CFCD"/>
                </a:solidFill>
                <a:latin typeface="Arial"/>
              </a:rPr>
              <a:t>AZURE LINUX  ·  stable</a:t>
            </a:r>
          </a:p>
        </p:txBody>
      </p:sp>
      <p:sp>
        <p:nvSpPr>
          <p:cNvPr id="25" name="TextBox 24"/>
          <p:cNvSpPr txBox="1"/>
          <p:nvPr/>
        </p:nvSpPr>
        <p:spPr>
          <a:xfrm>
            <a:off x="7749540" y="1357884"/>
            <a:ext cx="960120" cy="205740"/>
          </a:xfrm>
          <a:prstGeom prst="rect">
            <a:avLst/>
          </a:prstGeom>
          <a:noFill/>
        </p:spPr>
        <p:txBody>
          <a:bodyPr wrap="square" lIns="0" tIns="0" rIns="0" bIns="0" anchor="t">
            <a:spAutoFit/>
          </a:bodyPr>
          <a:lstStyle/>
          <a:p>
            <a:pPr algn="ctr"/>
            <a:r>
              <a:rPr sz="975" b="1" i="0">
                <a:solidFill>
                  <a:srgbClr val="DE915B"/>
                </a:solidFill>
                <a:latin typeface="Arial"/>
              </a:rPr>
              <a:t>CVE fix</a:t>
            </a:r>
          </a:p>
        </p:txBody>
      </p:sp>
      <p:sp>
        <p:nvSpPr>
          <p:cNvPr id="26" name="Oval 25"/>
          <p:cNvSpPr/>
          <p:nvPr/>
        </p:nvSpPr>
        <p:spPr>
          <a:xfrm>
            <a:off x="8113014" y="1563624"/>
            <a:ext cx="233172" cy="233172"/>
          </a:xfrm>
          <a:prstGeom prst="ellipse">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7" name="Connector 26"/>
          <p:cNvCxnSpPr/>
          <p:nvPr/>
        </p:nvCxnSpPr>
        <p:spPr>
          <a:xfrm>
            <a:off x="8229600" y="1831086"/>
            <a:ext cx="0" cy="699516"/>
          </a:xfrm>
          <a:prstGeom prst="line">
            <a:avLst/>
          </a:prstGeom>
          <a:ln w="21431">
            <a:solidFill>
              <a:srgbClr val="DE915B"/>
            </a:solidFill>
            <a:prstDash val="dash"/>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8346186" y="2091690"/>
            <a:ext cx="685800" cy="205740"/>
          </a:xfrm>
          <a:prstGeom prst="rect">
            <a:avLst/>
          </a:prstGeom>
          <a:noFill/>
        </p:spPr>
        <p:txBody>
          <a:bodyPr wrap="square" lIns="0" tIns="0" rIns="0" bIns="0" anchor="t">
            <a:spAutoFit/>
          </a:bodyPr>
          <a:lstStyle/>
          <a:p>
            <a:pPr algn="l"/>
            <a:r>
              <a:rPr sz="900" b="0" i="1">
                <a:solidFill>
                  <a:srgbClr val="DE915B"/>
                </a:solidFill>
                <a:latin typeface="Arial"/>
              </a:rPr>
              <a:t>backport</a:t>
            </a:r>
          </a:p>
        </p:txBody>
      </p:sp>
      <p:sp>
        <p:nvSpPr>
          <p:cNvPr id="29" name="Oval 28"/>
          <p:cNvSpPr/>
          <p:nvPr/>
        </p:nvSpPr>
        <p:spPr>
          <a:xfrm>
            <a:off x="8092440" y="2571750"/>
            <a:ext cx="274320" cy="274320"/>
          </a:xfrm>
          <a:prstGeom prst="ellipse">
            <a:avLst/>
          </a:prstGeom>
          <a:solidFill>
            <a:srgbClr val="142021"/>
          </a:solidFill>
          <a:ln w="19050">
            <a:solidFill>
              <a:srgbClr val="DE915B"/>
            </a:solidFill>
            <a:prstDash val="dash"/>
          </a:ln>
          <a:effectLst/>
        </p:spPr>
        <p:style>
          <a:lnRef idx="1">
            <a:schemeClr val="accent1"/>
          </a:lnRef>
          <a:fillRef idx="3">
            <a:schemeClr val="accent1"/>
          </a:fillRef>
          <a:effectRef idx="2">
            <a:schemeClr val="accent1"/>
          </a:effectRef>
          <a:fontRef idx="minor">
            <a:schemeClr val="lt1"/>
          </a:fontRef>
        </p:style>
        <p:txBody>
          <a:bodyPr wrap="square" lIns="0" tIns="13716" rIns="0" bIns="13716" rtlCol="0" anchor="ctr"/>
          <a:lstStyle/>
          <a:p>
            <a:pPr algn="ctr"/>
            <a:r>
              <a:rPr sz="1050" b="1">
                <a:solidFill>
                  <a:srgbClr val="DE915B"/>
                </a:solidFill>
                <a:latin typeface="Arial"/>
              </a:rPr>
              <a:t>?</a:t>
            </a:r>
          </a:p>
        </p:txBody>
      </p:sp>
      <p:sp>
        <p:nvSpPr>
          <p:cNvPr id="30" name="TextBox 29"/>
          <p:cNvSpPr txBox="1"/>
          <p:nvPr/>
        </p:nvSpPr>
        <p:spPr>
          <a:xfrm>
            <a:off x="3634740" y="1783080"/>
            <a:ext cx="4183380" cy="205740"/>
          </a:xfrm>
          <a:prstGeom prst="rect">
            <a:avLst/>
          </a:prstGeom>
          <a:noFill/>
        </p:spPr>
        <p:txBody>
          <a:bodyPr wrap="square" lIns="0" tIns="0" rIns="0" bIns="0" anchor="t">
            <a:spAutoFit/>
          </a:bodyPr>
          <a:lstStyle/>
          <a:p>
            <a:pPr algn="ctr"/>
            <a:r>
              <a:rPr sz="900" b="0" i="1">
                <a:solidFill>
                  <a:srgbClr val="96A5A5"/>
                </a:solidFill>
                <a:latin typeface="Arial"/>
              </a:rPr>
              <a:t>years of upstream drift</a:t>
            </a:r>
          </a:p>
        </p:txBody>
      </p:sp>
      <p:sp>
        <p:nvSpPr>
          <p:cNvPr id="31" name="Rounded Rectangle 30"/>
          <p:cNvSpPr/>
          <p:nvPr/>
        </p:nvSpPr>
        <p:spPr>
          <a:xfrm>
            <a:off x="3634740" y="2071116"/>
            <a:ext cx="720090" cy="246888"/>
          </a:xfrm>
          <a:prstGeom prst="roundRect">
            <a:avLst>
              <a:gd name="adj" fmla="val 33333"/>
            </a:avLst>
          </a:prstGeom>
          <a:solidFill>
            <a:srgbClr val="142021">
              <a:alpha val="85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square" lIns="20574" tIns="13716" rIns="20574" bIns="13716" rtlCol="0" anchor="ctr"/>
          <a:lstStyle/>
          <a:p>
            <a:pPr algn="ctr"/>
            <a:r>
              <a:rPr sz="825" b="0">
                <a:solidFill>
                  <a:srgbClr val="C3CFCD"/>
                </a:solidFill>
                <a:latin typeface="Arial"/>
              </a:rPr>
              <a:t>refactors</a:t>
            </a:r>
          </a:p>
        </p:txBody>
      </p:sp>
      <p:sp>
        <p:nvSpPr>
          <p:cNvPr id="32" name="Rounded Rectangle 31"/>
          <p:cNvSpPr/>
          <p:nvPr/>
        </p:nvSpPr>
        <p:spPr>
          <a:xfrm>
            <a:off x="4423410" y="2071116"/>
            <a:ext cx="891540" cy="246888"/>
          </a:xfrm>
          <a:prstGeom prst="roundRect">
            <a:avLst>
              <a:gd name="adj" fmla="val 33333"/>
            </a:avLst>
          </a:prstGeom>
          <a:solidFill>
            <a:srgbClr val="142021">
              <a:alpha val="85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square" lIns="20574" tIns="13716" rIns="20574" bIns="13716" rtlCol="0" anchor="ctr"/>
          <a:lstStyle/>
          <a:p>
            <a:pPr algn="ctr"/>
            <a:r>
              <a:rPr sz="825" b="0">
                <a:solidFill>
                  <a:srgbClr val="C3CFCD"/>
                </a:solidFill>
                <a:latin typeface="Arial"/>
              </a:rPr>
              <a:t>renamed APIs</a:t>
            </a:r>
          </a:p>
        </p:txBody>
      </p:sp>
      <p:sp>
        <p:nvSpPr>
          <p:cNvPr id="33" name="Rounded Rectangle 32"/>
          <p:cNvSpPr/>
          <p:nvPr/>
        </p:nvSpPr>
        <p:spPr>
          <a:xfrm>
            <a:off x="5383530" y="2071116"/>
            <a:ext cx="822960" cy="246888"/>
          </a:xfrm>
          <a:prstGeom prst="roundRect">
            <a:avLst>
              <a:gd name="adj" fmla="val 33333"/>
            </a:avLst>
          </a:prstGeom>
          <a:solidFill>
            <a:srgbClr val="142021">
              <a:alpha val="85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square" lIns="20574" tIns="13716" rIns="20574" bIns="13716" rtlCol="0" anchor="ctr"/>
          <a:lstStyle/>
          <a:p>
            <a:pPr algn="ctr"/>
            <a:r>
              <a:rPr sz="825" b="0">
                <a:solidFill>
                  <a:srgbClr val="C3CFCD"/>
                </a:solidFill>
                <a:latin typeface="Arial"/>
              </a:rPr>
              <a:t>moved files</a:t>
            </a:r>
          </a:p>
        </p:txBody>
      </p:sp>
      <p:sp>
        <p:nvSpPr>
          <p:cNvPr id="34" name="Rounded Rectangle 33"/>
          <p:cNvSpPr/>
          <p:nvPr/>
        </p:nvSpPr>
        <p:spPr>
          <a:xfrm>
            <a:off x="6275070" y="2071116"/>
            <a:ext cx="788670" cy="246888"/>
          </a:xfrm>
          <a:prstGeom prst="roundRect">
            <a:avLst>
              <a:gd name="adj" fmla="val 33333"/>
            </a:avLst>
          </a:prstGeom>
          <a:solidFill>
            <a:srgbClr val="142021">
              <a:alpha val="85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square" lIns="20574" tIns="13716" rIns="20574" bIns="13716" rtlCol="0" anchor="ctr"/>
          <a:lstStyle/>
          <a:p>
            <a:pPr algn="ctr"/>
            <a:r>
              <a:rPr sz="825" b="0">
                <a:solidFill>
                  <a:srgbClr val="C3CFCD"/>
                </a:solidFill>
                <a:latin typeface="Arial"/>
              </a:rPr>
              <a:t>new helpers</a:t>
            </a:r>
          </a:p>
        </p:txBody>
      </p:sp>
      <p:sp>
        <p:nvSpPr>
          <p:cNvPr id="35" name="Rounded Rectangle 34"/>
          <p:cNvSpPr/>
          <p:nvPr/>
        </p:nvSpPr>
        <p:spPr>
          <a:xfrm>
            <a:off x="7132320" y="2071116"/>
            <a:ext cx="960120" cy="246888"/>
          </a:xfrm>
          <a:prstGeom prst="roundRect">
            <a:avLst>
              <a:gd name="adj" fmla="val 33333"/>
            </a:avLst>
          </a:prstGeom>
          <a:solidFill>
            <a:srgbClr val="142021">
              <a:alpha val="85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square" lIns="20574" tIns="13716" rIns="20574" bIns="13716" rtlCol="0" anchor="ctr"/>
          <a:lstStyle/>
          <a:p>
            <a:pPr algn="ctr"/>
            <a:r>
              <a:rPr sz="825" b="0">
                <a:solidFill>
                  <a:srgbClr val="C3CFCD"/>
                </a:solidFill>
                <a:latin typeface="Arial"/>
              </a:rPr>
              <a:t>changed structs</a:t>
            </a:r>
          </a:p>
        </p:txBody>
      </p:sp>
      <p:sp>
        <p:nvSpPr>
          <p:cNvPr id="36" name="TextBox 35"/>
          <p:cNvSpPr txBox="1"/>
          <p:nvPr/>
        </p:nvSpPr>
        <p:spPr>
          <a:xfrm>
            <a:off x="1885950" y="3168396"/>
            <a:ext cx="3429000" cy="219456"/>
          </a:xfrm>
          <a:prstGeom prst="rect">
            <a:avLst/>
          </a:prstGeom>
          <a:noFill/>
        </p:spPr>
        <p:txBody>
          <a:bodyPr wrap="square" lIns="0" tIns="0" rIns="0" bIns="0" anchor="t">
            <a:spAutoFit/>
          </a:bodyPr>
          <a:lstStyle/>
          <a:p>
            <a:pPr algn="l"/>
            <a:r>
              <a:rPr sz="1050" b="1" i="0">
                <a:solidFill>
                  <a:srgbClr val="DE915B"/>
                </a:solidFill>
                <a:latin typeface="Arial"/>
              </a:rPr>
              <a:t>A correct backport must…</a:t>
            </a:r>
          </a:p>
        </p:txBody>
      </p:sp>
      <p:sp>
        <p:nvSpPr>
          <p:cNvPr id="37" name="Rounded Rectangle 36"/>
          <p:cNvSpPr/>
          <p:nvPr/>
        </p:nvSpPr>
        <p:spPr>
          <a:xfrm>
            <a:off x="1885950" y="3442716"/>
            <a:ext cx="2194560" cy="994410"/>
          </a:xfrm>
          <a:prstGeom prst="roundRect">
            <a:avLst>
              <a:gd name="adj" fmla="val 8275"/>
            </a:avLst>
          </a:prstGeom>
          <a:solidFill>
            <a:srgbClr val="142021">
              <a:alpha val="80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ectangle 37"/>
          <p:cNvSpPr/>
          <p:nvPr/>
        </p:nvSpPr>
        <p:spPr>
          <a:xfrm>
            <a:off x="1885950" y="3442716"/>
            <a:ext cx="48006" cy="994410"/>
          </a:xfrm>
          <a:prstGeom prst="rect">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2057400" y="3531870"/>
            <a:ext cx="1954530" cy="240030"/>
          </a:xfrm>
          <a:prstGeom prst="rect">
            <a:avLst/>
          </a:prstGeom>
          <a:noFill/>
        </p:spPr>
        <p:txBody>
          <a:bodyPr wrap="square" lIns="0" tIns="0" rIns="0" bIns="0" anchor="t">
            <a:spAutoFit/>
          </a:bodyPr>
          <a:lstStyle/>
          <a:p>
            <a:pPr algn="l"/>
            <a:r>
              <a:rPr sz="1275" b="1" i="0">
                <a:solidFill>
                  <a:srgbClr val="F5F7F5"/>
                </a:solidFill>
                <a:latin typeface="Arial"/>
              </a:rPr>
              <a:t>Fix the CVE</a:t>
            </a:r>
          </a:p>
        </p:txBody>
      </p:sp>
      <p:sp>
        <p:nvSpPr>
          <p:cNvPr id="40" name="TextBox 39"/>
          <p:cNvSpPr txBox="1"/>
          <p:nvPr/>
        </p:nvSpPr>
        <p:spPr>
          <a:xfrm>
            <a:off x="2057400" y="3826764"/>
            <a:ext cx="1920240" cy="548640"/>
          </a:xfrm>
          <a:prstGeom prst="rect">
            <a:avLst/>
          </a:prstGeom>
          <a:noFill/>
        </p:spPr>
        <p:txBody>
          <a:bodyPr wrap="square" lIns="0" tIns="0" rIns="0" bIns="0" anchor="t">
            <a:spAutoFit/>
          </a:bodyPr>
          <a:lstStyle/>
          <a:p>
            <a:pPr algn="l"/>
            <a:r>
              <a:rPr sz="937" b="0" i="0">
                <a:solidFill>
                  <a:srgbClr val="C3CFCD"/>
                </a:solidFill>
                <a:latin typeface="Arial"/>
              </a:rPr>
              <a:t>Close every vulnerable path in the old code, not just the lines upstream touched.</a:t>
            </a:r>
          </a:p>
        </p:txBody>
      </p:sp>
      <p:sp>
        <p:nvSpPr>
          <p:cNvPr id="41" name="Rounded Rectangle 40"/>
          <p:cNvSpPr/>
          <p:nvPr/>
        </p:nvSpPr>
        <p:spPr>
          <a:xfrm>
            <a:off x="4217670" y="3442716"/>
            <a:ext cx="2194560" cy="994410"/>
          </a:xfrm>
          <a:prstGeom prst="roundRect">
            <a:avLst>
              <a:gd name="adj" fmla="val 8275"/>
            </a:avLst>
          </a:prstGeom>
          <a:solidFill>
            <a:srgbClr val="142021">
              <a:alpha val="80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p:cNvSpPr/>
          <p:nvPr/>
        </p:nvSpPr>
        <p:spPr>
          <a:xfrm>
            <a:off x="4217670" y="3442716"/>
            <a:ext cx="48006" cy="994410"/>
          </a:xfrm>
          <a:prstGeom prst="rect">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4389120" y="3531870"/>
            <a:ext cx="1954530" cy="240030"/>
          </a:xfrm>
          <a:prstGeom prst="rect">
            <a:avLst/>
          </a:prstGeom>
          <a:noFill/>
        </p:spPr>
        <p:txBody>
          <a:bodyPr wrap="square" lIns="0" tIns="0" rIns="0" bIns="0" anchor="t">
            <a:spAutoFit/>
          </a:bodyPr>
          <a:lstStyle/>
          <a:p>
            <a:pPr algn="l"/>
            <a:r>
              <a:rPr sz="1275" b="1" i="0">
                <a:solidFill>
                  <a:srgbClr val="F5F7F5"/>
                </a:solidFill>
                <a:latin typeface="Arial"/>
              </a:rPr>
              <a:t>Fit the old code</a:t>
            </a:r>
          </a:p>
        </p:txBody>
      </p:sp>
      <p:sp>
        <p:nvSpPr>
          <p:cNvPr id="44" name="TextBox 43"/>
          <p:cNvSpPr txBox="1"/>
          <p:nvPr/>
        </p:nvSpPr>
        <p:spPr>
          <a:xfrm>
            <a:off x="4389120" y="3826764"/>
            <a:ext cx="1920240" cy="548640"/>
          </a:xfrm>
          <a:prstGeom prst="rect">
            <a:avLst/>
          </a:prstGeom>
          <a:noFill/>
        </p:spPr>
        <p:txBody>
          <a:bodyPr wrap="square" lIns="0" tIns="0" rIns="0" bIns="0" anchor="t">
            <a:spAutoFit/>
          </a:bodyPr>
          <a:lstStyle/>
          <a:p>
            <a:pPr algn="l"/>
            <a:r>
              <a:rPr sz="937" b="0" i="0">
                <a:solidFill>
                  <a:srgbClr val="C3CFCD"/>
                </a:solidFill>
                <a:latin typeface="Arial"/>
              </a:rPr>
              <a:t>Rewrite against older APIs, data structures and file layout.</a:t>
            </a:r>
          </a:p>
        </p:txBody>
      </p:sp>
      <p:sp>
        <p:nvSpPr>
          <p:cNvPr id="45" name="Rounded Rectangle 44"/>
          <p:cNvSpPr/>
          <p:nvPr/>
        </p:nvSpPr>
        <p:spPr>
          <a:xfrm>
            <a:off x="6549390" y="3442716"/>
            <a:ext cx="2194560" cy="994410"/>
          </a:xfrm>
          <a:prstGeom prst="roundRect">
            <a:avLst>
              <a:gd name="adj" fmla="val 8275"/>
            </a:avLst>
          </a:prstGeom>
          <a:solidFill>
            <a:srgbClr val="142021">
              <a:alpha val="80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Rectangle 45"/>
          <p:cNvSpPr/>
          <p:nvPr/>
        </p:nvSpPr>
        <p:spPr>
          <a:xfrm>
            <a:off x="6549390" y="3442716"/>
            <a:ext cx="48006" cy="994410"/>
          </a:xfrm>
          <a:prstGeom prst="rect">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6720840" y="3531870"/>
            <a:ext cx="1954530" cy="240030"/>
          </a:xfrm>
          <a:prstGeom prst="rect">
            <a:avLst/>
          </a:prstGeom>
          <a:noFill/>
        </p:spPr>
        <p:txBody>
          <a:bodyPr wrap="square" lIns="0" tIns="0" rIns="0" bIns="0" anchor="t">
            <a:spAutoFit/>
          </a:bodyPr>
          <a:lstStyle/>
          <a:p>
            <a:pPr algn="l"/>
            <a:r>
              <a:rPr sz="1275" b="1" i="0">
                <a:solidFill>
                  <a:srgbClr val="F5F7F5"/>
                </a:solidFill>
                <a:latin typeface="Arial"/>
              </a:rPr>
              <a:t>Add no new issues</a:t>
            </a:r>
          </a:p>
        </p:txBody>
      </p:sp>
      <p:sp>
        <p:nvSpPr>
          <p:cNvPr id="48" name="TextBox 47"/>
          <p:cNvSpPr txBox="1"/>
          <p:nvPr/>
        </p:nvSpPr>
        <p:spPr>
          <a:xfrm>
            <a:off x="6720840" y="3826764"/>
            <a:ext cx="1920240" cy="548640"/>
          </a:xfrm>
          <a:prstGeom prst="rect">
            <a:avLst/>
          </a:prstGeom>
          <a:noFill/>
        </p:spPr>
        <p:txBody>
          <a:bodyPr wrap="square" lIns="0" tIns="0" rIns="0" bIns="0" anchor="t">
            <a:spAutoFit/>
          </a:bodyPr>
          <a:lstStyle/>
          <a:p>
            <a:pPr algn="l"/>
            <a:r>
              <a:rPr sz="937" b="0" i="0">
                <a:solidFill>
                  <a:srgbClr val="C3CFCD"/>
                </a:solidFill>
                <a:latin typeface="Arial"/>
              </a:rPr>
              <a:t>No regressions and no behaviour change beyond the fix.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1645920" y="342900"/>
            <a:ext cx="5760720" cy="445770"/>
          </a:xfrm>
          <a:prstGeom prst="rect">
            <a:avLst/>
          </a:prstGeom>
          <a:noFill/>
        </p:spPr>
        <p:txBody>
          <a:bodyPr wrap="square" lIns="0" tIns="0" rIns="0" bIns="0" anchor="t">
            <a:spAutoFit/>
          </a:bodyPr>
          <a:lstStyle/>
          <a:p>
            <a:pPr algn="l"/>
            <a:r>
              <a:rPr sz="2100" b="1" i="0">
                <a:solidFill>
                  <a:srgbClr val="F5F7F5"/>
                </a:solidFill>
                <a:latin typeface="Arial"/>
              </a:rPr>
              <a:t>First attempt: squeeze it into one prompt</a:t>
            </a:r>
          </a:p>
        </p:txBody>
      </p:sp>
      <p:sp>
        <p:nvSpPr>
          <p:cNvPr id="4" name="Rounded Rectangle 3"/>
          <p:cNvSpPr/>
          <p:nvPr/>
        </p:nvSpPr>
        <p:spPr>
          <a:xfrm>
            <a:off x="7372350" y="377190"/>
            <a:ext cx="1440180" cy="288036"/>
          </a:xfrm>
          <a:prstGeom prst="roundRect">
            <a:avLst>
              <a:gd name="adj" fmla="val 28571"/>
            </a:avLst>
          </a:prstGeom>
          <a:noFill/>
          <a:ln w="14288">
            <a:solidFill>
              <a:srgbClr val="DE915B"/>
            </a:solidFill>
          </a:ln>
          <a:effectLst/>
        </p:spPr>
        <p:style>
          <a:lnRef idx="1">
            <a:schemeClr val="accent1"/>
          </a:lnRef>
          <a:fillRef idx="3">
            <a:schemeClr val="accent1"/>
          </a:fillRef>
          <a:effectRef idx="2">
            <a:schemeClr val="accent1"/>
          </a:effectRef>
          <a:fontRef idx="minor">
            <a:schemeClr val="lt1"/>
          </a:fontRef>
        </p:style>
        <p:txBody>
          <a:bodyPr wrap="square" lIns="13716" tIns="13716" rIns="13716" bIns="13716" rtlCol="0" anchor="ctr"/>
          <a:lstStyle/>
          <a:p>
            <a:pPr algn="ctr"/>
            <a:r>
              <a:rPr sz="975" b="1">
                <a:solidFill>
                  <a:srgbClr val="DE915B"/>
                </a:solidFill>
                <a:latin typeface="Arial"/>
              </a:rPr>
              <a:t>Oct – Nov 2024</a:t>
            </a:r>
          </a:p>
        </p:txBody>
      </p:sp>
      <p:sp>
        <p:nvSpPr>
          <p:cNvPr id="5" name="TextBox 4"/>
          <p:cNvSpPr txBox="1"/>
          <p:nvPr/>
        </p:nvSpPr>
        <p:spPr>
          <a:xfrm>
            <a:off x="1659636" y="822960"/>
            <a:ext cx="7063740" cy="288036"/>
          </a:xfrm>
          <a:prstGeom prst="rect">
            <a:avLst/>
          </a:prstGeom>
          <a:noFill/>
        </p:spPr>
        <p:txBody>
          <a:bodyPr wrap="square" lIns="0" tIns="0" rIns="0" bIns="0" anchor="t">
            <a:spAutoFit/>
          </a:bodyPr>
          <a:lstStyle/>
          <a:p>
            <a:pPr algn="l"/>
            <a:r>
              <a:rPr sz="1200" b="0" i="0">
                <a:solidFill>
                  <a:srgbClr val="DE915B"/>
                </a:solidFill>
                <a:latin typeface="Arial"/>
              </a:rPr>
              <a:t>No coding agents yet — the LLM only saw what fitted in its context window</a:t>
            </a:r>
          </a:p>
        </p:txBody>
      </p:sp>
      <p:sp>
        <p:nvSpPr>
          <p:cNvPr id="6" name="Rectangle 5"/>
          <p:cNvSpPr/>
          <p:nvPr/>
        </p:nvSpPr>
        <p:spPr>
          <a:xfrm>
            <a:off x="1885950" y="1289304"/>
            <a:ext cx="3360420" cy="1337310"/>
          </a:xfrm>
          <a:prstGeom prst="rect">
            <a:avLst/>
          </a:prstGeom>
          <a:solidFill>
            <a:srgbClr val="142021">
              <a:alpha val="55000"/>
            </a:srgbClr>
          </a:solidFill>
          <a:ln w="14288">
            <a:solidFill>
              <a:srgbClr val="C3CFCD"/>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988820" y="1344168"/>
            <a:ext cx="2057400" cy="205740"/>
          </a:xfrm>
          <a:prstGeom prst="rect">
            <a:avLst/>
          </a:prstGeom>
          <a:noFill/>
        </p:spPr>
        <p:txBody>
          <a:bodyPr wrap="square" lIns="0" tIns="0" rIns="0" bIns="0" anchor="t">
            <a:spAutoFit/>
          </a:bodyPr>
          <a:lstStyle/>
          <a:p>
            <a:pPr algn="l"/>
            <a:r>
              <a:rPr sz="900" b="1" i="0">
                <a:solidFill>
                  <a:srgbClr val="C3CFCD"/>
                </a:solidFill>
                <a:latin typeface="Arial"/>
              </a:rPr>
              <a:t>LLM context window</a:t>
            </a:r>
          </a:p>
        </p:txBody>
      </p:sp>
      <p:sp>
        <p:nvSpPr>
          <p:cNvPr id="8" name="Rectangle 7"/>
          <p:cNvSpPr/>
          <p:nvPr/>
        </p:nvSpPr>
        <p:spPr>
          <a:xfrm>
            <a:off x="1988820" y="1645920"/>
            <a:ext cx="2331720" cy="342900"/>
          </a:xfrm>
          <a:prstGeom prst="rect">
            <a:avLst/>
          </a:prstGeom>
          <a:solidFill>
            <a:srgbClr val="547C8A"/>
          </a:solidFill>
          <a:ln>
            <a:noFill/>
          </a:ln>
          <a:effectLst/>
        </p:spPr>
        <p:style>
          <a:lnRef idx="1">
            <a:schemeClr val="accent1"/>
          </a:lnRef>
          <a:fillRef idx="3">
            <a:schemeClr val="accent1"/>
          </a:fillRef>
          <a:effectRef idx="2">
            <a:schemeClr val="accent1"/>
          </a:effectRef>
          <a:fontRef idx="minor">
            <a:schemeClr val="lt1"/>
          </a:fontRef>
        </p:style>
        <p:txBody>
          <a:bodyPr wrap="square" lIns="13716" tIns="13716" rIns="13716" bIns="13716" rtlCol="0" anchor="ctr"/>
          <a:lstStyle/>
          <a:p>
            <a:pPr algn="ctr"/>
            <a:r>
              <a:rPr sz="900" b="1">
                <a:solidFill>
                  <a:srgbClr val="F5F7F5"/>
                </a:solidFill>
                <a:latin typeface="Arial"/>
              </a:rPr>
              <a:t>upstream tree</a:t>
            </a:r>
          </a:p>
        </p:txBody>
      </p:sp>
      <p:sp>
        <p:nvSpPr>
          <p:cNvPr id="9" name="Rectangle 8"/>
          <p:cNvSpPr/>
          <p:nvPr/>
        </p:nvSpPr>
        <p:spPr>
          <a:xfrm>
            <a:off x="4347972" y="1645920"/>
            <a:ext cx="2331720" cy="342900"/>
          </a:xfrm>
          <a:prstGeom prst="rect">
            <a:avLst/>
          </a:prstGeom>
          <a:solidFill>
            <a:srgbClr val="707A5C"/>
          </a:solidFill>
          <a:ln>
            <a:noFill/>
          </a:ln>
          <a:effectLst/>
        </p:spPr>
        <p:style>
          <a:lnRef idx="1">
            <a:schemeClr val="accent1"/>
          </a:lnRef>
          <a:fillRef idx="3">
            <a:schemeClr val="accent1"/>
          </a:fillRef>
          <a:effectRef idx="2">
            <a:schemeClr val="accent1"/>
          </a:effectRef>
          <a:fontRef idx="minor">
            <a:schemeClr val="lt1"/>
          </a:fontRef>
        </p:style>
        <p:txBody>
          <a:bodyPr wrap="square" lIns="82296" tIns="13716" rIns="82296" bIns="13716" rtlCol="0" anchor="ctr"/>
          <a:lstStyle/>
          <a:p>
            <a:pPr algn="l"/>
            <a:r>
              <a:rPr sz="900" b="1">
                <a:solidFill>
                  <a:srgbClr val="F5F7F5"/>
                </a:solidFill>
                <a:latin typeface="Arial"/>
              </a:rPr>
              <a:t>stable tree</a:t>
            </a:r>
          </a:p>
        </p:txBody>
      </p:sp>
      <p:sp>
        <p:nvSpPr>
          <p:cNvPr id="10" name="Rectangle 9"/>
          <p:cNvSpPr/>
          <p:nvPr/>
        </p:nvSpPr>
        <p:spPr>
          <a:xfrm>
            <a:off x="6707124" y="1645920"/>
            <a:ext cx="411480" cy="342900"/>
          </a:xfrm>
          <a:prstGeom prst="rect">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wrap="square" lIns="13716" tIns="13716" rIns="13716" bIns="13716" rtlCol="0" anchor="ctr"/>
          <a:lstStyle/>
          <a:p>
            <a:pPr algn="ctr"/>
            <a:r>
              <a:rPr sz="900" b="1">
                <a:solidFill>
                  <a:srgbClr val="F5F7F5"/>
                </a:solidFill>
                <a:latin typeface="Arial"/>
              </a:rPr>
              <a:t>patch</a:t>
            </a:r>
          </a:p>
        </p:txBody>
      </p:sp>
      <p:sp>
        <p:nvSpPr>
          <p:cNvPr id="11" name="Rectangle 10"/>
          <p:cNvSpPr/>
          <p:nvPr/>
        </p:nvSpPr>
        <p:spPr>
          <a:xfrm>
            <a:off x="5246370" y="1577340"/>
            <a:ext cx="1940814" cy="480060"/>
          </a:xfrm>
          <a:prstGeom prst="rect">
            <a:avLst/>
          </a:prstGeom>
          <a:noFill/>
          <a:ln w="19050">
            <a:solidFill>
              <a:srgbClr val="E87064"/>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246370" y="1385316"/>
            <a:ext cx="1940814" cy="171450"/>
          </a:xfrm>
          <a:prstGeom prst="rect">
            <a:avLst/>
          </a:prstGeom>
          <a:noFill/>
        </p:spPr>
        <p:txBody>
          <a:bodyPr wrap="square" lIns="0" tIns="0" rIns="0" bIns="0" anchor="t">
            <a:spAutoFit/>
          </a:bodyPr>
          <a:lstStyle/>
          <a:p>
            <a:pPr algn="r"/>
            <a:r>
              <a:rPr sz="825" b="0" i="1">
                <a:solidFill>
                  <a:srgbClr val="E87064"/>
                </a:solidFill>
                <a:latin typeface="Arial"/>
              </a:rPr>
              <a:t>overflow</a:t>
            </a:r>
          </a:p>
        </p:txBody>
      </p:sp>
      <p:sp>
        <p:nvSpPr>
          <p:cNvPr id="13" name="Rectangle 12"/>
          <p:cNvSpPr/>
          <p:nvPr/>
        </p:nvSpPr>
        <p:spPr>
          <a:xfrm>
            <a:off x="1988820" y="2125980"/>
            <a:ext cx="925830" cy="342900"/>
          </a:xfrm>
          <a:prstGeom prst="rect">
            <a:avLst/>
          </a:prstGeom>
          <a:solidFill>
            <a:srgbClr val="547C8A"/>
          </a:solidFill>
          <a:ln>
            <a:noFill/>
          </a:ln>
          <a:effectLst/>
        </p:spPr>
        <p:style>
          <a:lnRef idx="1">
            <a:schemeClr val="accent1"/>
          </a:lnRef>
          <a:fillRef idx="3">
            <a:schemeClr val="accent1"/>
          </a:fillRef>
          <a:effectRef idx="2">
            <a:schemeClr val="accent1"/>
          </a:effectRef>
          <a:fontRef idx="minor">
            <a:schemeClr val="lt1"/>
          </a:fontRef>
        </p:style>
        <p:txBody>
          <a:bodyPr wrap="square" lIns="13716" tIns="13716" rIns="13716" bIns="13716" rtlCol="0" anchor="ctr"/>
          <a:lstStyle/>
          <a:p>
            <a:pPr algn="ctr"/>
            <a:r>
              <a:rPr sz="900" b="1">
                <a:solidFill>
                  <a:srgbClr val="F5F7F5"/>
                </a:solidFill>
                <a:latin typeface="Arial"/>
              </a:rPr>
              <a:t>new files</a:t>
            </a:r>
          </a:p>
        </p:txBody>
      </p:sp>
      <p:sp>
        <p:nvSpPr>
          <p:cNvPr id="14" name="Rectangle 13"/>
          <p:cNvSpPr/>
          <p:nvPr/>
        </p:nvSpPr>
        <p:spPr>
          <a:xfrm>
            <a:off x="2942082" y="2125980"/>
            <a:ext cx="925830" cy="342900"/>
          </a:xfrm>
          <a:prstGeom prst="rect">
            <a:avLst/>
          </a:prstGeom>
          <a:solidFill>
            <a:srgbClr val="707A5C"/>
          </a:solidFill>
          <a:ln>
            <a:noFill/>
          </a:ln>
          <a:effectLst/>
        </p:spPr>
        <p:style>
          <a:lnRef idx="1">
            <a:schemeClr val="accent1"/>
          </a:lnRef>
          <a:fillRef idx="3">
            <a:schemeClr val="accent1"/>
          </a:fillRef>
          <a:effectRef idx="2">
            <a:schemeClr val="accent1"/>
          </a:effectRef>
          <a:fontRef idx="minor">
            <a:schemeClr val="lt1"/>
          </a:fontRef>
        </p:style>
        <p:txBody>
          <a:bodyPr wrap="square" lIns="13716" tIns="13716" rIns="13716" bIns="13716" rtlCol="0" anchor="ctr"/>
          <a:lstStyle/>
          <a:p>
            <a:pPr algn="ctr"/>
            <a:r>
              <a:rPr sz="900" b="1">
                <a:solidFill>
                  <a:srgbClr val="F5F7F5"/>
                </a:solidFill>
                <a:latin typeface="Arial"/>
              </a:rPr>
              <a:t>old files</a:t>
            </a:r>
          </a:p>
        </p:txBody>
      </p:sp>
      <p:sp>
        <p:nvSpPr>
          <p:cNvPr id="15" name="Rectangle 14"/>
          <p:cNvSpPr/>
          <p:nvPr/>
        </p:nvSpPr>
        <p:spPr>
          <a:xfrm>
            <a:off x="3895344" y="2125980"/>
            <a:ext cx="411480" cy="342900"/>
          </a:xfrm>
          <a:prstGeom prst="rect">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wrap="square" lIns="13716" tIns="13716" rIns="13716" bIns="13716" rtlCol="0" anchor="ctr"/>
          <a:lstStyle/>
          <a:p>
            <a:pPr algn="ctr"/>
            <a:r>
              <a:rPr sz="900" b="1">
                <a:solidFill>
                  <a:srgbClr val="F5F7F5"/>
                </a:solidFill>
                <a:latin typeface="Arial"/>
              </a:rPr>
              <a:t>patch</a:t>
            </a:r>
          </a:p>
        </p:txBody>
      </p:sp>
      <p:sp>
        <p:nvSpPr>
          <p:cNvPr id="16" name="TextBox 15"/>
          <p:cNvSpPr txBox="1"/>
          <p:nvPr/>
        </p:nvSpPr>
        <p:spPr>
          <a:xfrm>
            <a:off x="7317486" y="1618488"/>
            <a:ext cx="1645920" cy="205740"/>
          </a:xfrm>
          <a:prstGeom prst="rect">
            <a:avLst/>
          </a:prstGeom>
          <a:noFill/>
        </p:spPr>
        <p:txBody>
          <a:bodyPr wrap="square" lIns="0" tIns="0" rIns="0" bIns="0" anchor="t">
            <a:spAutoFit/>
          </a:bodyPr>
          <a:lstStyle/>
          <a:p>
            <a:pPr algn="l"/>
            <a:r>
              <a:rPr sz="1050" b="1" i="0">
                <a:solidFill>
                  <a:srgbClr val="E87064"/>
                </a:solidFill>
                <a:latin typeface="Arial"/>
              </a:rPr>
              <a:t>DOESN'T FIT</a:t>
            </a:r>
          </a:p>
        </p:txBody>
      </p:sp>
      <p:sp>
        <p:nvSpPr>
          <p:cNvPr id="17" name="TextBox 16"/>
          <p:cNvSpPr txBox="1"/>
          <p:nvPr/>
        </p:nvSpPr>
        <p:spPr>
          <a:xfrm>
            <a:off x="7317486" y="1803654"/>
            <a:ext cx="1645920" cy="171450"/>
          </a:xfrm>
          <a:prstGeom prst="rect">
            <a:avLst/>
          </a:prstGeom>
          <a:noFill/>
        </p:spPr>
        <p:txBody>
          <a:bodyPr wrap="square" lIns="0" tIns="0" rIns="0" bIns="0" anchor="t">
            <a:spAutoFit/>
          </a:bodyPr>
          <a:lstStyle/>
          <a:p>
            <a:pPr algn="l"/>
            <a:r>
              <a:rPr sz="825" b="0" i="0">
                <a:solidFill>
                  <a:srgbClr val="C3CFCD"/>
                </a:solidFill>
                <a:latin typeface="Arial"/>
              </a:rPr>
              <a:t>whole projects</a:t>
            </a:r>
          </a:p>
        </p:txBody>
      </p:sp>
      <p:sp>
        <p:nvSpPr>
          <p:cNvPr id="18" name="TextBox 17"/>
          <p:cNvSpPr txBox="1"/>
          <p:nvPr/>
        </p:nvSpPr>
        <p:spPr>
          <a:xfrm>
            <a:off x="7317486" y="2098548"/>
            <a:ext cx="1645920" cy="205740"/>
          </a:xfrm>
          <a:prstGeom prst="rect">
            <a:avLst/>
          </a:prstGeom>
          <a:noFill/>
        </p:spPr>
        <p:txBody>
          <a:bodyPr wrap="square" lIns="0" tIns="0" rIns="0" bIns="0" anchor="t">
            <a:spAutoFit/>
          </a:bodyPr>
          <a:lstStyle/>
          <a:p>
            <a:pPr algn="l"/>
            <a:r>
              <a:rPr sz="1050" b="1" i="0">
                <a:solidFill>
                  <a:srgbClr val="80C48E"/>
                </a:solidFill>
                <a:latin typeface="Arial"/>
              </a:rPr>
              <a:t>FITS</a:t>
            </a:r>
          </a:p>
        </p:txBody>
      </p:sp>
      <p:sp>
        <p:nvSpPr>
          <p:cNvPr id="19" name="TextBox 18"/>
          <p:cNvSpPr txBox="1"/>
          <p:nvPr/>
        </p:nvSpPr>
        <p:spPr>
          <a:xfrm>
            <a:off x="7317486" y="2283714"/>
            <a:ext cx="1645920" cy="171450"/>
          </a:xfrm>
          <a:prstGeom prst="rect">
            <a:avLst/>
          </a:prstGeom>
          <a:noFill/>
        </p:spPr>
        <p:txBody>
          <a:bodyPr wrap="square" lIns="0" tIns="0" rIns="0" bIns="0" anchor="t">
            <a:spAutoFit/>
          </a:bodyPr>
          <a:lstStyle/>
          <a:p>
            <a:pPr algn="l"/>
            <a:r>
              <a:rPr sz="825" b="0" i="0">
                <a:solidFill>
                  <a:srgbClr val="C3CFCD"/>
                </a:solidFill>
                <a:latin typeface="Arial"/>
              </a:rPr>
              <a:t>patched files only</a:t>
            </a:r>
          </a:p>
        </p:txBody>
      </p:sp>
      <p:sp>
        <p:nvSpPr>
          <p:cNvPr id="20" name="TextBox 19"/>
          <p:cNvSpPr txBox="1"/>
          <p:nvPr/>
        </p:nvSpPr>
        <p:spPr>
          <a:xfrm>
            <a:off x="1885950" y="2846070"/>
            <a:ext cx="2057400" cy="219456"/>
          </a:xfrm>
          <a:prstGeom prst="rect">
            <a:avLst/>
          </a:prstGeom>
          <a:noFill/>
        </p:spPr>
        <p:txBody>
          <a:bodyPr wrap="square" lIns="0" tIns="0" rIns="0" bIns="0" anchor="t">
            <a:spAutoFit/>
          </a:bodyPr>
          <a:lstStyle/>
          <a:p>
            <a:pPr algn="l"/>
            <a:r>
              <a:rPr sz="1050" b="1" i="0">
                <a:solidFill>
                  <a:srgbClr val="DE915B"/>
                </a:solidFill>
                <a:latin typeface="Arial"/>
              </a:rPr>
              <a:t>So we tried</a:t>
            </a:r>
          </a:p>
        </p:txBody>
      </p:sp>
      <p:sp>
        <p:nvSpPr>
          <p:cNvPr id="21" name="Rounded Rectangle 20"/>
          <p:cNvSpPr/>
          <p:nvPr/>
        </p:nvSpPr>
        <p:spPr>
          <a:xfrm>
            <a:off x="1885950" y="3154680"/>
            <a:ext cx="1131570" cy="788670"/>
          </a:xfrm>
          <a:prstGeom prst="roundRect">
            <a:avLst>
              <a:gd name="adj" fmla="val 10434"/>
            </a:avLst>
          </a:prstGeom>
          <a:solidFill>
            <a:srgbClr val="142021">
              <a:alpha val="85000"/>
            </a:srgbClr>
          </a:solidFill>
          <a:ln w="14288">
            <a:solidFill>
              <a:srgbClr val="5D7777"/>
            </a:solidFill>
          </a:ln>
          <a:effectLst/>
        </p:spPr>
        <p:style>
          <a:lnRef idx="1">
            <a:schemeClr val="accent1"/>
          </a:lnRef>
          <a:fillRef idx="3">
            <a:schemeClr val="accent1"/>
          </a:fillRef>
          <a:effectRef idx="2">
            <a:schemeClr val="accent1"/>
          </a:effectRef>
          <a:fontRef idx="minor">
            <a:schemeClr val="lt1"/>
          </a:fontRef>
        </p:style>
        <p:txBody>
          <a:bodyPr wrap="square" lIns="41148" tIns="13716" rIns="41148" bIns="13716" rtlCol="0" anchor="ctr"/>
          <a:lstStyle/>
          <a:p>
            <a:pPr algn="ctr"/>
            <a:r>
              <a:rPr sz="975" b="0">
                <a:solidFill>
                  <a:srgbClr val="F5F7F5"/>
                </a:solidFill>
                <a:latin typeface="Arial"/>
              </a:rPr>
              <a:t>Upstream</a:t>
            </a:r>
          </a:p>
          <a:p>
            <a:pPr algn="ctr"/>
            <a:r>
              <a:rPr sz="975" b="0">
                <a:solidFill>
                  <a:srgbClr val="F5F7F5"/>
                </a:solidFill>
                <a:latin typeface="Arial"/>
              </a:rPr>
              <a:t>CVE patch</a:t>
            </a:r>
          </a:p>
        </p:txBody>
      </p:sp>
      <p:cxnSp>
        <p:nvCxnSpPr>
          <p:cNvPr id="22" name="Connector 21"/>
          <p:cNvCxnSpPr/>
          <p:nvPr/>
        </p:nvCxnSpPr>
        <p:spPr>
          <a:xfrm>
            <a:off x="3044952" y="3549015"/>
            <a:ext cx="102870" cy="0"/>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3175254" y="3154680"/>
            <a:ext cx="1131570" cy="788670"/>
          </a:xfrm>
          <a:prstGeom prst="roundRect">
            <a:avLst>
              <a:gd name="adj" fmla="val 10434"/>
            </a:avLst>
          </a:prstGeom>
          <a:solidFill>
            <a:srgbClr val="142021">
              <a:alpha val="85000"/>
            </a:srgbClr>
          </a:solidFill>
          <a:ln w="14288">
            <a:solidFill>
              <a:srgbClr val="5D7777"/>
            </a:solidFill>
          </a:ln>
          <a:effectLst/>
        </p:spPr>
        <p:style>
          <a:lnRef idx="1">
            <a:schemeClr val="accent1"/>
          </a:lnRef>
          <a:fillRef idx="3">
            <a:schemeClr val="accent1"/>
          </a:fillRef>
          <a:effectRef idx="2">
            <a:schemeClr val="accent1"/>
          </a:effectRef>
          <a:fontRef idx="minor">
            <a:schemeClr val="lt1"/>
          </a:fontRef>
        </p:style>
        <p:txBody>
          <a:bodyPr wrap="square" lIns="41148" tIns="13716" rIns="41148" bIns="13716" rtlCol="0" anchor="ctr"/>
          <a:lstStyle/>
          <a:p>
            <a:pPr algn="ctr"/>
            <a:r>
              <a:rPr sz="975" b="0">
                <a:solidFill>
                  <a:srgbClr val="F5F7F5"/>
                </a:solidFill>
                <a:latin typeface="Arial"/>
              </a:rPr>
              <a:t>Find files the</a:t>
            </a:r>
          </a:p>
          <a:p>
            <a:pPr algn="ctr"/>
            <a:r>
              <a:rPr sz="975" b="0">
                <a:solidFill>
                  <a:srgbClr val="F5F7F5"/>
                </a:solidFill>
                <a:latin typeface="Arial"/>
              </a:rPr>
              <a:t>patch touches</a:t>
            </a:r>
          </a:p>
        </p:txBody>
      </p:sp>
      <p:cxnSp>
        <p:nvCxnSpPr>
          <p:cNvPr id="24" name="Connector 23"/>
          <p:cNvCxnSpPr/>
          <p:nvPr/>
        </p:nvCxnSpPr>
        <p:spPr>
          <a:xfrm>
            <a:off x="4334256" y="3549015"/>
            <a:ext cx="102870" cy="0"/>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4464558" y="3154680"/>
            <a:ext cx="1131570" cy="788670"/>
          </a:xfrm>
          <a:prstGeom prst="roundRect">
            <a:avLst>
              <a:gd name="adj" fmla="val 10434"/>
            </a:avLst>
          </a:prstGeom>
          <a:solidFill>
            <a:srgbClr val="142021">
              <a:alpha val="85000"/>
            </a:srgbClr>
          </a:solidFill>
          <a:ln w="14288">
            <a:solidFill>
              <a:srgbClr val="5D7777"/>
            </a:solidFill>
          </a:ln>
          <a:effectLst/>
        </p:spPr>
        <p:style>
          <a:lnRef idx="1">
            <a:schemeClr val="accent1"/>
          </a:lnRef>
          <a:fillRef idx="3">
            <a:schemeClr val="accent1"/>
          </a:fillRef>
          <a:effectRef idx="2">
            <a:schemeClr val="accent1"/>
          </a:effectRef>
          <a:fontRef idx="minor">
            <a:schemeClr val="lt1"/>
          </a:fontRef>
        </p:style>
        <p:txBody>
          <a:bodyPr wrap="square" lIns="41148" tIns="13716" rIns="41148" bIns="13716" rtlCol="0" anchor="ctr"/>
          <a:lstStyle/>
          <a:p>
            <a:pPr algn="ctr"/>
            <a:r>
              <a:rPr sz="975" b="0">
                <a:solidFill>
                  <a:srgbClr val="F5F7F5"/>
                </a:solidFill>
                <a:latin typeface="Arial"/>
              </a:rPr>
              <a:t>Take them from</a:t>
            </a:r>
          </a:p>
          <a:p>
            <a:pPr algn="ctr"/>
            <a:r>
              <a:rPr sz="975" b="0">
                <a:solidFill>
                  <a:srgbClr val="F5F7F5"/>
                </a:solidFill>
                <a:latin typeface="Arial"/>
              </a:rPr>
              <a:t>old + new trees</a:t>
            </a:r>
          </a:p>
        </p:txBody>
      </p:sp>
      <p:cxnSp>
        <p:nvCxnSpPr>
          <p:cNvPr id="26" name="Connector 25"/>
          <p:cNvCxnSpPr/>
          <p:nvPr/>
        </p:nvCxnSpPr>
        <p:spPr>
          <a:xfrm>
            <a:off x="5623560" y="3549015"/>
            <a:ext cx="102870" cy="0"/>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Rounded Rectangle 26"/>
          <p:cNvSpPr/>
          <p:nvPr/>
        </p:nvSpPr>
        <p:spPr>
          <a:xfrm>
            <a:off x="5753862" y="3154680"/>
            <a:ext cx="1131570" cy="788670"/>
          </a:xfrm>
          <a:prstGeom prst="roundRect">
            <a:avLst>
              <a:gd name="adj" fmla="val 10434"/>
            </a:avLst>
          </a:prstGeom>
          <a:solidFill>
            <a:srgbClr val="142021">
              <a:alpha val="85000"/>
            </a:srgbClr>
          </a:solidFill>
          <a:ln w="14288">
            <a:solidFill>
              <a:srgbClr val="DE915B"/>
            </a:solidFill>
          </a:ln>
          <a:effectLst/>
        </p:spPr>
        <p:style>
          <a:lnRef idx="1">
            <a:schemeClr val="accent1"/>
          </a:lnRef>
          <a:fillRef idx="3">
            <a:schemeClr val="accent1"/>
          </a:fillRef>
          <a:effectRef idx="2">
            <a:schemeClr val="accent1"/>
          </a:effectRef>
          <a:fontRef idx="minor">
            <a:schemeClr val="lt1"/>
          </a:fontRef>
        </p:style>
        <p:txBody>
          <a:bodyPr wrap="square" lIns="41148" tIns="13716" rIns="41148" bIns="13716" rtlCol="0" anchor="ctr"/>
          <a:lstStyle/>
          <a:p>
            <a:pPr algn="ctr"/>
            <a:r>
              <a:rPr sz="975" b="0">
                <a:solidFill>
                  <a:srgbClr val="F5F7F5"/>
                </a:solidFill>
                <a:latin typeface="Arial"/>
              </a:rPr>
              <a:t>LLM rewrites</a:t>
            </a:r>
          </a:p>
          <a:p>
            <a:pPr algn="ctr"/>
            <a:r>
              <a:rPr sz="975" b="0">
                <a:solidFill>
                  <a:srgbClr val="F5F7F5"/>
                </a:solidFill>
                <a:latin typeface="Arial"/>
              </a:rPr>
              <a:t>patch / old files</a:t>
            </a:r>
          </a:p>
        </p:txBody>
      </p:sp>
      <p:sp>
        <p:nvSpPr>
          <p:cNvPr id="28" name="TextBox 27"/>
          <p:cNvSpPr txBox="1"/>
          <p:nvPr/>
        </p:nvSpPr>
        <p:spPr>
          <a:xfrm>
            <a:off x="1885950" y="4080510"/>
            <a:ext cx="4937760" cy="219456"/>
          </a:xfrm>
          <a:prstGeom prst="rect">
            <a:avLst/>
          </a:prstGeom>
          <a:noFill/>
        </p:spPr>
        <p:txBody>
          <a:bodyPr wrap="square" lIns="0" tIns="0" rIns="0" bIns="0" anchor="t">
            <a:spAutoFit/>
          </a:bodyPr>
          <a:lstStyle/>
          <a:p>
            <a:pPr algn="l"/>
            <a:r>
              <a:rPr sz="975" b="0" i="1">
                <a:solidFill>
                  <a:srgbClr val="96A5A5"/>
                </a:solidFill>
                <a:latin typeface="Arial"/>
              </a:rPr>
              <a:t>Variations: rewrite the diff  ·  edit the old files directly</a:t>
            </a:r>
          </a:p>
        </p:txBody>
      </p:sp>
      <p:sp>
        <p:nvSpPr>
          <p:cNvPr id="29" name="Rounded Rectangle 28"/>
          <p:cNvSpPr/>
          <p:nvPr/>
        </p:nvSpPr>
        <p:spPr>
          <a:xfrm>
            <a:off x="7063740" y="2846070"/>
            <a:ext cx="1748790" cy="1508760"/>
          </a:xfrm>
          <a:prstGeom prst="roundRect">
            <a:avLst>
              <a:gd name="adj" fmla="val 5454"/>
            </a:avLst>
          </a:prstGeom>
          <a:solidFill>
            <a:srgbClr val="142021">
              <a:alpha val="85000"/>
            </a:srgbClr>
          </a:solidFill>
          <a:ln w="14288">
            <a:solidFill>
              <a:srgbClr val="E8706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063740" y="2948940"/>
            <a:ext cx="1748790" cy="582930"/>
          </a:xfrm>
          <a:prstGeom prst="rect">
            <a:avLst/>
          </a:prstGeom>
          <a:noFill/>
        </p:spPr>
        <p:txBody>
          <a:bodyPr wrap="square" lIns="0" tIns="0" rIns="0" bIns="0" anchor="t">
            <a:spAutoFit/>
          </a:bodyPr>
          <a:lstStyle/>
          <a:p>
            <a:pPr algn="ctr"/>
            <a:r>
              <a:rPr sz="3300" b="1" i="0">
                <a:solidFill>
                  <a:srgbClr val="E87064"/>
                </a:solidFill>
                <a:latin typeface="Arial"/>
              </a:rPr>
              <a:t>&lt; 10%</a:t>
            </a:r>
          </a:p>
        </p:txBody>
      </p:sp>
      <p:sp>
        <p:nvSpPr>
          <p:cNvPr id="31" name="TextBox 30"/>
          <p:cNvSpPr txBox="1"/>
          <p:nvPr/>
        </p:nvSpPr>
        <p:spPr>
          <a:xfrm>
            <a:off x="7063740" y="3497580"/>
            <a:ext cx="1748790" cy="240030"/>
          </a:xfrm>
          <a:prstGeom prst="rect">
            <a:avLst/>
          </a:prstGeom>
          <a:noFill/>
        </p:spPr>
        <p:txBody>
          <a:bodyPr wrap="square" lIns="0" tIns="0" rIns="0" bIns="0" anchor="t">
            <a:spAutoFit/>
          </a:bodyPr>
          <a:lstStyle/>
          <a:p>
            <a:pPr algn="ctr"/>
            <a:r>
              <a:rPr sz="1125" b="0" i="0">
                <a:solidFill>
                  <a:srgbClr val="F5F7F5"/>
                </a:solidFill>
                <a:latin typeface="Arial"/>
              </a:rPr>
              <a:t>success rate</a:t>
            </a:r>
          </a:p>
        </p:txBody>
      </p:sp>
      <p:sp>
        <p:nvSpPr>
          <p:cNvPr id="32" name="Rectangle 31"/>
          <p:cNvSpPr/>
          <p:nvPr/>
        </p:nvSpPr>
        <p:spPr>
          <a:xfrm>
            <a:off x="7269480" y="3806190"/>
            <a:ext cx="1337310" cy="82296"/>
          </a:xfrm>
          <a:prstGeom prst="rect">
            <a:avLst/>
          </a:prstGeom>
          <a:solidFill>
            <a:srgbClr val="5D777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7269480" y="3806190"/>
            <a:ext cx="116586" cy="82296"/>
          </a:xfrm>
          <a:prstGeom prst="rect">
            <a:avLst/>
          </a:prstGeom>
          <a:solidFill>
            <a:srgbClr val="E870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7063740" y="3977640"/>
            <a:ext cx="1748790" cy="240030"/>
          </a:xfrm>
          <a:prstGeom prst="rect">
            <a:avLst/>
          </a:prstGeom>
          <a:noFill/>
        </p:spPr>
        <p:txBody>
          <a:bodyPr wrap="square" lIns="0" tIns="0" rIns="0" bIns="0" anchor="t">
            <a:spAutoFit/>
          </a:bodyPr>
          <a:lstStyle/>
          <a:p>
            <a:pPr algn="ctr"/>
            <a:r>
              <a:rPr sz="900" b="0" i="0">
                <a:solidFill>
                  <a:srgbClr val="C3CFCD"/>
                </a:solidFill>
                <a:latin typeface="Arial"/>
              </a:rPr>
              <a:t>only trivial patches made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1645920" y="342900"/>
            <a:ext cx="5417820" cy="445770"/>
          </a:xfrm>
          <a:prstGeom prst="rect">
            <a:avLst/>
          </a:prstGeom>
          <a:noFill/>
        </p:spPr>
        <p:txBody>
          <a:bodyPr wrap="square" lIns="0" tIns="0" rIns="0" bIns="0" anchor="t">
            <a:spAutoFit/>
          </a:bodyPr>
          <a:lstStyle/>
          <a:p>
            <a:pPr algn="l"/>
            <a:r>
              <a:rPr sz="2100" b="1" i="0">
                <a:solidFill>
                  <a:srgbClr val="F5F7F5"/>
                </a:solidFill>
                <a:latin typeface="Arial"/>
              </a:rPr>
              <a:t>SWE-agent: think, act, observe, repeat</a:t>
            </a:r>
          </a:p>
        </p:txBody>
      </p:sp>
      <p:sp>
        <p:nvSpPr>
          <p:cNvPr id="4" name="Rounded Rectangle 3"/>
          <p:cNvSpPr/>
          <p:nvPr/>
        </p:nvSpPr>
        <p:spPr>
          <a:xfrm>
            <a:off x="6858000" y="377190"/>
            <a:ext cx="1954530" cy="274320"/>
          </a:xfrm>
          <a:prstGeom prst="roundRect">
            <a:avLst>
              <a:gd name="adj" fmla="val 30000"/>
            </a:avLst>
          </a:prstGeom>
          <a:noFill/>
          <a:ln w="14288">
            <a:solidFill>
              <a:srgbClr val="DE915B"/>
            </a:solidFill>
          </a:ln>
          <a:effectLst/>
        </p:spPr>
        <p:style>
          <a:lnRef idx="1">
            <a:schemeClr val="accent1"/>
          </a:lnRef>
          <a:fillRef idx="3">
            <a:schemeClr val="accent1"/>
          </a:fillRef>
          <a:effectRef idx="2">
            <a:schemeClr val="accent1"/>
          </a:effectRef>
          <a:fontRef idx="minor">
            <a:schemeClr val="lt1"/>
          </a:fontRef>
        </p:style>
        <p:txBody>
          <a:bodyPr wrap="square" lIns="13716" tIns="13716" rIns="13716" bIns="13716" rtlCol="0" anchor="ctr"/>
          <a:lstStyle/>
          <a:p>
            <a:pPr algn="ctr"/>
            <a:r>
              <a:rPr sz="900" b="1">
                <a:solidFill>
                  <a:srgbClr val="DE915B"/>
                </a:solidFill>
                <a:latin typeface="Arial"/>
              </a:rPr>
              <a:t>Princeton · NeurIPS 2024</a:t>
            </a:r>
          </a:p>
        </p:txBody>
      </p:sp>
      <p:sp>
        <p:nvSpPr>
          <p:cNvPr id="5" name="TextBox 4"/>
          <p:cNvSpPr txBox="1"/>
          <p:nvPr/>
        </p:nvSpPr>
        <p:spPr>
          <a:xfrm>
            <a:off x="1659636" y="822960"/>
            <a:ext cx="7063740" cy="288036"/>
          </a:xfrm>
          <a:prstGeom prst="rect">
            <a:avLst/>
          </a:prstGeom>
          <a:noFill/>
        </p:spPr>
        <p:txBody>
          <a:bodyPr wrap="square" lIns="0" tIns="0" rIns="0" bIns="0" anchor="t">
            <a:spAutoFit/>
          </a:bodyPr>
          <a:lstStyle/>
          <a:p>
            <a:pPr algn="l"/>
            <a:r>
              <a:rPr sz="1200" b="0" i="0">
                <a:solidFill>
                  <a:srgbClr val="DE915B"/>
                </a:solidFill>
                <a:latin typeface="Arial"/>
              </a:rPr>
              <a:t>Fix code the way developers do: many small steps, a little context at a time</a:t>
            </a:r>
          </a:p>
        </p:txBody>
      </p:sp>
      <p:sp>
        <p:nvSpPr>
          <p:cNvPr id="6" name="TextBox 5"/>
          <p:cNvSpPr txBox="1"/>
          <p:nvPr/>
        </p:nvSpPr>
        <p:spPr>
          <a:xfrm>
            <a:off x="1885950" y="1248156"/>
            <a:ext cx="1097280" cy="205740"/>
          </a:xfrm>
          <a:prstGeom prst="rect">
            <a:avLst/>
          </a:prstGeom>
          <a:noFill/>
        </p:spPr>
        <p:txBody>
          <a:bodyPr wrap="square" lIns="0" tIns="0" rIns="0" bIns="0" anchor="t">
            <a:spAutoFit/>
          </a:bodyPr>
          <a:lstStyle/>
          <a:p>
            <a:pPr algn="l"/>
            <a:r>
              <a:rPr sz="900" b="1" i="0">
                <a:solidFill>
                  <a:srgbClr val="96A5A5"/>
                </a:solidFill>
                <a:latin typeface="Arial"/>
              </a:rPr>
              <a:t>ReAct-style loop</a:t>
            </a:r>
          </a:p>
        </p:txBody>
      </p:sp>
      <p:sp>
        <p:nvSpPr>
          <p:cNvPr id="7" name="Oval 6"/>
          <p:cNvSpPr/>
          <p:nvPr/>
        </p:nvSpPr>
        <p:spPr>
          <a:xfrm>
            <a:off x="2811780" y="1385316"/>
            <a:ext cx="822960" cy="822960"/>
          </a:xfrm>
          <a:prstGeom prst="ellipse">
            <a:avLst/>
          </a:prstGeom>
          <a:solidFill>
            <a:srgbClr val="142021"/>
          </a:solidFill>
          <a:ln w="21431">
            <a:solidFill>
              <a:srgbClr val="DE915B"/>
            </a:solidFill>
          </a:ln>
          <a:effectLst/>
        </p:spPr>
        <p:style>
          <a:lnRef idx="1">
            <a:schemeClr val="accent1"/>
          </a:lnRef>
          <a:fillRef idx="3">
            <a:schemeClr val="accent1"/>
          </a:fillRef>
          <a:effectRef idx="2">
            <a:schemeClr val="accent1"/>
          </a:effectRef>
          <a:fontRef idx="minor">
            <a:schemeClr val="lt1"/>
          </a:fontRef>
        </p:style>
        <p:txBody>
          <a:bodyPr wrap="none" lIns="0" tIns="13716" rIns="0" bIns="13716" rtlCol="0" anchor="ctr"/>
          <a:lstStyle/>
          <a:p>
            <a:pPr algn="ctr"/>
            <a:r>
              <a:rPr sz="1050" b="1">
                <a:solidFill>
                  <a:srgbClr val="F5F7F5"/>
                </a:solidFill>
                <a:latin typeface="Arial"/>
              </a:rPr>
              <a:t>THINK</a:t>
            </a:r>
          </a:p>
        </p:txBody>
      </p:sp>
      <p:sp>
        <p:nvSpPr>
          <p:cNvPr id="8" name="Oval 7"/>
          <p:cNvSpPr/>
          <p:nvPr/>
        </p:nvSpPr>
        <p:spPr>
          <a:xfrm>
            <a:off x="3669030" y="2640330"/>
            <a:ext cx="822960" cy="822960"/>
          </a:xfrm>
          <a:prstGeom prst="ellipse">
            <a:avLst/>
          </a:prstGeom>
          <a:solidFill>
            <a:srgbClr val="142021"/>
          </a:solidFill>
          <a:ln w="21431">
            <a:solidFill>
              <a:srgbClr val="DE915B"/>
            </a:solidFill>
          </a:ln>
          <a:effectLst/>
        </p:spPr>
        <p:style>
          <a:lnRef idx="1">
            <a:schemeClr val="accent1"/>
          </a:lnRef>
          <a:fillRef idx="3">
            <a:schemeClr val="accent1"/>
          </a:fillRef>
          <a:effectRef idx="2">
            <a:schemeClr val="accent1"/>
          </a:effectRef>
          <a:fontRef idx="minor">
            <a:schemeClr val="lt1"/>
          </a:fontRef>
        </p:style>
        <p:txBody>
          <a:bodyPr wrap="none" lIns="0" tIns="13716" rIns="0" bIns="13716" rtlCol="0" anchor="ctr"/>
          <a:lstStyle/>
          <a:p>
            <a:pPr algn="ctr"/>
            <a:r>
              <a:rPr sz="1050" b="1">
                <a:solidFill>
                  <a:srgbClr val="F5F7F5"/>
                </a:solidFill>
                <a:latin typeface="Arial"/>
              </a:rPr>
              <a:t>ACT</a:t>
            </a:r>
          </a:p>
        </p:txBody>
      </p:sp>
      <p:sp>
        <p:nvSpPr>
          <p:cNvPr id="9" name="Oval 8"/>
          <p:cNvSpPr/>
          <p:nvPr/>
        </p:nvSpPr>
        <p:spPr>
          <a:xfrm>
            <a:off x="1954530" y="2640330"/>
            <a:ext cx="822960" cy="822960"/>
          </a:xfrm>
          <a:prstGeom prst="ellipse">
            <a:avLst/>
          </a:prstGeom>
          <a:solidFill>
            <a:srgbClr val="142021"/>
          </a:solidFill>
          <a:ln w="21431">
            <a:solidFill>
              <a:srgbClr val="DE915B"/>
            </a:solidFill>
          </a:ln>
          <a:effectLst/>
        </p:spPr>
        <p:style>
          <a:lnRef idx="1">
            <a:schemeClr val="accent1"/>
          </a:lnRef>
          <a:fillRef idx="3">
            <a:schemeClr val="accent1"/>
          </a:fillRef>
          <a:effectRef idx="2">
            <a:schemeClr val="accent1"/>
          </a:effectRef>
          <a:fontRef idx="minor">
            <a:schemeClr val="lt1"/>
          </a:fontRef>
        </p:style>
        <p:txBody>
          <a:bodyPr wrap="none" lIns="0" tIns="13716" rIns="0" bIns="13716" rtlCol="0" anchor="ctr"/>
          <a:lstStyle/>
          <a:p>
            <a:pPr algn="ctr"/>
            <a:r>
              <a:rPr sz="1050" b="1">
                <a:solidFill>
                  <a:srgbClr val="F5F7F5"/>
                </a:solidFill>
                <a:latin typeface="Arial"/>
              </a:rPr>
              <a:t>OBSERVE</a:t>
            </a:r>
          </a:p>
        </p:txBody>
      </p:sp>
      <p:cxnSp>
        <p:nvCxnSpPr>
          <p:cNvPr id="10" name="Connector 9"/>
          <p:cNvCxnSpPr/>
          <p:nvPr/>
        </p:nvCxnSpPr>
        <p:spPr>
          <a:xfrm>
            <a:off x="3478559" y="2170553"/>
            <a:ext cx="346652" cy="507500"/>
          </a:xfrm>
          <a:prstGeom prst="line">
            <a:avLst/>
          </a:prstGeom>
          <a:ln w="21431">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H="1">
            <a:off x="2818638" y="3051810"/>
            <a:ext cx="809244" cy="0"/>
          </a:xfrm>
          <a:prstGeom prst="line">
            <a:avLst/>
          </a:prstGeom>
          <a:ln w="21431">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flipV="1">
            <a:off x="2621309" y="2170553"/>
            <a:ext cx="346652" cy="507500"/>
          </a:xfrm>
          <a:prstGeom prst="line">
            <a:avLst/>
          </a:prstGeom>
          <a:ln w="21431">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811780" y="2551176"/>
            <a:ext cx="822960" cy="342900"/>
          </a:xfrm>
          <a:prstGeom prst="rect">
            <a:avLst/>
          </a:prstGeom>
          <a:noFill/>
        </p:spPr>
        <p:txBody>
          <a:bodyPr wrap="square" lIns="0" tIns="0" rIns="0" bIns="0" anchor="t">
            <a:spAutoFit/>
          </a:bodyPr>
          <a:lstStyle/>
          <a:p>
            <a:pPr algn="ctr"/>
            <a:r>
              <a:rPr sz="825" b="0" i="1">
                <a:solidFill>
                  <a:srgbClr val="96A5A5"/>
                </a:solidFill>
                <a:latin typeface="Arial"/>
              </a:rPr>
              <a:t>repeat until</a:t>
            </a:r>
          </a:p>
          <a:p>
            <a:pPr algn="ctr"/>
            <a:r>
              <a:rPr sz="825" b="0" i="1">
                <a:solidFill>
                  <a:srgbClr val="96A5A5"/>
                </a:solidFill>
                <a:latin typeface="Arial"/>
              </a:rPr>
              <a:t>fixed</a:t>
            </a:r>
          </a:p>
        </p:txBody>
      </p:sp>
      <p:sp>
        <p:nvSpPr>
          <p:cNvPr id="14" name="Rounded Rectangle 13"/>
          <p:cNvSpPr/>
          <p:nvPr/>
        </p:nvSpPr>
        <p:spPr>
          <a:xfrm>
            <a:off x="4834890" y="1268730"/>
            <a:ext cx="3977640" cy="2263140"/>
          </a:xfrm>
          <a:prstGeom prst="roundRect">
            <a:avLst>
              <a:gd name="adj" fmla="val 3636"/>
            </a:avLst>
          </a:prstGeom>
          <a:solidFill>
            <a:srgbClr val="142021">
              <a:alpha val="85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006340" y="1371600"/>
            <a:ext cx="3634740" cy="205740"/>
          </a:xfrm>
          <a:prstGeom prst="rect">
            <a:avLst/>
          </a:prstGeom>
          <a:noFill/>
        </p:spPr>
        <p:txBody>
          <a:bodyPr wrap="square" lIns="0" tIns="0" rIns="0" bIns="0" anchor="t">
            <a:spAutoFit/>
          </a:bodyPr>
          <a:lstStyle/>
          <a:p>
            <a:pPr algn="l"/>
            <a:r>
              <a:rPr sz="975" b="1" i="0">
                <a:solidFill>
                  <a:srgbClr val="F5F7F5"/>
                </a:solidFill>
                <a:latin typeface="Arial"/>
              </a:rPr>
              <a:t>Each step reads a little, then picks the next move</a:t>
            </a:r>
          </a:p>
        </p:txBody>
      </p:sp>
      <p:sp>
        <p:nvSpPr>
          <p:cNvPr id="16" name="TextBox 15"/>
          <p:cNvSpPr txBox="1"/>
          <p:nvPr/>
        </p:nvSpPr>
        <p:spPr>
          <a:xfrm>
            <a:off x="5006340" y="1645920"/>
            <a:ext cx="205740" cy="171450"/>
          </a:xfrm>
          <a:prstGeom prst="rect">
            <a:avLst/>
          </a:prstGeom>
          <a:noFill/>
        </p:spPr>
        <p:txBody>
          <a:bodyPr wrap="square" lIns="0" tIns="0" rIns="0" bIns="0" anchor="t">
            <a:spAutoFit/>
          </a:bodyPr>
          <a:lstStyle/>
          <a:p>
            <a:pPr algn="l"/>
            <a:r>
              <a:rPr sz="900" b="1" i="0">
                <a:solidFill>
                  <a:srgbClr val="96A5A5"/>
                </a:solidFill>
                <a:latin typeface="Arial"/>
              </a:rPr>
              <a:t>1</a:t>
            </a:r>
          </a:p>
        </p:txBody>
      </p:sp>
      <p:sp>
        <p:nvSpPr>
          <p:cNvPr id="17" name="TextBox 16"/>
          <p:cNvSpPr txBox="1"/>
          <p:nvPr/>
        </p:nvSpPr>
        <p:spPr>
          <a:xfrm>
            <a:off x="5212080" y="1645920"/>
            <a:ext cx="548640" cy="171450"/>
          </a:xfrm>
          <a:prstGeom prst="rect">
            <a:avLst/>
          </a:prstGeom>
          <a:noFill/>
        </p:spPr>
        <p:txBody>
          <a:bodyPr wrap="square" lIns="0" tIns="0" rIns="0" bIns="0" anchor="t">
            <a:spAutoFit/>
          </a:bodyPr>
          <a:lstStyle/>
          <a:p>
            <a:pPr algn="l"/>
            <a:r>
              <a:rPr sz="825" b="1" i="0">
                <a:solidFill>
                  <a:srgbClr val="C3CFCD"/>
                </a:solidFill>
                <a:latin typeface="Arial"/>
              </a:rPr>
              <a:t>THINK</a:t>
            </a:r>
          </a:p>
        </p:txBody>
      </p:sp>
      <p:sp>
        <p:nvSpPr>
          <p:cNvPr id="18" name="TextBox 17"/>
          <p:cNvSpPr txBox="1"/>
          <p:nvPr/>
        </p:nvSpPr>
        <p:spPr>
          <a:xfrm>
            <a:off x="5760720" y="1639062"/>
            <a:ext cx="2948940" cy="171450"/>
          </a:xfrm>
          <a:prstGeom prst="rect">
            <a:avLst/>
          </a:prstGeom>
          <a:noFill/>
        </p:spPr>
        <p:txBody>
          <a:bodyPr wrap="square" lIns="0" tIns="0" rIns="0" bIns="0" anchor="t">
            <a:spAutoFit/>
          </a:bodyPr>
          <a:lstStyle/>
          <a:p>
            <a:pPr algn="l"/>
            <a:r>
              <a:rPr sz="900" b="0" i="0">
                <a:solidFill>
                  <a:srgbClr val="C3CFCD"/>
                </a:solidFill>
                <a:latin typeface="Consolas"/>
              </a:rPr>
              <a:t>locate the PVSystem class</a:t>
            </a:r>
          </a:p>
        </p:txBody>
      </p:sp>
      <p:sp>
        <p:nvSpPr>
          <p:cNvPr id="19" name="TextBox 18"/>
          <p:cNvSpPr txBox="1"/>
          <p:nvPr/>
        </p:nvSpPr>
        <p:spPr>
          <a:xfrm>
            <a:off x="5212080" y="1817370"/>
            <a:ext cx="548640" cy="171450"/>
          </a:xfrm>
          <a:prstGeom prst="rect">
            <a:avLst/>
          </a:prstGeom>
          <a:noFill/>
        </p:spPr>
        <p:txBody>
          <a:bodyPr wrap="square" lIns="0" tIns="0" rIns="0" bIns="0" anchor="t">
            <a:spAutoFit/>
          </a:bodyPr>
          <a:lstStyle/>
          <a:p>
            <a:pPr algn="l"/>
            <a:r>
              <a:rPr sz="825" b="1" i="0">
                <a:solidFill>
                  <a:srgbClr val="DE915B"/>
                </a:solidFill>
                <a:latin typeface="Arial"/>
              </a:rPr>
              <a:t>ACT</a:t>
            </a:r>
          </a:p>
        </p:txBody>
      </p:sp>
      <p:sp>
        <p:nvSpPr>
          <p:cNvPr id="20" name="TextBox 19"/>
          <p:cNvSpPr txBox="1"/>
          <p:nvPr/>
        </p:nvSpPr>
        <p:spPr>
          <a:xfrm>
            <a:off x="5760720" y="1810512"/>
            <a:ext cx="2948940" cy="171450"/>
          </a:xfrm>
          <a:prstGeom prst="rect">
            <a:avLst/>
          </a:prstGeom>
          <a:noFill/>
        </p:spPr>
        <p:txBody>
          <a:bodyPr wrap="square" lIns="0" tIns="0" rIns="0" bIns="0" anchor="t">
            <a:spAutoFit/>
          </a:bodyPr>
          <a:lstStyle/>
          <a:p>
            <a:pPr algn="l"/>
            <a:r>
              <a:rPr sz="900" b="0" i="0">
                <a:solidFill>
                  <a:srgbClr val="F5F7F5"/>
                </a:solidFill>
                <a:latin typeface="Consolas"/>
              </a:rPr>
              <a:t>search_dir "class PVSystem"</a:t>
            </a:r>
          </a:p>
        </p:txBody>
      </p:sp>
      <p:sp>
        <p:nvSpPr>
          <p:cNvPr id="21" name="TextBox 20"/>
          <p:cNvSpPr txBox="1"/>
          <p:nvPr/>
        </p:nvSpPr>
        <p:spPr>
          <a:xfrm>
            <a:off x="5212080" y="1988820"/>
            <a:ext cx="548640" cy="171450"/>
          </a:xfrm>
          <a:prstGeom prst="rect">
            <a:avLst/>
          </a:prstGeom>
          <a:noFill/>
        </p:spPr>
        <p:txBody>
          <a:bodyPr wrap="square" lIns="0" tIns="0" rIns="0" bIns="0" anchor="t">
            <a:spAutoFit/>
          </a:bodyPr>
          <a:lstStyle/>
          <a:p>
            <a:pPr algn="l"/>
            <a:r>
              <a:rPr sz="825" b="1" i="0">
                <a:solidFill>
                  <a:srgbClr val="80C48E"/>
                </a:solidFill>
                <a:latin typeface="Arial"/>
              </a:rPr>
              <a:t>OBS</a:t>
            </a:r>
          </a:p>
        </p:txBody>
      </p:sp>
      <p:sp>
        <p:nvSpPr>
          <p:cNvPr id="22" name="TextBox 21"/>
          <p:cNvSpPr txBox="1"/>
          <p:nvPr/>
        </p:nvSpPr>
        <p:spPr>
          <a:xfrm>
            <a:off x="5760720" y="1981962"/>
            <a:ext cx="2948940" cy="171450"/>
          </a:xfrm>
          <a:prstGeom prst="rect">
            <a:avLst/>
          </a:prstGeom>
          <a:noFill/>
        </p:spPr>
        <p:txBody>
          <a:bodyPr wrap="square" lIns="0" tIns="0" rIns="0" bIns="0" anchor="t">
            <a:spAutoFit/>
          </a:bodyPr>
          <a:lstStyle/>
          <a:p>
            <a:pPr algn="l"/>
            <a:r>
              <a:rPr sz="900" b="0" i="0">
                <a:solidFill>
                  <a:srgbClr val="C3CFCD"/>
                </a:solidFill>
                <a:latin typeface="Consolas"/>
              </a:rPr>
              <a:t>1 match: pvlib/pvsystem.py</a:t>
            </a:r>
          </a:p>
        </p:txBody>
      </p:sp>
      <p:sp>
        <p:nvSpPr>
          <p:cNvPr id="23" name="TextBox 22"/>
          <p:cNvSpPr txBox="1"/>
          <p:nvPr/>
        </p:nvSpPr>
        <p:spPr>
          <a:xfrm>
            <a:off x="5006340" y="2215134"/>
            <a:ext cx="205740" cy="171450"/>
          </a:xfrm>
          <a:prstGeom prst="rect">
            <a:avLst/>
          </a:prstGeom>
          <a:noFill/>
        </p:spPr>
        <p:txBody>
          <a:bodyPr wrap="square" lIns="0" tIns="0" rIns="0" bIns="0" anchor="t">
            <a:spAutoFit/>
          </a:bodyPr>
          <a:lstStyle/>
          <a:p>
            <a:pPr algn="l"/>
            <a:r>
              <a:rPr sz="900" b="1" i="0">
                <a:solidFill>
                  <a:srgbClr val="96A5A5"/>
                </a:solidFill>
                <a:latin typeface="Arial"/>
              </a:rPr>
              <a:t>2</a:t>
            </a:r>
          </a:p>
        </p:txBody>
      </p:sp>
      <p:sp>
        <p:nvSpPr>
          <p:cNvPr id="24" name="TextBox 23"/>
          <p:cNvSpPr txBox="1"/>
          <p:nvPr/>
        </p:nvSpPr>
        <p:spPr>
          <a:xfrm>
            <a:off x="5212080" y="2215134"/>
            <a:ext cx="548640" cy="171450"/>
          </a:xfrm>
          <a:prstGeom prst="rect">
            <a:avLst/>
          </a:prstGeom>
          <a:noFill/>
        </p:spPr>
        <p:txBody>
          <a:bodyPr wrap="square" lIns="0" tIns="0" rIns="0" bIns="0" anchor="t">
            <a:spAutoFit/>
          </a:bodyPr>
          <a:lstStyle/>
          <a:p>
            <a:pPr algn="l"/>
            <a:r>
              <a:rPr sz="825" b="1" i="0">
                <a:solidFill>
                  <a:srgbClr val="C3CFCD"/>
                </a:solidFill>
                <a:latin typeface="Arial"/>
              </a:rPr>
              <a:t>THINK</a:t>
            </a:r>
          </a:p>
        </p:txBody>
      </p:sp>
      <p:sp>
        <p:nvSpPr>
          <p:cNvPr id="25" name="TextBox 24"/>
          <p:cNvSpPr txBox="1"/>
          <p:nvPr/>
        </p:nvSpPr>
        <p:spPr>
          <a:xfrm>
            <a:off x="5760720" y="2208276"/>
            <a:ext cx="2948940" cy="171450"/>
          </a:xfrm>
          <a:prstGeom prst="rect">
            <a:avLst/>
          </a:prstGeom>
          <a:noFill/>
        </p:spPr>
        <p:txBody>
          <a:bodyPr wrap="square" lIns="0" tIns="0" rIns="0" bIns="0" anchor="t">
            <a:spAutoFit/>
          </a:bodyPr>
          <a:lstStyle/>
          <a:p>
            <a:pPr algn="l"/>
            <a:r>
              <a:rPr sz="900" b="0" i="0">
                <a:solidFill>
                  <a:srgbClr val="C3CFCD"/>
                </a:solidFill>
                <a:latin typeface="Consolas"/>
              </a:rPr>
              <a:t>read the constructor</a:t>
            </a:r>
          </a:p>
        </p:txBody>
      </p:sp>
      <p:sp>
        <p:nvSpPr>
          <p:cNvPr id="26" name="TextBox 25"/>
          <p:cNvSpPr txBox="1"/>
          <p:nvPr/>
        </p:nvSpPr>
        <p:spPr>
          <a:xfrm>
            <a:off x="5212080" y="2386584"/>
            <a:ext cx="548640" cy="171450"/>
          </a:xfrm>
          <a:prstGeom prst="rect">
            <a:avLst/>
          </a:prstGeom>
          <a:noFill/>
        </p:spPr>
        <p:txBody>
          <a:bodyPr wrap="square" lIns="0" tIns="0" rIns="0" bIns="0" anchor="t">
            <a:spAutoFit/>
          </a:bodyPr>
          <a:lstStyle/>
          <a:p>
            <a:pPr algn="l"/>
            <a:r>
              <a:rPr sz="825" b="1" i="0">
                <a:solidFill>
                  <a:srgbClr val="DE915B"/>
                </a:solidFill>
                <a:latin typeface="Arial"/>
              </a:rPr>
              <a:t>ACT</a:t>
            </a:r>
          </a:p>
        </p:txBody>
      </p:sp>
      <p:sp>
        <p:nvSpPr>
          <p:cNvPr id="27" name="TextBox 26"/>
          <p:cNvSpPr txBox="1"/>
          <p:nvPr/>
        </p:nvSpPr>
        <p:spPr>
          <a:xfrm>
            <a:off x="5760720" y="2379726"/>
            <a:ext cx="2948940" cy="171450"/>
          </a:xfrm>
          <a:prstGeom prst="rect">
            <a:avLst/>
          </a:prstGeom>
          <a:noFill/>
        </p:spPr>
        <p:txBody>
          <a:bodyPr wrap="square" lIns="0" tIns="0" rIns="0" bIns="0" anchor="t">
            <a:spAutoFit/>
          </a:bodyPr>
          <a:lstStyle/>
          <a:p>
            <a:pPr algn="l"/>
            <a:r>
              <a:rPr sz="900" b="0" i="0">
                <a:solidFill>
                  <a:srgbClr val="F5F7F5"/>
                </a:solidFill>
                <a:latin typeface="Consolas"/>
              </a:rPr>
              <a:t>open pvlib/pvsystem.py</a:t>
            </a:r>
          </a:p>
        </p:txBody>
      </p:sp>
      <p:sp>
        <p:nvSpPr>
          <p:cNvPr id="28" name="TextBox 27"/>
          <p:cNvSpPr txBox="1"/>
          <p:nvPr/>
        </p:nvSpPr>
        <p:spPr>
          <a:xfrm>
            <a:off x="5212080" y="2558034"/>
            <a:ext cx="548640" cy="171450"/>
          </a:xfrm>
          <a:prstGeom prst="rect">
            <a:avLst/>
          </a:prstGeom>
          <a:noFill/>
        </p:spPr>
        <p:txBody>
          <a:bodyPr wrap="square" lIns="0" tIns="0" rIns="0" bIns="0" anchor="t">
            <a:spAutoFit/>
          </a:bodyPr>
          <a:lstStyle/>
          <a:p>
            <a:pPr algn="l"/>
            <a:r>
              <a:rPr sz="825" b="1" i="0">
                <a:solidFill>
                  <a:srgbClr val="80C48E"/>
                </a:solidFill>
                <a:latin typeface="Arial"/>
              </a:rPr>
              <a:t>OBS</a:t>
            </a:r>
          </a:p>
        </p:txBody>
      </p:sp>
      <p:sp>
        <p:nvSpPr>
          <p:cNvPr id="29" name="TextBox 28"/>
          <p:cNvSpPr txBox="1"/>
          <p:nvPr/>
        </p:nvSpPr>
        <p:spPr>
          <a:xfrm>
            <a:off x="5760720" y="2551176"/>
            <a:ext cx="2948940" cy="171450"/>
          </a:xfrm>
          <a:prstGeom prst="rect">
            <a:avLst/>
          </a:prstGeom>
          <a:noFill/>
        </p:spPr>
        <p:txBody>
          <a:bodyPr wrap="square" lIns="0" tIns="0" rIns="0" bIns="0" anchor="t">
            <a:spAutoFit/>
          </a:bodyPr>
          <a:lstStyle/>
          <a:p>
            <a:pPr algn="l"/>
            <a:r>
              <a:rPr sz="900" b="0" i="0">
                <a:solidFill>
                  <a:srgbClr val="C3CFCD"/>
                </a:solidFill>
                <a:latin typeface="Consolas"/>
              </a:rPr>
              <a:t>100-line window, line numbers</a:t>
            </a:r>
          </a:p>
        </p:txBody>
      </p:sp>
      <p:sp>
        <p:nvSpPr>
          <p:cNvPr id="30" name="TextBox 29"/>
          <p:cNvSpPr txBox="1"/>
          <p:nvPr/>
        </p:nvSpPr>
        <p:spPr>
          <a:xfrm>
            <a:off x="5006340" y="2784348"/>
            <a:ext cx="205740" cy="171450"/>
          </a:xfrm>
          <a:prstGeom prst="rect">
            <a:avLst/>
          </a:prstGeom>
          <a:noFill/>
        </p:spPr>
        <p:txBody>
          <a:bodyPr wrap="square" lIns="0" tIns="0" rIns="0" bIns="0" anchor="t">
            <a:spAutoFit/>
          </a:bodyPr>
          <a:lstStyle/>
          <a:p>
            <a:pPr algn="l"/>
            <a:r>
              <a:rPr sz="900" b="1" i="0">
                <a:solidFill>
                  <a:srgbClr val="96A5A5"/>
                </a:solidFill>
                <a:latin typeface="Arial"/>
              </a:rPr>
              <a:t>3</a:t>
            </a:r>
          </a:p>
        </p:txBody>
      </p:sp>
      <p:sp>
        <p:nvSpPr>
          <p:cNvPr id="31" name="TextBox 30"/>
          <p:cNvSpPr txBox="1"/>
          <p:nvPr/>
        </p:nvSpPr>
        <p:spPr>
          <a:xfrm>
            <a:off x="5212080" y="2784348"/>
            <a:ext cx="548640" cy="171450"/>
          </a:xfrm>
          <a:prstGeom prst="rect">
            <a:avLst/>
          </a:prstGeom>
          <a:noFill/>
        </p:spPr>
        <p:txBody>
          <a:bodyPr wrap="square" lIns="0" tIns="0" rIns="0" bIns="0" anchor="t">
            <a:spAutoFit/>
          </a:bodyPr>
          <a:lstStyle/>
          <a:p>
            <a:pPr algn="l"/>
            <a:r>
              <a:rPr sz="825" b="1" i="0">
                <a:solidFill>
                  <a:srgbClr val="C3CFCD"/>
                </a:solidFill>
                <a:latin typeface="Arial"/>
              </a:rPr>
              <a:t>THINK</a:t>
            </a:r>
          </a:p>
        </p:txBody>
      </p:sp>
      <p:sp>
        <p:nvSpPr>
          <p:cNvPr id="32" name="TextBox 31"/>
          <p:cNvSpPr txBox="1"/>
          <p:nvPr/>
        </p:nvSpPr>
        <p:spPr>
          <a:xfrm>
            <a:off x="5760720" y="2777490"/>
            <a:ext cx="2948940" cy="171450"/>
          </a:xfrm>
          <a:prstGeom prst="rect">
            <a:avLst/>
          </a:prstGeom>
          <a:noFill/>
        </p:spPr>
        <p:txBody>
          <a:bodyPr wrap="square" lIns="0" tIns="0" rIns="0" bIns="0" anchor="t">
            <a:spAutoFit/>
          </a:bodyPr>
          <a:lstStyle/>
          <a:p>
            <a:pPr algn="l"/>
            <a:r>
              <a:rPr sz="900" b="0" i="0">
                <a:solidFill>
                  <a:srgbClr val="C3CFCD"/>
                </a:solidFill>
                <a:latin typeface="Consolas"/>
              </a:rPr>
              <a:t>patch the constructor</a:t>
            </a:r>
          </a:p>
        </p:txBody>
      </p:sp>
      <p:sp>
        <p:nvSpPr>
          <p:cNvPr id="33" name="TextBox 32"/>
          <p:cNvSpPr txBox="1"/>
          <p:nvPr/>
        </p:nvSpPr>
        <p:spPr>
          <a:xfrm>
            <a:off x="5212080" y="2955798"/>
            <a:ext cx="548640" cy="171450"/>
          </a:xfrm>
          <a:prstGeom prst="rect">
            <a:avLst/>
          </a:prstGeom>
          <a:noFill/>
        </p:spPr>
        <p:txBody>
          <a:bodyPr wrap="square" lIns="0" tIns="0" rIns="0" bIns="0" anchor="t">
            <a:spAutoFit/>
          </a:bodyPr>
          <a:lstStyle/>
          <a:p>
            <a:pPr algn="l"/>
            <a:r>
              <a:rPr sz="825" b="1" i="0">
                <a:solidFill>
                  <a:srgbClr val="DE915B"/>
                </a:solidFill>
                <a:latin typeface="Arial"/>
              </a:rPr>
              <a:t>ACT</a:t>
            </a:r>
          </a:p>
        </p:txBody>
      </p:sp>
      <p:sp>
        <p:nvSpPr>
          <p:cNvPr id="34" name="TextBox 33"/>
          <p:cNvSpPr txBox="1"/>
          <p:nvPr/>
        </p:nvSpPr>
        <p:spPr>
          <a:xfrm>
            <a:off x="5760720" y="2948940"/>
            <a:ext cx="2948940" cy="171450"/>
          </a:xfrm>
          <a:prstGeom prst="rect">
            <a:avLst/>
          </a:prstGeom>
          <a:noFill/>
        </p:spPr>
        <p:txBody>
          <a:bodyPr wrap="square" lIns="0" tIns="0" rIns="0" bIns="0" anchor="t">
            <a:spAutoFit/>
          </a:bodyPr>
          <a:lstStyle/>
          <a:p>
            <a:pPr algn="l"/>
            <a:r>
              <a:rPr sz="900" b="0" i="0">
                <a:solidFill>
                  <a:srgbClr val="F5F7F5"/>
                </a:solidFill>
                <a:latin typeface="Consolas"/>
              </a:rPr>
              <a:t>edit &lt;start&gt;:&lt;end&gt; … end_of_edit</a:t>
            </a:r>
          </a:p>
        </p:txBody>
      </p:sp>
      <p:sp>
        <p:nvSpPr>
          <p:cNvPr id="35" name="TextBox 34"/>
          <p:cNvSpPr txBox="1"/>
          <p:nvPr/>
        </p:nvSpPr>
        <p:spPr>
          <a:xfrm>
            <a:off x="5212080" y="3127248"/>
            <a:ext cx="548640" cy="171450"/>
          </a:xfrm>
          <a:prstGeom prst="rect">
            <a:avLst/>
          </a:prstGeom>
          <a:noFill/>
        </p:spPr>
        <p:txBody>
          <a:bodyPr wrap="square" lIns="0" tIns="0" rIns="0" bIns="0" anchor="t">
            <a:spAutoFit/>
          </a:bodyPr>
          <a:lstStyle/>
          <a:p>
            <a:pPr algn="l"/>
            <a:r>
              <a:rPr sz="825" b="1" i="0">
                <a:solidFill>
                  <a:srgbClr val="80C48E"/>
                </a:solidFill>
                <a:latin typeface="Arial"/>
              </a:rPr>
              <a:t>OBS</a:t>
            </a:r>
          </a:p>
        </p:txBody>
      </p:sp>
      <p:sp>
        <p:nvSpPr>
          <p:cNvPr id="36" name="TextBox 35"/>
          <p:cNvSpPr txBox="1"/>
          <p:nvPr/>
        </p:nvSpPr>
        <p:spPr>
          <a:xfrm>
            <a:off x="5760720" y="3120390"/>
            <a:ext cx="2948940" cy="171450"/>
          </a:xfrm>
          <a:prstGeom prst="rect">
            <a:avLst/>
          </a:prstGeom>
          <a:noFill/>
        </p:spPr>
        <p:txBody>
          <a:bodyPr wrap="square" lIns="0" tIns="0" rIns="0" bIns="0" anchor="t">
            <a:spAutoFit/>
          </a:bodyPr>
          <a:lstStyle/>
          <a:p>
            <a:pPr algn="l"/>
            <a:r>
              <a:rPr sz="900" b="0" i="0">
                <a:solidFill>
                  <a:srgbClr val="C3CFCD"/>
                </a:solidFill>
                <a:latin typeface="Consolas"/>
              </a:rPr>
              <a:t>lint OK → updated view</a:t>
            </a:r>
          </a:p>
        </p:txBody>
      </p:sp>
      <p:sp>
        <p:nvSpPr>
          <p:cNvPr id="37" name="TextBox 36"/>
          <p:cNvSpPr txBox="1"/>
          <p:nvPr/>
        </p:nvSpPr>
        <p:spPr>
          <a:xfrm>
            <a:off x="5006340" y="3326130"/>
            <a:ext cx="3634740" cy="150876"/>
          </a:xfrm>
          <a:prstGeom prst="rect">
            <a:avLst/>
          </a:prstGeom>
          <a:noFill/>
        </p:spPr>
        <p:txBody>
          <a:bodyPr wrap="square" lIns="0" tIns="0" rIns="0" bIns="0" anchor="t">
            <a:spAutoFit/>
          </a:bodyPr>
          <a:lstStyle/>
          <a:p>
            <a:pPr algn="l"/>
            <a:r>
              <a:rPr sz="750" b="0" i="1">
                <a:solidFill>
                  <a:srgbClr val="96A5A5"/>
                </a:solidFill>
                <a:latin typeface="Arial"/>
              </a:rPr>
              <a:t>adapted from the paper's pvlib-python example</a:t>
            </a:r>
          </a:p>
        </p:txBody>
      </p:sp>
      <p:sp>
        <p:nvSpPr>
          <p:cNvPr id="38" name="Rounded Rectangle 37"/>
          <p:cNvSpPr/>
          <p:nvPr/>
        </p:nvSpPr>
        <p:spPr>
          <a:xfrm>
            <a:off x="1885950" y="3771900"/>
            <a:ext cx="6926580" cy="720090"/>
          </a:xfrm>
          <a:prstGeom prst="roundRect">
            <a:avLst>
              <a:gd name="adj" fmla="val 11428"/>
            </a:avLst>
          </a:prstGeom>
          <a:solidFill>
            <a:srgbClr val="142021">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1885950" y="3771900"/>
            <a:ext cx="48006" cy="720090"/>
          </a:xfrm>
          <a:prstGeom prst="rect">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2091690" y="3867912"/>
            <a:ext cx="6583680" cy="411480"/>
          </a:xfrm>
          <a:prstGeom prst="rect">
            <a:avLst/>
          </a:prstGeom>
          <a:noFill/>
        </p:spPr>
        <p:txBody>
          <a:bodyPr wrap="square" lIns="0" tIns="0" rIns="0" bIns="0" anchor="t">
            <a:spAutoFit/>
          </a:bodyPr>
          <a:lstStyle/>
          <a:p>
            <a:pPr algn="l"/>
            <a:r>
              <a:rPr sz="1125" b="0" i="1">
                <a:solidFill>
                  <a:srgbClr val="F5F7F5"/>
                </a:solidFill>
                <a:latin typeface="Arial"/>
              </a:rPr>
              <a:t>“Humans can flexibly ignore unnecessary information, whereas all content has a fixed cost in memory and computation for LMs.”</a:t>
            </a:r>
          </a:p>
        </p:txBody>
      </p:sp>
      <p:sp>
        <p:nvSpPr>
          <p:cNvPr id="41" name="TextBox 40"/>
          <p:cNvSpPr txBox="1"/>
          <p:nvPr/>
        </p:nvSpPr>
        <p:spPr>
          <a:xfrm>
            <a:off x="2091690" y="4265676"/>
            <a:ext cx="6583680" cy="171450"/>
          </a:xfrm>
          <a:prstGeom prst="rect">
            <a:avLst/>
          </a:prstGeom>
          <a:noFill/>
        </p:spPr>
        <p:txBody>
          <a:bodyPr wrap="square" lIns="0" tIns="0" rIns="0" bIns="0" anchor="t">
            <a:spAutoFit/>
          </a:bodyPr>
          <a:lstStyle/>
          <a:p>
            <a:pPr algn="l"/>
            <a:r>
              <a:rPr sz="825" b="0" i="0">
                <a:solidFill>
                  <a:srgbClr val="96A5A5"/>
                </a:solidFill>
                <a:latin typeface="Arial"/>
              </a:rPr>
              <a:t>— Yang, Jimenez et al., SWE-agent (arXiv 2405.15793)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1645920" y="342900"/>
            <a:ext cx="5143500" cy="445770"/>
          </a:xfrm>
          <a:prstGeom prst="rect">
            <a:avLst/>
          </a:prstGeom>
          <a:noFill/>
        </p:spPr>
        <p:txBody>
          <a:bodyPr wrap="square" lIns="0" tIns="0" rIns="0" bIns="0" anchor="t">
            <a:spAutoFit/>
          </a:bodyPr>
          <a:lstStyle/>
          <a:p>
            <a:pPr algn="l"/>
            <a:r>
              <a:rPr sz="2100" b="1" i="0">
                <a:solidFill>
                  <a:srgbClr val="F5F7F5"/>
                </a:solidFill>
                <a:latin typeface="Arial"/>
              </a:rPr>
              <a:t>Tools built for LLMs, not humans</a:t>
            </a:r>
          </a:p>
        </p:txBody>
      </p:sp>
      <p:sp>
        <p:nvSpPr>
          <p:cNvPr id="4" name="Rounded Rectangle 3"/>
          <p:cNvSpPr/>
          <p:nvPr/>
        </p:nvSpPr>
        <p:spPr>
          <a:xfrm>
            <a:off x="6858000" y="377190"/>
            <a:ext cx="1954530" cy="274320"/>
          </a:xfrm>
          <a:prstGeom prst="roundRect">
            <a:avLst>
              <a:gd name="adj" fmla="val 30000"/>
            </a:avLst>
          </a:prstGeom>
          <a:noFill/>
          <a:ln w="14288">
            <a:solidFill>
              <a:srgbClr val="DE915B"/>
            </a:solidFill>
          </a:ln>
          <a:effectLst/>
        </p:spPr>
        <p:style>
          <a:lnRef idx="1">
            <a:schemeClr val="accent1"/>
          </a:lnRef>
          <a:fillRef idx="3">
            <a:schemeClr val="accent1"/>
          </a:fillRef>
          <a:effectRef idx="2">
            <a:schemeClr val="accent1"/>
          </a:effectRef>
          <a:fontRef idx="minor">
            <a:schemeClr val="lt1"/>
          </a:fontRef>
        </p:style>
        <p:txBody>
          <a:bodyPr wrap="square" lIns="13716" tIns="13716" rIns="13716" bIns="13716" rtlCol="0" anchor="ctr"/>
          <a:lstStyle/>
          <a:p>
            <a:pPr algn="ctr"/>
            <a:r>
              <a:rPr sz="900" b="1">
                <a:solidFill>
                  <a:srgbClr val="DE915B"/>
                </a:solidFill>
                <a:latin typeface="Arial"/>
              </a:rPr>
              <a:t>GPT-4 Turbo · Claude 3 Opus</a:t>
            </a:r>
          </a:p>
        </p:txBody>
      </p:sp>
      <p:sp>
        <p:nvSpPr>
          <p:cNvPr id="5" name="TextBox 4"/>
          <p:cNvSpPr txBox="1"/>
          <p:nvPr/>
        </p:nvSpPr>
        <p:spPr>
          <a:xfrm>
            <a:off x="1659636" y="822960"/>
            <a:ext cx="7063740" cy="288036"/>
          </a:xfrm>
          <a:prstGeom prst="rect">
            <a:avLst/>
          </a:prstGeom>
          <a:noFill/>
        </p:spPr>
        <p:txBody>
          <a:bodyPr wrap="square" lIns="0" tIns="0" rIns="0" bIns="0" anchor="t">
            <a:spAutoFit/>
          </a:bodyPr>
          <a:lstStyle/>
          <a:p>
            <a:pPr algn="l"/>
            <a:r>
              <a:rPr sz="1200" b="0" i="0">
                <a:solidFill>
                  <a:srgbClr val="DE915B"/>
                </a:solidFill>
                <a:latin typeface="Arial"/>
              </a:rPr>
              <a:t>Agent-Computer Interface (ACI): fewer options, smaller outputs, built-in guardrails</a:t>
            </a:r>
          </a:p>
        </p:txBody>
      </p:sp>
      <p:sp>
        <p:nvSpPr>
          <p:cNvPr id="6" name="TextBox 5"/>
          <p:cNvSpPr txBox="1"/>
          <p:nvPr/>
        </p:nvSpPr>
        <p:spPr>
          <a:xfrm>
            <a:off x="1885950" y="1165860"/>
            <a:ext cx="1885950" cy="192024"/>
          </a:xfrm>
          <a:prstGeom prst="rect">
            <a:avLst/>
          </a:prstGeom>
          <a:noFill/>
        </p:spPr>
        <p:txBody>
          <a:bodyPr wrap="square" lIns="0" tIns="0" rIns="0" bIns="0" anchor="t">
            <a:spAutoFit/>
          </a:bodyPr>
          <a:lstStyle/>
          <a:p>
            <a:pPr algn="l"/>
            <a:r>
              <a:rPr sz="900" b="1" i="0">
                <a:solidFill>
                  <a:srgbClr val="96A5A5"/>
                </a:solidFill>
                <a:latin typeface="Arial"/>
              </a:rPr>
              <a:t>Linux shell  (built for humans)</a:t>
            </a:r>
          </a:p>
        </p:txBody>
      </p:sp>
      <p:sp>
        <p:nvSpPr>
          <p:cNvPr id="7" name="TextBox 6"/>
          <p:cNvSpPr txBox="1"/>
          <p:nvPr/>
        </p:nvSpPr>
        <p:spPr>
          <a:xfrm>
            <a:off x="4080510" y="1165860"/>
            <a:ext cx="2263140" cy="192024"/>
          </a:xfrm>
          <a:prstGeom prst="rect">
            <a:avLst/>
          </a:prstGeom>
          <a:noFill/>
        </p:spPr>
        <p:txBody>
          <a:bodyPr wrap="square" lIns="0" tIns="0" rIns="0" bIns="0" anchor="t">
            <a:spAutoFit/>
          </a:bodyPr>
          <a:lstStyle/>
          <a:p>
            <a:pPr algn="l"/>
            <a:r>
              <a:rPr sz="900" b="1" i="0">
                <a:solidFill>
                  <a:srgbClr val="DE915B"/>
                </a:solidFill>
                <a:latin typeface="Arial"/>
              </a:rPr>
              <a:t>SWE-agent ACI  (built for LLMs)</a:t>
            </a:r>
          </a:p>
        </p:txBody>
      </p:sp>
      <p:sp>
        <p:nvSpPr>
          <p:cNvPr id="8" name="Rounded Rectangle 7"/>
          <p:cNvSpPr/>
          <p:nvPr/>
        </p:nvSpPr>
        <p:spPr>
          <a:xfrm>
            <a:off x="1885950" y="1405890"/>
            <a:ext cx="1885950" cy="582930"/>
          </a:xfrm>
          <a:prstGeom prst="roundRect">
            <a:avLst>
              <a:gd name="adj" fmla="val 14117"/>
            </a:avLst>
          </a:prstGeom>
          <a:solidFill>
            <a:srgbClr val="142021">
              <a:alpha val="85000"/>
            </a:srgbClr>
          </a:solidFill>
          <a:ln w="11906">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009394" y="1488186"/>
            <a:ext cx="1680210" cy="205740"/>
          </a:xfrm>
          <a:prstGeom prst="rect">
            <a:avLst/>
          </a:prstGeom>
          <a:noFill/>
        </p:spPr>
        <p:txBody>
          <a:bodyPr wrap="square" lIns="0" tIns="0" rIns="0" bIns="0" anchor="t">
            <a:spAutoFit/>
          </a:bodyPr>
          <a:lstStyle/>
          <a:p>
            <a:pPr algn="l"/>
            <a:r>
              <a:rPr sz="1050" b="1" i="0">
                <a:solidFill>
                  <a:srgbClr val="E87064"/>
                </a:solidFill>
                <a:latin typeface="Consolas"/>
              </a:rPr>
              <a:t>cat file.py</a:t>
            </a:r>
          </a:p>
        </p:txBody>
      </p:sp>
      <p:sp>
        <p:nvSpPr>
          <p:cNvPr id="10" name="TextBox 9"/>
          <p:cNvSpPr txBox="1"/>
          <p:nvPr/>
        </p:nvSpPr>
        <p:spPr>
          <a:xfrm>
            <a:off x="2009394" y="1728216"/>
            <a:ext cx="1680210" cy="192024"/>
          </a:xfrm>
          <a:prstGeom prst="rect">
            <a:avLst/>
          </a:prstGeom>
          <a:noFill/>
        </p:spPr>
        <p:txBody>
          <a:bodyPr wrap="square" lIns="0" tIns="0" rIns="0" bIns="0" anchor="t">
            <a:spAutoFit/>
          </a:bodyPr>
          <a:lstStyle/>
          <a:p>
            <a:pPr algn="l"/>
            <a:r>
              <a:rPr sz="862" b="0" i="0">
                <a:solidFill>
                  <a:srgbClr val="C3CFCD"/>
                </a:solidFill>
                <a:latin typeface="Arial"/>
              </a:rPr>
              <a:t>1,000+ lines flood the context</a:t>
            </a:r>
          </a:p>
        </p:txBody>
      </p:sp>
      <p:sp>
        <p:nvSpPr>
          <p:cNvPr id="11" name="Rounded Rectangle 10"/>
          <p:cNvSpPr/>
          <p:nvPr/>
        </p:nvSpPr>
        <p:spPr>
          <a:xfrm>
            <a:off x="4080510" y="1405890"/>
            <a:ext cx="2263140" cy="582930"/>
          </a:xfrm>
          <a:prstGeom prst="roundRect">
            <a:avLst>
              <a:gd name="adj" fmla="val 14117"/>
            </a:avLst>
          </a:prstGeom>
          <a:solidFill>
            <a:srgbClr val="142021">
              <a:alpha val="85000"/>
            </a:srgbClr>
          </a:solidFill>
          <a:ln w="11906">
            <a:solidFill>
              <a:srgbClr val="DE91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203954" y="1488186"/>
            <a:ext cx="2057400" cy="205740"/>
          </a:xfrm>
          <a:prstGeom prst="rect">
            <a:avLst/>
          </a:prstGeom>
          <a:noFill/>
        </p:spPr>
        <p:txBody>
          <a:bodyPr wrap="square" lIns="0" tIns="0" rIns="0" bIns="0" anchor="t">
            <a:spAutoFit/>
          </a:bodyPr>
          <a:lstStyle/>
          <a:p>
            <a:pPr algn="l"/>
            <a:r>
              <a:rPr sz="1050" b="1" i="0">
                <a:solidFill>
                  <a:srgbClr val="F5F7F5"/>
                </a:solidFill>
                <a:latin typeface="Consolas"/>
              </a:rPr>
              <a:t>open · scroll · goto</a:t>
            </a:r>
          </a:p>
        </p:txBody>
      </p:sp>
      <p:sp>
        <p:nvSpPr>
          <p:cNvPr id="13" name="TextBox 12"/>
          <p:cNvSpPr txBox="1"/>
          <p:nvPr/>
        </p:nvSpPr>
        <p:spPr>
          <a:xfrm>
            <a:off x="4203954" y="1728216"/>
            <a:ext cx="2057400" cy="192024"/>
          </a:xfrm>
          <a:prstGeom prst="rect">
            <a:avLst/>
          </a:prstGeom>
          <a:noFill/>
        </p:spPr>
        <p:txBody>
          <a:bodyPr wrap="square" lIns="0" tIns="0" rIns="0" bIns="0" anchor="t">
            <a:spAutoFit/>
          </a:bodyPr>
          <a:lstStyle/>
          <a:p>
            <a:pPr algn="l"/>
            <a:r>
              <a:rPr sz="862" b="0" i="0">
                <a:solidFill>
                  <a:srgbClr val="C3CFCD"/>
                </a:solidFill>
                <a:latin typeface="Arial"/>
              </a:rPr>
              <a:t>100-line window with line numbers</a:t>
            </a:r>
          </a:p>
        </p:txBody>
      </p:sp>
      <p:cxnSp>
        <p:nvCxnSpPr>
          <p:cNvPr id="14" name="Connector 13"/>
          <p:cNvCxnSpPr/>
          <p:nvPr/>
        </p:nvCxnSpPr>
        <p:spPr>
          <a:xfrm>
            <a:off x="3813048" y="1697355"/>
            <a:ext cx="212598" cy="0"/>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1885950" y="2091690"/>
            <a:ext cx="1885950" cy="582930"/>
          </a:xfrm>
          <a:prstGeom prst="roundRect">
            <a:avLst>
              <a:gd name="adj" fmla="val 14117"/>
            </a:avLst>
          </a:prstGeom>
          <a:solidFill>
            <a:srgbClr val="142021">
              <a:alpha val="85000"/>
            </a:srgbClr>
          </a:solidFill>
          <a:ln w="11906">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2009394" y="2173986"/>
            <a:ext cx="1680210" cy="205740"/>
          </a:xfrm>
          <a:prstGeom prst="rect">
            <a:avLst/>
          </a:prstGeom>
          <a:noFill/>
        </p:spPr>
        <p:txBody>
          <a:bodyPr wrap="square" lIns="0" tIns="0" rIns="0" bIns="0" anchor="t">
            <a:spAutoFit/>
          </a:bodyPr>
          <a:lstStyle/>
          <a:p>
            <a:pPr algn="l"/>
            <a:r>
              <a:rPr sz="1050" b="1" i="0">
                <a:solidFill>
                  <a:srgbClr val="E87064"/>
                </a:solidFill>
                <a:latin typeface="Consolas"/>
              </a:rPr>
              <a:t>grep / find</a:t>
            </a:r>
          </a:p>
        </p:txBody>
      </p:sp>
      <p:sp>
        <p:nvSpPr>
          <p:cNvPr id="17" name="TextBox 16"/>
          <p:cNvSpPr txBox="1"/>
          <p:nvPr/>
        </p:nvSpPr>
        <p:spPr>
          <a:xfrm>
            <a:off x="2009394" y="2414016"/>
            <a:ext cx="1680210" cy="192024"/>
          </a:xfrm>
          <a:prstGeom prst="rect">
            <a:avLst/>
          </a:prstGeom>
          <a:noFill/>
        </p:spPr>
        <p:txBody>
          <a:bodyPr wrap="square" lIns="0" tIns="0" rIns="0" bIns="0" anchor="t">
            <a:spAutoFit/>
          </a:bodyPr>
          <a:lstStyle/>
          <a:p>
            <a:pPr algn="l"/>
            <a:r>
              <a:rPr sz="862" b="0" i="0">
                <a:solidFill>
                  <a:srgbClr val="C3CFCD"/>
                </a:solidFill>
                <a:latin typeface="Arial"/>
              </a:rPr>
              <a:t>dozens of flags, noisy output</a:t>
            </a:r>
          </a:p>
        </p:txBody>
      </p:sp>
      <p:sp>
        <p:nvSpPr>
          <p:cNvPr id="18" name="Rounded Rectangle 17"/>
          <p:cNvSpPr/>
          <p:nvPr/>
        </p:nvSpPr>
        <p:spPr>
          <a:xfrm>
            <a:off x="4080510" y="2091690"/>
            <a:ext cx="2263140" cy="582930"/>
          </a:xfrm>
          <a:prstGeom prst="roundRect">
            <a:avLst>
              <a:gd name="adj" fmla="val 14117"/>
            </a:avLst>
          </a:prstGeom>
          <a:solidFill>
            <a:srgbClr val="142021">
              <a:alpha val="85000"/>
            </a:srgbClr>
          </a:solidFill>
          <a:ln w="11906">
            <a:solidFill>
              <a:srgbClr val="DE91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203954" y="2173986"/>
            <a:ext cx="2057400" cy="205740"/>
          </a:xfrm>
          <a:prstGeom prst="rect">
            <a:avLst/>
          </a:prstGeom>
          <a:noFill/>
        </p:spPr>
        <p:txBody>
          <a:bodyPr wrap="square" lIns="0" tIns="0" rIns="0" bIns="0" anchor="t">
            <a:spAutoFit/>
          </a:bodyPr>
          <a:lstStyle/>
          <a:p>
            <a:pPr algn="l"/>
            <a:r>
              <a:rPr sz="1050" b="1" i="0">
                <a:solidFill>
                  <a:srgbClr val="F5F7F5"/>
                </a:solidFill>
                <a:latin typeface="Consolas"/>
              </a:rPr>
              <a:t>find_file · search_dir</a:t>
            </a:r>
          </a:p>
        </p:txBody>
      </p:sp>
      <p:sp>
        <p:nvSpPr>
          <p:cNvPr id="20" name="TextBox 19"/>
          <p:cNvSpPr txBox="1"/>
          <p:nvPr/>
        </p:nvSpPr>
        <p:spPr>
          <a:xfrm>
            <a:off x="4203954" y="2414016"/>
            <a:ext cx="2057400" cy="192024"/>
          </a:xfrm>
          <a:prstGeom prst="rect">
            <a:avLst/>
          </a:prstGeom>
          <a:noFill/>
        </p:spPr>
        <p:txBody>
          <a:bodyPr wrap="square" lIns="0" tIns="0" rIns="0" bIns="0" anchor="t">
            <a:spAutoFit/>
          </a:bodyPr>
          <a:lstStyle/>
          <a:p>
            <a:pPr algn="l"/>
            <a:r>
              <a:rPr sz="862" b="0" i="0">
                <a:solidFill>
                  <a:srgbClr val="C3CFCD"/>
                </a:solidFill>
                <a:latin typeface="Arial"/>
              </a:rPr>
              <a:t>≤ 50 results, else “refine query”</a:t>
            </a:r>
          </a:p>
        </p:txBody>
      </p:sp>
      <p:cxnSp>
        <p:nvCxnSpPr>
          <p:cNvPr id="21" name="Connector 20"/>
          <p:cNvCxnSpPr/>
          <p:nvPr/>
        </p:nvCxnSpPr>
        <p:spPr>
          <a:xfrm>
            <a:off x="3813048" y="2383155"/>
            <a:ext cx="212598" cy="0"/>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1885950" y="2777490"/>
            <a:ext cx="1885950" cy="582930"/>
          </a:xfrm>
          <a:prstGeom prst="roundRect">
            <a:avLst>
              <a:gd name="adj" fmla="val 14117"/>
            </a:avLst>
          </a:prstGeom>
          <a:solidFill>
            <a:srgbClr val="142021">
              <a:alpha val="85000"/>
            </a:srgbClr>
          </a:solidFill>
          <a:ln w="11906">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2009394" y="2859786"/>
            <a:ext cx="1680210" cy="205740"/>
          </a:xfrm>
          <a:prstGeom prst="rect">
            <a:avLst/>
          </a:prstGeom>
          <a:noFill/>
        </p:spPr>
        <p:txBody>
          <a:bodyPr wrap="square" lIns="0" tIns="0" rIns="0" bIns="0" anchor="t">
            <a:spAutoFit/>
          </a:bodyPr>
          <a:lstStyle/>
          <a:p>
            <a:pPr algn="l"/>
            <a:r>
              <a:rPr sz="1050" b="1" i="0">
                <a:solidFill>
                  <a:srgbClr val="E87064"/>
                </a:solidFill>
                <a:latin typeface="Consolas"/>
              </a:rPr>
              <a:t>sed -i / echo &gt;</a:t>
            </a:r>
          </a:p>
        </p:txBody>
      </p:sp>
      <p:sp>
        <p:nvSpPr>
          <p:cNvPr id="24" name="TextBox 23"/>
          <p:cNvSpPr txBox="1"/>
          <p:nvPr/>
        </p:nvSpPr>
        <p:spPr>
          <a:xfrm>
            <a:off x="2009394" y="3099816"/>
            <a:ext cx="1680210" cy="192024"/>
          </a:xfrm>
          <a:prstGeom prst="rect">
            <a:avLst/>
          </a:prstGeom>
          <a:noFill/>
        </p:spPr>
        <p:txBody>
          <a:bodyPr wrap="square" lIns="0" tIns="0" rIns="0" bIns="0" anchor="t">
            <a:spAutoFit/>
          </a:bodyPr>
          <a:lstStyle/>
          <a:p>
            <a:pPr algn="l"/>
            <a:r>
              <a:rPr sz="862" b="0" i="0">
                <a:solidFill>
                  <a:srgbClr val="C3CFCD"/>
                </a:solidFill>
                <a:latin typeface="Arial"/>
              </a:rPr>
              <a:t>silent, error-prone edits</a:t>
            </a:r>
          </a:p>
        </p:txBody>
      </p:sp>
      <p:sp>
        <p:nvSpPr>
          <p:cNvPr id="25" name="Rounded Rectangle 24"/>
          <p:cNvSpPr/>
          <p:nvPr/>
        </p:nvSpPr>
        <p:spPr>
          <a:xfrm>
            <a:off x="4080510" y="2777490"/>
            <a:ext cx="2263140" cy="582930"/>
          </a:xfrm>
          <a:prstGeom prst="roundRect">
            <a:avLst>
              <a:gd name="adj" fmla="val 14117"/>
            </a:avLst>
          </a:prstGeom>
          <a:solidFill>
            <a:srgbClr val="142021">
              <a:alpha val="85000"/>
            </a:srgbClr>
          </a:solidFill>
          <a:ln w="11906">
            <a:solidFill>
              <a:srgbClr val="DE91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4203954" y="2859786"/>
            <a:ext cx="2057400" cy="205740"/>
          </a:xfrm>
          <a:prstGeom prst="rect">
            <a:avLst/>
          </a:prstGeom>
          <a:noFill/>
        </p:spPr>
        <p:txBody>
          <a:bodyPr wrap="square" lIns="0" tIns="0" rIns="0" bIns="0" anchor="t">
            <a:spAutoFit/>
          </a:bodyPr>
          <a:lstStyle/>
          <a:p>
            <a:pPr algn="l"/>
            <a:r>
              <a:rPr sz="1050" b="1" i="0">
                <a:solidFill>
                  <a:srgbClr val="F5F7F5"/>
                </a:solidFill>
                <a:latin typeface="Consolas"/>
              </a:rPr>
              <a:t>edit &lt;start&gt;:&lt;end&gt;</a:t>
            </a:r>
          </a:p>
        </p:txBody>
      </p:sp>
      <p:sp>
        <p:nvSpPr>
          <p:cNvPr id="27" name="TextBox 26"/>
          <p:cNvSpPr txBox="1"/>
          <p:nvPr/>
        </p:nvSpPr>
        <p:spPr>
          <a:xfrm>
            <a:off x="4203954" y="3099816"/>
            <a:ext cx="2057400" cy="192024"/>
          </a:xfrm>
          <a:prstGeom prst="rect">
            <a:avLst/>
          </a:prstGeom>
          <a:noFill/>
        </p:spPr>
        <p:txBody>
          <a:bodyPr wrap="square" lIns="0" tIns="0" rIns="0" bIns="0" anchor="t">
            <a:spAutoFit/>
          </a:bodyPr>
          <a:lstStyle/>
          <a:p>
            <a:pPr algn="l"/>
            <a:r>
              <a:rPr sz="862" b="0" i="0">
                <a:solidFill>
                  <a:srgbClr val="C3CFCD"/>
                </a:solidFill>
                <a:latin typeface="Arial"/>
              </a:rPr>
              <a:t>linter rejects broken edits</a:t>
            </a:r>
          </a:p>
        </p:txBody>
      </p:sp>
      <p:cxnSp>
        <p:nvCxnSpPr>
          <p:cNvPr id="28" name="Connector 27"/>
          <p:cNvCxnSpPr/>
          <p:nvPr/>
        </p:nvCxnSpPr>
        <p:spPr>
          <a:xfrm>
            <a:off x="3813048" y="3068955"/>
            <a:ext cx="212598" cy="0"/>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597396" y="1165860"/>
            <a:ext cx="2263140" cy="192024"/>
          </a:xfrm>
          <a:prstGeom prst="rect">
            <a:avLst/>
          </a:prstGeom>
          <a:noFill/>
        </p:spPr>
        <p:txBody>
          <a:bodyPr wrap="square" lIns="0" tIns="0" rIns="0" bIns="0" anchor="t">
            <a:spAutoFit/>
          </a:bodyPr>
          <a:lstStyle/>
          <a:p>
            <a:pPr algn="l"/>
            <a:r>
              <a:rPr sz="900" b="1" i="0">
                <a:solidFill>
                  <a:srgbClr val="96A5A5"/>
                </a:solidFill>
                <a:latin typeface="Arial"/>
              </a:rPr>
              <a:t>Viewer window size</a:t>
            </a:r>
          </a:p>
        </p:txBody>
      </p:sp>
      <p:sp>
        <p:nvSpPr>
          <p:cNvPr id="30" name="Rectangle 29"/>
          <p:cNvSpPr/>
          <p:nvPr/>
        </p:nvSpPr>
        <p:spPr>
          <a:xfrm>
            <a:off x="6665976" y="2040598"/>
            <a:ext cx="548640" cy="1127798"/>
          </a:xfrm>
          <a:prstGeom prst="rect">
            <a:avLst/>
          </a:prstGeom>
          <a:solidFill>
            <a:srgbClr val="5D777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563106" y="1821142"/>
            <a:ext cx="754380" cy="192024"/>
          </a:xfrm>
          <a:prstGeom prst="rect">
            <a:avLst/>
          </a:prstGeom>
          <a:noFill/>
        </p:spPr>
        <p:txBody>
          <a:bodyPr wrap="square" lIns="0" tIns="0" rIns="0" bIns="0" anchor="t">
            <a:spAutoFit/>
          </a:bodyPr>
          <a:lstStyle/>
          <a:p>
            <a:pPr algn="ctr"/>
            <a:r>
              <a:rPr sz="975" b="1" i="0">
                <a:solidFill>
                  <a:srgbClr val="C3CFCD"/>
                </a:solidFill>
                <a:latin typeface="Arial"/>
              </a:rPr>
              <a:t>14.3%</a:t>
            </a:r>
          </a:p>
        </p:txBody>
      </p:sp>
      <p:sp>
        <p:nvSpPr>
          <p:cNvPr id="32" name="TextBox 31"/>
          <p:cNvSpPr txBox="1"/>
          <p:nvPr/>
        </p:nvSpPr>
        <p:spPr>
          <a:xfrm>
            <a:off x="6563106" y="3209544"/>
            <a:ext cx="754380" cy="171450"/>
          </a:xfrm>
          <a:prstGeom prst="rect">
            <a:avLst/>
          </a:prstGeom>
          <a:noFill/>
        </p:spPr>
        <p:txBody>
          <a:bodyPr wrap="square" lIns="0" tIns="0" rIns="0" bIns="0" anchor="t">
            <a:spAutoFit/>
          </a:bodyPr>
          <a:lstStyle/>
          <a:p>
            <a:pPr algn="ctr"/>
            <a:r>
              <a:rPr sz="825" b="0" i="0">
                <a:solidFill>
                  <a:srgbClr val="C3CFCD"/>
                </a:solidFill>
                <a:latin typeface="Arial"/>
              </a:rPr>
              <a:t>30 lines</a:t>
            </a:r>
          </a:p>
        </p:txBody>
      </p:sp>
      <p:sp>
        <p:nvSpPr>
          <p:cNvPr id="33" name="Rectangle 32"/>
          <p:cNvSpPr/>
          <p:nvPr/>
        </p:nvSpPr>
        <p:spPr>
          <a:xfrm>
            <a:off x="7406640" y="1748790"/>
            <a:ext cx="548640" cy="1419606"/>
          </a:xfrm>
          <a:prstGeom prst="rect">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7303770" y="1529334"/>
            <a:ext cx="754380" cy="192024"/>
          </a:xfrm>
          <a:prstGeom prst="rect">
            <a:avLst/>
          </a:prstGeom>
          <a:noFill/>
        </p:spPr>
        <p:txBody>
          <a:bodyPr wrap="square" lIns="0" tIns="0" rIns="0" bIns="0" anchor="t">
            <a:spAutoFit/>
          </a:bodyPr>
          <a:lstStyle/>
          <a:p>
            <a:pPr algn="ctr"/>
            <a:r>
              <a:rPr sz="975" b="1" i="0">
                <a:solidFill>
                  <a:srgbClr val="DE915B"/>
                </a:solidFill>
                <a:latin typeface="Arial"/>
              </a:rPr>
              <a:t>18.0%</a:t>
            </a:r>
          </a:p>
        </p:txBody>
      </p:sp>
      <p:sp>
        <p:nvSpPr>
          <p:cNvPr id="35" name="TextBox 34"/>
          <p:cNvSpPr txBox="1"/>
          <p:nvPr/>
        </p:nvSpPr>
        <p:spPr>
          <a:xfrm>
            <a:off x="7303770" y="3209544"/>
            <a:ext cx="754380" cy="171450"/>
          </a:xfrm>
          <a:prstGeom prst="rect">
            <a:avLst/>
          </a:prstGeom>
          <a:noFill/>
        </p:spPr>
        <p:txBody>
          <a:bodyPr wrap="square" lIns="0" tIns="0" rIns="0" bIns="0" anchor="t">
            <a:spAutoFit/>
          </a:bodyPr>
          <a:lstStyle/>
          <a:p>
            <a:pPr algn="ctr"/>
            <a:r>
              <a:rPr sz="825" b="0" i="0">
                <a:solidFill>
                  <a:srgbClr val="F5F7F5"/>
                </a:solidFill>
                <a:latin typeface="Arial"/>
              </a:rPr>
              <a:t>100 lines</a:t>
            </a:r>
          </a:p>
        </p:txBody>
      </p:sp>
      <p:sp>
        <p:nvSpPr>
          <p:cNvPr id="36" name="Rectangle 35"/>
          <p:cNvSpPr/>
          <p:nvPr/>
        </p:nvSpPr>
        <p:spPr>
          <a:xfrm>
            <a:off x="8147304" y="2166785"/>
            <a:ext cx="548640" cy="1001611"/>
          </a:xfrm>
          <a:prstGeom prst="rect">
            <a:avLst/>
          </a:prstGeom>
          <a:solidFill>
            <a:srgbClr val="5D777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8044434" y="1947329"/>
            <a:ext cx="754380" cy="192024"/>
          </a:xfrm>
          <a:prstGeom prst="rect">
            <a:avLst/>
          </a:prstGeom>
          <a:noFill/>
        </p:spPr>
        <p:txBody>
          <a:bodyPr wrap="square" lIns="0" tIns="0" rIns="0" bIns="0" anchor="t">
            <a:spAutoFit/>
          </a:bodyPr>
          <a:lstStyle/>
          <a:p>
            <a:pPr algn="ctr"/>
            <a:r>
              <a:rPr sz="975" b="1" i="0">
                <a:solidFill>
                  <a:srgbClr val="C3CFCD"/>
                </a:solidFill>
                <a:latin typeface="Arial"/>
              </a:rPr>
              <a:t>12.7%</a:t>
            </a:r>
          </a:p>
        </p:txBody>
      </p:sp>
      <p:sp>
        <p:nvSpPr>
          <p:cNvPr id="38" name="TextBox 37"/>
          <p:cNvSpPr txBox="1"/>
          <p:nvPr/>
        </p:nvSpPr>
        <p:spPr>
          <a:xfrm>
            <a:off x="8044434" y="3209544"/>
            <a:ext cx="754380" cy="171450"/>
          </a:xfrm>
          <a:prstGeom prst="rect">
            <a:avLst/>
          </a:prstGeom>
          <a:noFill/>
        </p:spPr>
        <p:txBody>
          <a:bodyPr wrap="square" lIns="0" tIns="0" rIns="0" bIns="0" anchor="t">
            <a:spAutoFit/>
          </a:bodyPr>
          <a:lstStyle/>
          <a:p>
            <a:pPr algn="ctr"/>
            <a:r>
              <a:rPr sz="825" b="0" i="0">
                <a:solidFill>
                  <a:srgbClr val="C3CFCD"/>
                </a:solidFill>
                <a:latin typeface="Arial"/>
              </a:rPr>
              <a:t>full file</a:t>
            </a:r>
          </a:p>
        </p:txBody>
      </p:sp>
      <p:cxnSp>
        <p:nvCxnSpPr>
          <p:cNvPr id="39" name="Connector 38"/>
          <p:cNvCxnSpPr/>
          <p:nvPr/>
        </p:nvCxnSpPr>
        <p:spPr>
          <a:xfrm>
            <a:off x="6597396" y="3168396"/>
            <a:ext cx="2194560" cy="0"/>
          </a:xfrm>
          <a:prstGeom prst="line">
            <a:avLst/>
          </a:prstGeom>
          <a:ln w="9525">
            <a:solidFill>
              <a:srgbClr val="96A5A5"/>
            </a:solidFill>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597396" y="3380994"/>
            <a:ext cx="2263140" cy="171450"/>
          </a:xfrm>
          <a:prstGeom prst="rect">
            <a:avLst/>
          </a:prstGeom>
          <a:noFill/>
        </p:spPr>
        <p:txBody>
          <a:bodyPr wrap="square" lIns="0" tIns="0" rIns="0" bIns="0" anchor="t">
            <a:spAutoFit/>
          </a:bodyPr>
          <a:lstStyle/>
          <a:p>
            <a:pPr algn="ctr"/>
            <a:r>
              <a:rPr sz="750" b="0" i="1">
                <a:solidFill>
                  <a:srgbClr val="96A5A5"/>
                </a:solidFill>
                <a:latin typeface="Arial"/>
              </a:rPr>
              <a:t>% solved · SWE-bench Lite · GPT-4 Turbo</a:t>
            </a:r>
          </a:p>
        </p:txBody>
      </p:sp>
      <p:sp>
        <p:nvSpPr>
          <p:cNvPr id="41" name="TextBox 40"/>
          <p:cNvSpPr txBox="1"/>
          <p:nvPr/>
        </p:nvSpPr>
        <p:spPr>
          <a:xfrm>
            <a:off x="1885950" y="3669030"/>
            <a:ext cx="3566160" cy="192024"/>
          </a:xfrm>
          <a:prstGeom prst="rect">
            <a:avLst/>
          </a:prstGeom>
          <a:noFill/>
        </p:spPr>
        <p:txBody>
          <a:bodyPr wrap="square" lIns="0" tIns="0" rIns="0" bIns="0" anchor="t">
            <a:spAutoFit/>
          </a:bodyPr>
          <a:lstStyle/>
          <a:p>
            <a:pPr algn="l"/>
            <a:r>
              <a:rPr sz="900" b="1" i="0">
                <a:solidFill>
                  <a:srgbClr val="96A5A5"/>
                </a:solidFill>
                <a:latin typeface="Arial"/>
              </a:rPr>
              <a:t>Same model, better interface  (SWE-bench Lite, GPT-4 Turbo)</a:t>
            </a:r>
          </a:p>
        </p:txBody>
      </p:sp>
      <p:sp>
        <p:nvSpPr>
          <p:cNvPr id="42" name="TextBox 41"/>
          <p:cNvSpPr txBox="1"/>
          <p:nvPr/>
        </p:nvSpPr>
        <p:spPr>
          <a:xfrm>
            <a:off x="1885950" y="3943350"/>
            <a:ext cx="822960" cy="219456"/>
          </a:xfrm>
          <a:prstGeom prst="rect">
            <a:avLst/>
          </a:prstGeom>
          <a:noFill/>
        </p:spPr>
        <p:txBody>
          <a:bodyPr wrap="square" lIns="0" tIns="0" rIns="0" bIns="0" anchor="ctr">
            <a:spAutoFit/>
          </a:bodyPr>
          <a:lstStyle/>
          <a:p>
            <a:pPr algn="l"/>
            <a:r>
              <a:rPr sz="975" b="1" i="0">
                <a:solidFill>
                  <a:srgbClr val="F5F7F5"/>
                </a:solidFill>
                <a:latin typeface="Arial"/>
              </a:rPr>
              <a:t>Shell only</a:t>
            </a:r>
          </a:p>
        </p:txBody>
      </p:sp>
      <p:sp>
        <p:nvSpPr>
          <p:cNvPr id="43" name="Rectangle 42"/>
          <p:cNvSpPr/>
          <p:nvPr/>
        </p:nvSpPr>
        <p:spPr>
          <a:xfrm>
            <a:off x="2777490" y="3943350"/>
            <a:ext cx="1131570" cy="219456"/>
          </a:xfrm>
          <a:prstGeom prst="rect">
            <a:avLst/>
          </a:prstGeom>
          <a:solidFill>
            <a:srgbClr val="5D777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3977640" y="3943350"/>
            <a:ext cx="548640" cy="219456"/>
          </a:xfrm>
          <a:prstGeom prst="rect">
            <a:avLst/>
          </a:prstGeom>
          <a:noFill/>
        </p:spPr>
        <p:txBody>
          <a:bodyPr wrap="square" lIns="0" tIns="0" rIns="0" bIns="0" anchor="ctr">
            <a:spAutoFit/>
          </a:bodyPr>
          <a:lstStyle/>
          <a:p>
            <a:pPr algn="l"/>
            <a:r>
              <a:rPr sz="975" b="1" i="0">
                <a:solidFill>
                  <a:srgbClr val="C3CFCD"/>
                </a:solidFill>
                <a:latin typeface="Arial"/>
              </a:rPr>
              <a:t>11.0%</a:t>
            </a:r>
          </a:p>
        </p:txBody>
      </p:sp>
      <p:sp>
        <p:nvSpPr>
          <p:cNvPr id="45" name="TextBox 44"/>
          <p:cNvSpPr txBox="1"/>
          <p:nvPr/>
        </p:nvSpPr>
        <p:spPr>
          <a:xfrm>
            <a:off x="1885950" y="4251960"/>
            <a:ext cx="822960" cy="219456"/>
          </a:xfrm>
          <a:prstGeom prst="rect">
            <a:avLst/>
          </a:prstGeom>
          <a:noFill/>
        </p:spPr>
        <p:txBody>
          <a:bodyPr wrap="square" lIns="0" tIns="0" rIns="0" bIns="0" anchor="ctr">
            <a:spAutoFit/>
          </a:bodyPr>
          <a:lstStyle/>
          <a:p>
            <a:pPr algn="l"/>
            <a:r>
              <a:rPr sz="975" b="1" i="0">
                <a:solidFill>
                  <a:srgbClr val="F5F7F5"/>
                </a:solidFill>
                <a:latin typeface="Arial"/>
              </a:rPr>
              <a:t>SWE-agent</a:t>
            </a:r>
          </a:p>
        </p:txBody>
      </p:sp>
      <p:sp>
        <p:nvSpPr>
          <p:cNvPr id="46" name="Rectangle 45"/>
          <p:cNvSpPr/>
          <p:nvPr/>
        </p:nvSpPr>
        <p:spPr>
          <a:xfrm>
            <a:off x="2777490" y="4251960"/>
            <a:ext cx="1851660" cy="219456"/>
          </a:xfrm>
          <a:prstGeom prst="rect">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4697730" y="4251960"/>
            <a:ext cx="548640" cy="219456"/>
          </a:xfrm>
          <a:prstGeom prst="rect">
            <a:avLst/>
          </a:prstGeom>
          <a:noFill/>
        </p:spPr>
        <p:txBody>
          <a:bodyPr wrap="square" lIns="0" tIns="0" rIns="0" bIns="0" anchor="ctr">
            <a:spAutoFit/>
          </a:bodyPr>
          <a:lstStyle/>
          <a:p>
            <a:pPr algn="l"/>
            <a:r>
              <a:rPr sz="975" b="1" i="0">
                <a:solidFill>
                  <a:srgbClr val="DE915B"/>
                </a:solidFill>
                <a:latin typeface="Arial"/>
              </a:rPr>
              <a:t>18.0%</a:t>
            </a:r>
          </a:p>
        </p:txBody>
      </p:sp>
      <p:sp>
        <p:nvSpPr>
          <p:cNvPr id="48" name="Rounded Rectangle 47"/>
          <p:cNvSpPr/>
          <p:nvPr/>
        </p:nvSpPr>
        <p:spPr>
          <a:xfrm>
            <a:off x="5486400" y="3655314"/>
            <a:ext cx="3326130" cy="891540"/>
          </a:xfrm>
          <a:prstGeom prst="roundRect">
            <a:avLst>
              <a:gd name="adj" fmla="val 9230"/>
            </a:avLst>
          </a:prstGeom>
          <a:solidFill>
            <a:srgbClr val="142021">
              <a:alpha val="85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5623560" y="3723894"/>
            <a:ext cx="3051810" cy="192024"/>
          </a:xfrm>
          <a:prstGeom prst="rect">
            <a:avLst/>
          </a:prstGeom>
          <a:noFill/>
        </p:spPr>
        <p:txBody>
          <a:bodyPr wrap="square" lIns="0" tIns="0" rIns="0" bIns="0" anchor="t">
            <a:spAutoFit/>
          </a:bodyPr>
          <a:lstStyle/>
          <a:p>
            <a:pPr algn="l"/>
            <a:r>
              <a:rPr sz="975" b="1" i="0">
                <a:solidFill>
                  <a:srgbClr val="DE915B"/>
                </a:solidFill>
                <a:latin typeface="Arial"/>
              </a:rPr>
              <a:t>The idea stuck</a:t>
            </a:r>
          </a:p>
        </p:txBody>
      </p:sp>
      <p:sp>
        <p:nvSpPr>
          <p:cNvPr id="50" name="TextBox 49"/>
          <p:cNvSpPr txBox="1"/>
          <p:nvPr/>
        </p:nvSpPr>
        <p:spPr>
          <a:xfrm>
            <a:off x="5623560" y="3929634"/>
            <a:ext cx="3051810" cy="342900"/>
          </a:xfrm>
          <a:prstGeom prst="rect">
            <a:avLst/>
          </a:prstGeom>
          <a:noFill/>
        </p:spPr>
        <p:txBody>
          <a:bodyPr wrap="square" lIns="0" tIns="0" rIns="0" bIns="0" anchor="t">
            <a:spAutoFit/>
          </a:bodyPr>
          <a:lstStyle/>
          <a:p>
            <a:pPr algn="l"/>
            <a:r>
              <a:rPr sz="825" b="0" i="0">
                <a:solidFill>
                  <a:srgbClr val="C3CFCD"/>
                </a:solidFill>
                <a:latin typeface="Arial"/>
              </a:rPr>
              <a:t>Anthropic built its Claude 3.5 Sonnet SWE-bench agent on SWE-agent (Oct 2024). Agents still read files in windows:</a:t>
            </a:r>
          </a:p>
        </p:txBody>
      </p:sp>
      <p:sp>
        <p:nvSpPr>
          <p:cNvPr id="51" name="TextBox 50"/>
          <p:cNvSpPr txBox="1"/>
          <p:nvPr/>
        </p:nvSpPr>
        <p:spPr>
          <a:xfrm>
            <a:off x="5623560" y="4299966"/>
            <a:ext cx="3051810" cy="192024"/>
          </a:xfrm>
          <a:prstGeom prst="rect">
            <a:avLst/>
          </a:prstGeom>
          <a:noFill/>
        </p:spPr>
        <p:txBody>
          <a:bodyPr wrap="square" lIns="0" tIns="0" rIns="0" bIns="0" anchor="t">
            <a:spAutoFit/>
          </a:bodyPr>
          <a:lstStyle/>
          <a:p>
            <a:pPr algn="l"/>
            <a:r>
              <a:rPr sz="900" b="0" i="0">
                <a:solidFill>
                  <a:srgbClr val="F5F7F5"/>
                </a:solidFill>
                <a:latin typeface="Consolas"/>
              </a:rPr>
              <a:t>sed -n '200,300p' kernel/fork.c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1645920" y="342900"/>
            <a:ext cx="5623560" cy="445770"/>
          </a:xfrm>
          <a:prstGeom prst="rect">
            <a:avLst/>
          </a:prstGeom>
          <a:noFill/>
        </p:spPr>
        <p:txBody>
          <a:bodyPr wrap="square" lIns="0" tIns="0" rIns="0" bIns="0" anchor="t">
            <a:spAutoFit/>
          </a:bodyPr>
          <a:lstStyle/>
          <a:p>
            <a:pPr algn="l"/>
            <a:r>
              <a:rPr sz="2100" b="1" i="0">
                <a:solidFill>
                  <a:srgbClr val="F5F7F5"/>
                </a:solidFill>
                <a:latin typeface="Arial"/>
              </a:rPr>
              <a:t>SWE-agent, repurposed for backporting</a:t>
            </a:r>
          </a:p>
        </p:txBody>
      </p:sp>
      <p:sp>
        <p:nvSpPr>
          <p:cNvPr id="4" name="Rounded Rectangle 3"/>
          <p:cNvSpPr/>
          <p:nvPr/>
        </p:nvSpPr>
        <p:spPr>
          <a:xfrm>
            <a:off x="7372350" y="377190"/>
            <a:ext cx="1440180" cy="288036"/>
          </a:xfrm>
          <a:prstGeom prst="roundRect">
            <a:avLst>
              <a:gd name="adj" fmla="val 28571"/>
            </a:avLst>
          </a:prstGeom>
          <a:noFill/>
          <a:ln w="14288">
            <a:solidFill>
              <a:srgbClr val="DE915B"/>
            </a:solidFill>
          </a:ln>
          <a:effectLst/>
        </p:spPr>
        <p:style>
          <a:lnRef idx="1">
            <a:schemeClr val="accent1"/>
          </a:lnRef>
          <a:fillRef idx="3">
            <a:schemeClr val="accent1"/>
          </a:fillRef>
          <a:effectRef idx="2">
            <a:schemeClr val="accent1"/>
          </a:effectRef>
          <a:fontRef idx="minor">
            <a:schemeClr val="lt1"/>
          </a:fontRef>
        </p:style>
        <p:txBody>
          <a:bodyPr wrap="square" lIns="13716" tIns="13716" rIns="13716" bIns="13716" rtlCol="0" anchor="ctr"/>
          <a:lstStyle/>
          <a:p>
            <a:pPr algn="ctr"/>
            <a:r>
              <a:rPr sz="975" b="1">
                <a:solidFill>
                  <a:srgbClr val="DE915B"/>
                </a:solidFill>
                <a:latin typeface="Arial"/>
              </a:rPr>
              <a:t>Feb 2025</a:t>
            </a:r>
          </a:p>
        </p:txBody>
      </p:sp>
      <p:sp>
        <p:nvSpPr>
          <p:cNvPr id="5" name="TextBox 4"/>
          <p:cNvSpPr txBox="1"/>
          <p:nvPr/>
        </p:nvSpPr>
        <p:spPr>
          <a:xfrm>
            <a:off x="1659636" y="822960"/>
            <a:ext cx="7063740" cy="288036"/>
          </a:xfrm>
          <a:prstGeom prst="rect">
            <a:avLst/>
          </a:prstGeom>
          <a:noFill/>
        </p:spPr>
        <p:txBody>
          <a:bodyPr wrap="square" lIns="0" tIns="0" rIns="0" bIns="0" anchor="t">
            <a:spAutoFit/>
          </a:bodyPr>
          <a:lstStyle/>
          <a:p>
            <a:pPr algn="l"/>
            <a:r>
              <a:rPr sz="1200" b="0" i="0">
                <a:solidFill>
                  <a:srgbClr val="DE915B"/>
                </a:solidFill>
                <a:latin typeface="Arial"/>
              </a:rPr>
              <a:t>Built for SWE-bench bug fixing; we pointed the same loop at CVE backports</a:t>
            </a:r>
          </a:p>
        </p:txBody>
      </p:sp>
      <p:sp>
        <p:nvSpPr>
          <p:cNvPr id="6" name="Rounded Rectangle 5"/>
          <p:cNvSpPr/>
          <p:nvPr/>
        </p:nvSpPr>
        <p:spPr>
          <a:xfrm>
            <a:off x="1885950" y="1337310"/>
            <a:ext cx="1988820" cy="720090"/>
          </a:xfrm>
          <a:prstGeom prst="roundRect">
            <a:avLst>
              <a:gd name="adj" fmla="val 11428"/>
            </a:avLst>
          </a:prstGeom>
          <a:solidFill>
            <a:srgbClr val="142021">
              <a:alpha val="85000"/>
            </a:srgbClr>
          </a:solidFill>
          <a:ln w="11906">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2023110" y="1440180"/>
            <a:ext cx="1714500" cy="240030"/>
          </a:xfrm>
          <a:prstGeom prst="rect">
            <a:avLst/>
          </a:prstGeom>
          <a:noFill/>
        </p:spPr>
        <p:txBody>
          <a:bodyPr wrap="square" lIns="0" tIns="0" rIns="0" bIns="0" anchor="t">
            <a:spAutoFit/>
          </a:bodyPr>
          <a:lstStyle/>
          <a:p>
            <a:pPr algn="l"/>
            <a:r>
              <a:rPr sz="1200" b="1" i="0">
                <a:solidFill>
                  <a:srgbClr val="F5F7F5"/>
                </a:solidFill>
                <a:latin typeface="Arial"/>
              </a:rPr>
              <a:t>Stable repo</a:t>
            </a:r>
          </a:p>
        </p:txBody>
      </p:sp>
      <p:sp>
        <p:nvSpPr>
          <p:cNvPr id="8" name="TextBox 7"/>
          <p:cNvSpPr txBox="1"/>
          <p:nvPr/>
        </p:nvSpPr>
        <p:spPr>
          <a:xfrm>
            <a:off x="2023110" y="1735074"/>
            <a:ext cx="1714500" cy="205740"/>
          </a:xfrm>
          <a:prstGeom prst="rect">
            <a:avLst/>
          </a:prstGeom>
          <a:noFill/>
        </p:spPr>
        <p:txBody>
          <a:bodyPr wrap="square" lIns="0" tIns="0" rIns="0" bIns="0" anchor="t">
            <a:spAutoFit/>
          </a:bodyPr>
          <a:lstStyle/>
          <a:p>
            <a:pPr algn="l"/>
            <a:r>
              <a:rPr sz="900" b="0" i="0">
                <a:solidFill>
                  <a:srgbClr val="C3CFCD"/>
                </a:solidFill>
                <a:latin typeface="Consolas"/>
              </a:rPr>
              <a:t>git checkout &lt;azl-stable&gt;</a:t>
            </a:r>
          </a:p>
        </p:txBody>
      </p:sp>
      <p:sp>
        <p:nvSpPr>
          <p:cNvPr id="9" name="Rounded Rectangle 8"/>
          <p:cNvSpPr/>
          <p:nvPr/>
        </p:nvSpPr>
        <p:spPr>
          <a:xfrm>
            <a:off x="1885950" y="2160270"/>
            <a:ext cx="1988820" cy="720090"/>
          </a:xfrm>
          <a:prstGeom prst="roundRect">
            <a:avLst>
              <a:gd name="adj" fmla="val 11428"/>
            </a:avLst>
          </a:prstGeom>
          <a:solidFill>
            <a:srgbClr val="142021">
              <a:alpha val="85000"/>
            </a:srgbClr>
          </a:solidFill>
          <a:ln w="11906">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023110" y="2263140"/>
            <a:ext cx="1714500" cy="240030"/>
          </a:xfrm>
          <a:prstGeom prst="rect">
            <a:avLst/>
          </a:prstGeom>
          <a:noFill/>
        </p:spPr>
        <p:txBody>
          <a:bodyPr wrap="square" lIns="0" tIns="0" rIns="0" bIns="0" anchor="t">
            <a:spAutoFit/>
          </a:bodyPr>
          <a:lstStyle/>
          <a:p>
            <a:pPr algn="l"/>
            <a:r>
              <a:rPr sz="1200" b="1" i="0">
                <a:solidFill>
                  <a:srgbClr val="F5F7F5"/>
                </a:solidFill>
                <a:latin typeface="Arial"/>
              </a:rPr>
              <a:t>Upstream fix</a:t>
            </a:r>
          </a:p>
        </p:txBody>
      </p:sp>
      <p:sp>
        <p:nvSpPr>
          <p:cNvPr id="11" name="TextBox 10"/>
          <p:cNvSpPr txBox="1"/>
          <p:nvPr/>
        </p:nvSpPr>
        <p:spPr>
          <a:xfrm>
            <a:off x="2023110" y="2558034"/>
            <a:ext cx="1714500" cy="205740"/>
          </a:xfrm>
          <a:prstGeom prst="rect">
            <a:avLst/>
          </a:prstGeom>
          <a:noFill/>
        </p:spPr>
        <p:txBody>
          <a:bodyPr wrap="square" lIns="0" tIns="0" rIns="0" bIns="0" anchor="t">
            <a:spAutoFit/>
          </a:bodyPr>
          <a:lstStyle/>
          <a:p>
            <a:pPr algn="l"/>
            <a:r>
              <a:rPr sz="900" b="0" i="0">
                <a:solidFill>
                  <a:srgbClr val="C3CFCD"/>
                </a:solidFill>
                <a:latin typeface="Arial"/>
              </a:rPr>
              <a:t>patch file or commit ID</a:t>
            </a:r>
          </a:p>
        </p:txBody>
      </p:sp>
      <p:sp>
        <p:nvSpPr>
          <p:cNvPr id="12" name="TextBox 11"/>
          <p:cNvSpPr txBox="1"/>
          <p:nvPr/>
        </p:nvSpPr>
        <p:spPr>
          <a:xfrm>
            <a:off x="1885950" y="1165860"/>
            <a:ext cx="1028700" cy="171450"/>
          </a:xfrm>
          <a:prstGeom prst="rect">
            <a:avLst/>
          </a:prstGeom>
          <a:noFill/>
        </p:spPr>
        <p:txBody>
          <a:bodyPr wrap="square" lIns="0" tIns="0" rIns="0" bIns="0" anchor="t">
            <a:spAutoFit/>
          </a:bodyPr>
          <a:lstStyle/>
          <a:p>
            <a:pPr algn="l"/>
            <a:r>
              <a:rPr sz="825" b="1" i="0">
                <a:solidFill>
                  <a:srgbClr val="96A5A5"/>
                </a:solidFill>
                <a:latin typeface="Arial"/>
              </a:rPr>
              <a:t>INPUT</a:t>
            </a:r>
          </a:p>
        </p:txBody>
      </p:sp>
      <p:sp>
        <p:nvSpPr>
          <p:cNvPr id="13" name="Rounded Rectangle 12"/>
          <p:cNvSpPr/>
          <p:nvPr/>
        </p:nvSpPr>
        <p:spPr>
          <a:xfrm>
            <a:off x="4149090" y="1337310"/>
            <a:ext cx="2297430" cy="1543050"/>
          </a:xfrm>
          <a:prstGeom prst="roundRect">
            <a:avLst>
              <a:gd name="adj" fmla="val 5333"/>
            </a:avLst>
          </a:prstGeom>
          <a:solidFill>
            <a:srgbClr val="142021">
              <a:alpha val="85000"/>
            </a:srgbClr>
          </a:solidFill>
          <a:ln w="19050">
            <a:solidFill>
              <a:srgbClr val="DE91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286250" y="1426464"/>
            <a:ext cx="2023110" cy="240030"/>
          </a:xfrm>
          <a:prstGeom prst="rect">
            <a:avLst/>
          </a:prstGeom>
          <a:noFill/>
        </p:spPr>
        <p:txBody>
          <a:bodyPr wrap="square" lIns="0" tIns="0" rIns="0" bIns="0" anchor="t">
            <a:spAutoFit/>
          </a:bodyPr>
          <a:lstStyle/>
          <a:p>
            <a:pPr algn="l"/>
            <a:r>
              <a:rPr sz="1200" b="1" i="0">
                <a:solidFill>
                  <a:srgbClr val="F5F7F5"/>
                </a:solidFill>
                <a:latin typeface="Arial"/>
              </a:rPr>
              <a:t>SWE-agent loop</a:t>
            </a:r>
          </a:p>
        </p:txBody>
      </p:sp>
      <p:sp>
        <p:nvSpPr>
          <p:cNvPr id="15" name="TextBox 14"/>
          <p:cNvSpPr txBox="1"/>
          <p:nvPr/>
        </p:nvSpPr>
        <p:spPr>
          <a:xfrm>
            <a:off x="4286250" y="1680210"/>
            <a:ext cx="2023110" cy="192024"/>
          </a:xfrm>
          <a:prstGeom prst="rect">
            <a:avLst/>
          </a:prstGeom>
          <a:noFill/>
        </p:spPr>
        <p:txBody>
          <a:bodyPr wrap="square" lIns="0" tIns="0" rIns="0" bIns="0" anchor="t">
            <a:spAutoFit/>
          </a:bodyPr>
          <a:lstStyle/>
          <a:p>
            <a:pPr algn="l"/>
            <a:r>
              <a:rPr sz="900" b="0" i="0">
                <a:solidFill>
                  <a:srgbClr val="DE915B"/>
                </a:solidFill>
                <a:latin typeface="Arial"/>
              </a:rPr>
              <a:t>think → act → observe</a:t>
            </a:r>
          </a:p>
        </p:txBody>
      </p:sp>
      <p:sp>
        <p:nvSpPr>
          <p:cNvPr id="16" name="Rounded Rectangle 15"/>
          <p:cNvSpPr/>
          <p:nvPr/>
        </p:nvSpPr>
        <p:spPr>
          <a:xfrm>
            <a:off x="4286250" y="1954530"/>
            <a:ext cx="960120" cy="233172"/>
          </a:xfrm>
          <a:prstGeom prst="roundRect">
            <a:avLst>
              <a:gd name="adj" fmla="val 35294"/>
            </a:avLst>
          </a:prstGeom>
          <a:solidFill>
            <a:srgbClr val="142021"/>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none" lIns="13716" tIns="13716" rIns="13716" bIns="13716" rtlCol="0" anchor="ctr"/>
          <a:lstStyle/>
          <a:p>
            <a:pPr algn="ctr"/>
            <a:r>
              <a:rPr sz="825" b="0">
                <a:solidFill>
                  <a:srgbClr val="C3CFCD"/>
                </a:solidFill>
                <a:latin typeface="Arial"/>
              </a:rPr>
              <a:t>open · scroll</a:t>
            </a:r>
          </a:p>
        </p:txBody>
      </p:sp>
      <p:sp>
        <p:nvSpPr>
          <p:cNvPr id="17" name="Rounded Rectangle 16"/>
          <p:cNvSpPr/>
          <p:nvPr/>
        </p:nvSpPr>
        <p:spPr>
          <a:xfrm>
            <a:off x="5314950" y="1954530"/>
            <a:ext cx="960120" cy="233172"/>
          </a:xfrm>
          <a:prstGeom prst="roundRect">
            <a:avLst>
              <a:gd name="adj" fmla="val 35294"/>
            </a:avLst>
          </a:prstGeom>
          <a:solidFill>
            <a:srgbClr val="142021"/>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none" lIns="13716" tIns="13716" rIns="13716" bIns="13716" rtlCol="0" anchor="ctr"/>
          <a:lstStyle/>
          <a:p>
            <a:pPr algn="ctr"/>
            <a:r>
              <a:rPr sz="825" b="0">
                <a:solidFill>
                  <a:srgbClr val="C3CFCD"/>
                </a:solidFill>
                <a:latin typeface="Arial"/>
              </a:rPr>
              <a:t>find_file</a:t>
            </a:r>
          </a:p>
        </p:txBody>
      </p:sp>
      <p:sp>
        <p:nvSpPr>
          <p:cNvPr id="18" name="Rounded Rectangle 17"/>
          <p:cNvSpPr/>
          <p:nvPr/>
        </p:nvSpPr>
        <p:spPr>
          <a:xfrm>
            <a:off x="4286250" y="2242566"/>
            <a:ext cx="960120" cy="233172"/>
          </a:xfrm>
          <a:prstGeom prst="roundRect">
            <a:avLst>
              <a:gd name="adj" fmla="val 35294"/>
            </a:avLst>
          </a:prstGeom>
          <a:solidFill>
            <a:srgbClr val="142021"/>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none" lIns="13716" tIns="13716" rIns="13716" bIns="13716" rtlCol="0" anchor="ctr"/>
          <a:lstStyle/>
          <a:p>
            <a:pPr algn="ctr"/>
            <a:r>
              <a:rPr sz="825" b="0">
                <a:solidFill>
                  <a:srgbClr val="C3CFCD"/>
                </a:solidFill>
                <a:latin typeface="Arial"/>
              </a:rPr>
              <a:t>search_dir</a:t>
            </a:r>
          </a:p>
        </p:txBody>
      </p:sp>
      <p:sp>
        <p:nvSpPr>
          <p:cNvPr id="19" name="Rounded Rectangle 18"/>
          <p:cNvSpPr/>
          <p:nvPr/>
        </p:nvSpPr>
        <p:spPr>
          <a:xfrm>
            <a:off x="5314950" y="2242566"/>
            <a:ext cx="960120" cy="233172"/>
          </a:xfrm>
          <a:prstGeom prst="roundRect">
            <a:avLst>
              <a:gd name="adj" fmla="val 35294"/>
            </a:avLst>
          </a:prstGeom>
          <a:solidFill>
            <a:srgbClr val="142021"/>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none" lIns="13716" tIns="13716" rIns="13716" bIns="13716" rtlCol="0" anchor="ctr"/>
          <a:lstStyle/>
          <a:p>
            <a:pPr algn="ctr"/>
            <a:r>
              <a:rPr sz="825" b="0">
                <a:solidFill>
                  <a:srgbClr val="C3CFCD"/>
                </a:solidFill>
                <a:latin typeface="Arial"/>
              </a:rPr>
              <a:t>edit + lint</a:t>
            </a:r>
          </a:p>
        </p:txBody>
      </p:sp>
      <p:sp>
        <p:nvSpPr>
          <p:cNvPr id="20" name="Rounded Rectangle 19"/>
          <p:cNvSpPr/>
          <p:nvPr/>
        </p:nvSpPr>
        <p:spPr>
          <a:xfrm>
            <a:off x="4286250" y="2530602"/>
            <a:ext cx="960120" cy="233172"/>
          </a:xfrm>
          <a:prstGeom prst="roundRect">
            <a:avLst>
              <a:gd name="adj" fmla="val 35294"/>
            </a:avLst>
          </a:prstGeom>
          <a:solidFill>
            <a:srgbClr val="142021"/>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none" lIns="13716" tIns="13716" rIns="13716" bIns="13716" rtlCol="0" anchor="ctr"/>
          <a:lstStyle/>
          <a:p>
            <a:pPr algn="ctr"/>
            <a:r>
              <a:rPr sz="825" b="0">
                <a:solidFill>
                  <a:srgbClr val="C3CFCD"/>
                </a:solidFill>
                <a:latin typeface="Arial"/>
              </a:rPr>
              <a:t>git</a:t>
            </a:r>
          </a:p>
        </p:txBody>
      </p:sp>
      <p:sp>
        <p:nvSpPr>
          <p:cNvPr id="21" name="Rounded Rectangle 20"/>
          <p:cNvSpPr/>
          <p:nvPr/>
        </p:nvSpPr>
        <p:spPr>
          <a:xfrm>
            <a:off x="5314950" y="2530602"/>
            <a:ext cx="960120" cy="233172"/>
          </a:xfrm>
          <a:prstGeom prst="roundRect">
            <a:avLst>
              <a:gd name="adj" fmla="val 35294"/>
            </a:avLst>
          </a:prstGeom>
          <a:solidFill>
            <a:srgbClr val="142021"/>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none" lIns="13716" tIns="13716" rIns="13716" bIns="13716" rtlCol="0" anchor="ctr"/>
          <a:lstStyle/>
          <a:p>
            <a:pPr algn="ctr"/>
            <a:r>
              <a:rPr sz="825" b="0">
                <a:solidFill>
                  <a:srgbClr val="C3CFCD"/>
                </a:solidFill>
                <a:latin typeface="Arial"/>
              </a:rPr>
              <a:t>ag · bash</a:t>
            </a:r>
          </a:p>
        </p:txBody>
      </p:sp>
      <p:sp>
        <p:nvSpPr>
          <p:cNvPr id="22" name="TextBox 21"/>
          <p:cNvSpPr txBox="1"/>
          <p:nvPr/>
        </p:nvSpPr>
        <p:spPr>
          <a:xfrm>
            <a:off x="4149090" y="2921508"/>
            <a:ext cx="2297430" cy="171450"/>
          </a:xfrm>
          <a:prstGeom prst="rect">
            <a:avLst/>
          </a:prstGeom>
          <a:noFill/>
        </p:spPr>
        <p:txBody>
          <a:bodyPr wrap="square" lIns="0" tIns="0" rIns="0" bIns="0" anchor="t">
            <a:spAutoFit/>
          </a:bodyPr>
          <a:lstStyle/>
          <a:p>
            <a:pPr algn="ctr"/>
            <a:r>
              <a:rPr sz="787" b="0" i="1">
                <a:solidFill>
                  <a:srgbClr val="96A5A5"/>
                </a:solidFill>
                <a:latin typeface="Arial"/>
              </a:rPr>
              <a:t>stock SWE-agent tools + everyday CLI</a:t>
            </a:r>
          </a:p>
        </p:txBody>
      </p:sp>
      <p:cxnSp>
        <p:nvCxnSpPr>
          <p:cNvPr id="23" name="Connector 22"/>
          <p:cNvCxnSpPr/>
          <p:nvPr/>
        </p:nvCxnSpPr>
        <p:spPr>
          <a:xfrm>
            <a:off x="3909060" y="1693926"/>
            <a:ext cx="192024" cy="260604"/>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V="1">
            <a:off x="3909060" y="2263140"/>
            <a:ext cx="192024" cy="253746"/>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755130" y="1508760"/>
            <a:ext cx="1028700" cy="171450"/>
          </a:xfrm>
          <a:prstGeom prst="rect">
            <a:avLst/>
          </a:prstGeom>
          <a:noFill/>
        </p:spPr>
        <p:txBody>
          <a:bodyPr wrap="square" lIns="0" tIns="0" rIns="0" bIns="0" anchor="t">
            <a:spAutoFit/>
          </a:bodyPr>
          <a:lstStyle/>
          <a:p>
            <a:pPr algn="l"/>
            <a:r>
              <a:rPr sz="825" b="1" i="0">
                <a:solidFill>
                  <a:srgbClr val="96A5A5"/>
                </a:solidFill>
                <a:latin typeface="Arial"/>
              </a:rPr>
              <a:t>OUTPUT</a:t>
            </a:r>
          </a:p>
        </p:txBody>
      </p:sp>
      <p:sp>
        <p:nvSpPr>
          <p:cNvPr id="26" name="Rounded Rectangle 25"/>
          <p:cNvSpPr/>
          <p:nvPr/>
        </p:nvSpPr>
        <p:spPr>
          <a:xfrm>
            <a:off x="6755130" y="1680210"/>
            <a:ext cx="2057400" cy="857250"/>
          </a:xfrm>
          <a:prstGeom prst="roundRect">
            <a:avLst>
              <a:gd name="adj" fmla="val 9600"/>
            </a:avLst>
          </a:prstGeom>
          <a:solidFill>
            <a:srgbClr val="142021">
              <a:alpha val="85000"/>
            </a:srgbClr>
          </a:solidFill>
          <a:ln w="14288">
            <a:solidFill>
              <a:srgbClr val="80C4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892290" y="1796796"/>
            <a:ext cx="1783080" cy="240030"/>
          </a:xfrm>
          <a:prstGeom prst="rect">
            <a:avLst/>
          </a:prstGeom>
          <a:noFill/>
        </p:spPr>
        <p:txBody>
          <a:bodyPr wrap="square" lIns="0" tIns="0" rIns="0" bIns="0" anchor="t">
            <a:spAutoFit/>
          </a:bodyPr>
          <a:lstStyle/>
          <a:p>
            <a:pPr algn="l"/>
            <a:r>
              <a:rPr sz="1200" b="1" i="0">
                <a:solidFill>
                  <a:srgbClr val="F5F7F5"/>
                </a:solidFill>
                <a:latin typeface="Arial"/>
              </a:rPr>
              <a:t>Backported patch</a:t>
            </a:r>
          </a:p>
        </p:txBody>
      </p:sp>
      <p:sp>
        <p:nvSpPr>
          <p:cNvPr id="28" name="TextBox 27"/>
          <p:cNvSpPr txBox="1"/>
          <p:nvPr/>
        </p:nvSpPr>
        <p:spPr>
          <a:xfrm>
            <a:off x="6892290" y="2091690"/>
            <a:ext cx="1783080" cy="205740"/>
          </a:xfrm>
          <a:prstGeom prst="rect">
            <a:avLst/>
          </a:prstGeom>
          <a:noFill/>
        </p:spPr>
        <p:txBody>
          <a:bodyPr wrap="square" lIns="0" tIns="0" rIns="0" bIns="0" anchor="t">
            <a:spAutoFit/>
          </a:bodyPr>
          <a:lstStyle/>
          <a:p>
            <a:pPr algn="l"/>
            <a:r>
              <a:rPr sz="900" b="0" i="0">
                <a:solidFill>
                  <a:srgbClr val="C3CFCD"/>
                </a:solidFill>
                <a:latin typeface="Arial"/>
              </a:rPr>
              <a:t>rewritten for the stable tree</a:t>
            </a:r>
          </a:p>
        </p:txBody>
      </p:sp>
      <p:cxnSp>
        <p:nvCxnSpPr>
          <p:cNvPr id="29" name="Connector 28"/>
          <p:cNvCxnSpPr/>
          <p:nvPr/>
        </p:nvCxnSpPr>
        <p:spPr>
          <a:xfrm>
            <a:off x="6480810" y="2105406"/>
            <a:ext cx="226314" cy="0"/>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1885950" y="3236976"/>
            <a:ext cx="2743200" cy="205740"/>
          </a:xfrm>
          <a:prstGeom prst="rect">
            <a:avLst/>
          </a:prstGeom>
          <a:noFill/>
        </p:spPr>
        <p:txBody>
          <a:bodyPr wrap="square" lIns="0" tIns="0" rIns="0" bIns="0" anchor="t">
            <a:spAutoFit/>
          </a:bodyPr>
          <a:lstStyle/>
          <a:p>
            <a:pPr algn="l"/>
            <a:r>
              <a:rPr sz="1050" b="1" i="0">
                <a:solidFill>
                  <a:srgbClr val="DE915B"/>
                </a:solidFill>
                <a:latin typeface="Arial"/>
              </a:rPr>
              <a:t>Backport success rate</a:t>
            </a:r>
          </a:p>
        </p:txBody>
      </p:sp>
      <p:sp>
        <p:nvSpPr>
          <p:cNvPr id="31" name="TextBox 30"/>
          <p:cNvSpPr txBox="1"/>
          <p:nvPr/>
        </p:nvSpPr>
        <p:spPr>
          <a:xfrm>
            <a:off x="1885950" y="3531870"/>
            <a:ext cx="1474470" cy="274320"/>
          </a:xfrm>
          <a:prstGeom prst="rect">
            <a:avLst/>
          </a:prstGeom>
          <a:noFill/>
        </p:spPr>
        <p:txBody>
          <a:bodyPr wrap="square" lIns="0" tIns="0" rIns="0" bIns="0" anchor="ctr">
            <a:spAutoFit/>
          </a:bodyPr>
          <a:lstStyle/>
          <a:p>
            <a:pPr algn="l"/>
            <a:r>
              <a:rPr sz="1125" b="1" i="0">
                <a:solidFill>
                  <a:srgbClr val="F5F7F5"/>
                </a:solidFill>
                <a:latin typeface="Arial"/>
              </a:rPr>
              <a:t>Single prompt</a:t>
            </a:r>
          </a:p>
        </p:txBody>
      </p:sp>
      <p:sp>
        <p:nvSpPr>
          <p:cNvPr id="32" name="Rectangle 31"/>
          <p:cNvSpPr/>
          <p:nvPr/>
        </p:nvSpPr>
        <p:spPr>
          <a:xfrm>
            <a:off x="3429000" y="3559302"/>
            <a:ext cx="5074920" cy="219456"/>
          </a:xfrm>
          <a:prstGeom prst="rect">
            <a:avLst/>
          </a:prstGeom>
          <a:solidFill>
            <a:srgbClr val="14202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3429000" y="3559302"/>
            <a:ext cx="507492" cy="219456"/>
          </a:xfrm>
          <a:prstGeom prst="rect">
            <a:avLst/>
          </a:prstGeom>
          <a:solidFill>
            <a:srgbClr val="5D777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4039362" y="3531870"/>
            <a:ext cx="960120" cy="274320"/>
          </a:xfrm>
          <a:prstGeom prst="rect">
            <a:avLst/>
          </a:prstGeom>
          <a:noFill/>
        </p:spPr>
        <p:txBody>
          <a:bodyPr wrap="square" lIns="0" tIns="0" rIns="0" bIns="0" anchor="ctr">
            <a:spAutoFit/>
          </a:bodyPr>
          <a:lstStyle/>
          <a:p>
            <a:pPr algn="l"/>
            <a:r>
              <a:rPr sz="1350" b="1" i="0">
                <a:solidFill>
                  <a:srgbClr val="E87064"/>
                </a:solidFill>
                <a:latin typeface="Arial"/>
              </a:rPr>
              <a:t>&lt; 10%</a:t>
            </a:r>
          </a:p>
        </p:txBody>
      </p:sp>
      <p:sp>
        <p:nvSpPr>
          <p:cNvPr id="35" name="TextBox 34"/>
          <p:cNvSpPr txBox="1"/>
          <p:nvPr/>
        </p:nvSpPr>
        <p:spPr>
          <a:xfrm>
            <a:off x="1885950" y="3943350"/>
            <a:ext cx="1474470" cy="274320"/>
          </a:xfrm>
          <a:prstGeom prst="rect">
            <a:avLst/>
          </a:prstGeom>
          <a:noFill/>
        </p:spPr>
        <p:txBody>
          <a:bodyPr wrap="square" lIns="0" tIns="0" rIns="0" bIns="0" anchor="ctr">
            <a:spAutoFit/>
          </a:bodyPr>
          <a:lstStyle/>
          <a:p>
            <a:pPr algn="l"/>
            <a:r>
              <a:rPr sz="1125" b="1" i="0">
                <a:solidFill>
                  <a:srgbClr val="F5F7F5"/>
                </a:solidFill>
                <a:latin typeface="Arial"/>
              </a:rPr>
              <a:t>SWE-agent loop</a:t>
            </a:r>
          </a:p>
        </p:txBody>
      </p:sp>
      <p:sp>
        <p:nvSpPr>
          <p:cNvPr id="36" name="Rectangle 35"/>
          <p:cNvSpPr/>
          <p:nvPr/>
        </p:nvSpPr>
        <p:spPr>
          <a:xfrm>
            <a:off x="3429000" y="3970782"/>
            <a:ext cx="5074920" cy="219456"/>
          </a:xfrm>
          <a:prstGeom prst="rect">
            <a:avLst/>
          </a:prstGeom>
          <a:solidFill>
            <a:srgbClr val="14202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p:cNvSpPr/>
          <p:nvPr/>
        </p:nvSpPr>
        <p:spPr>
          <a:xfrm>
            <a:off x="3429000" y="3970782"/>
            <a:ext cx="2537460" cy="219456"/>
          </a:xfrm>
          <a:prstGeom prst="rect">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069330" y="3943350"/>
            <a:ext cx="960120" cy="274320"/>
          </a:xfrm>
          <a:prstGeom prst="rect">
            <a:avLst/>
          </a:prstGeom>
          <a:noFill/>
        </p:spPr>
        <p:txBody>
          <a:bodyPr wrap="square" lIns="0" tIns="0" rIns="0" bIns="0" anchor="ctr">
            <a:spAutoFit/>
          </a:bodyPr>
          <a:lstStyle/>
          <a:p>
            <a:pPr algn="l"/>
            <a:r>
              <a:rPr sz="1350" b="1" i="0">
                <a:solidFill>
                  <a:srgbClr val="80C48E"/>
                </a:solidFill>
                <a:latin typeface="Arial"/>
              </a:rPr>
              <a:t>&gt; 50%</a:t>
            </a:r>
          </a:p>
        </p:txBody>
      </p:sp>
      <p:sp>
        <p:nvSpPr>
          <p:cNvPr id="39" name="TextBox 38"/>
          <p:cNvSpPr txBox="1"/>
          <p:nvPr/>
        </p:nvSpPr>
        <p:spPr>
          <a:xfrm>
            <a:off x="3154680" y="4354830"/>
            <a:ext cx="548640" cy="171450"/>
          </a:xfrm>
          <a:prstGeom prst="rect">
            <a:avLst/>
          </a:prstGeom>
          <a:noFill/>
        </p:spPr>
        <p:txBody>
          <a:bodyPr wrap="square" lIns="0" tIns="0" rIns="0" bIns="0" anchor="t">
            <a:spAutoFit/>
          </a:bodyPr>
          <a:lstStyle/>
          <a:p>
            <a:pPr algn="ctr"/>
            <a:r>
              <a:rPr sz="787" b="0" i="0">
                <a:solidFill>
                  <a:srgbClr val="96A5A5"/>
                </a:solidFill>
                <a:latin typeface="Arial"/>
              </a:rPr>
              <a:t>0%</a:t>
            </a:r>
          </a:p>
        </p:txBody>
      </p:sp>
      <p:sp>
        <p:nvSpPr>
          <p:cNvPr id="40" name="TextBox 39"/>
          <p:cNvSpPr txBox="1"/>
          <p:nvPr/>
        </p:nvSpPr>
        <p:spPr>
          <a:xfrm>
            <a:off x="5692140" y="4354830"/>
            <a:ext cx="548640" cy="171450"/>
          </a:xfrm>
          <a:prstGeom prst="rect">
            <a:avLst/>
          </a:prstGeom>
          <a:noFill/>
        </p:spPr>
        <p:txBody>
          <a:bodyPr wrap="square" lIns="0" tIns="0" rIns="0" bIns="0" anchor="t">
            <a:spAutoFit/>
          </a:bodyPr>
          <a:lstStyle/>
          <a:p>
            <a:pPr algn="ctr"/>
            <a:r>
              <a:rPr sz="787" b="0" i="0">
                <a:solidFill>
                  <a:srgbClr val="96A5A5"/>
                </a:solidFill>
                <a:latin typeface="Arial"/>
              </a:rPr>
              <a:t>50%</a:t>
            </a:r>
          </a:p>
        </p:txBody>
      </p:sp>
      <p:sp>
        <p:nvSpPr>
          <p:cNvPr id="41" name="TextBox 40"/>
          <p:cNvSpPr txBox="1"/>
          <p:nvPr/>
        </p:nvSpPr>
        <p:spPr>
          <a:xfrm>
            <a:off x="8229600" y="4354830"/>
            <a:ext cx="548640" cy="171450"/>
          </a:xfrm>
          <a:prstGeom prst="rect">
            <a:avLst/>
          </a:prstGeom>
          <a:noFill/>
        </p:spPr>
        <p:txBody>
          <a:bodyPr wrap="square" lIns="0" tIns="0" rIns="0" bIns="0" anchor="t">
            <a:spAutoFit/>
          </a:bodyPr>
          <a:lstStyle/>
          <a:p>
            <a:pPr algn="ctr"/>
            <a:r>
              <a:rPr sz="787" b="0" i="0">
                <a:solidFill>
                  <a:srgbClr val="96A5A5"/>
                </a:solidFill>
                <a:latin typeface="Arial"/>
              </a:rPr>
              <a:t>100%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1645920" y="342900"/>
            <a:ext cx="6995160" cy="445770"/>
          </a:xfrm>
          <a:prstGeom prst="rect">
            <a:avLst/>
          </a:prstGeom>
          <a:noFill/>
        </p:spPr>
        <p:txBody>
          <a:bodyPr wrap="square" lIns="0" tIns="0" rIns="0" bIns="0" anchor="t">
            <a:spAutoFit/>
          </a:bodyPr>
          <a:lstStyle/>
          <a:p>
            <a:pPr algn="l"/>
            <a:r>
              <a:rPr sz="2100" b="1" i="0">
                <a:solidFill>
                  <a:srgbClr val="F5F7F5"/>
                </a:solidFill>
                <a:latin typeface="Arial"/>
              </a:rPr>
              <a:t>Works locally, hard to ship</a:t>
            </a:r>
          </a:p>
        </p:txBody>
      </p:sp>
      <p:sp>
        <p:nvSpPr>
          <p:cNvPr id="4" name="TextBox 3"/>
          <p:cNvSpPr txBox="1"/>
          <p:nvPr/>
        </p:nvSpPr>
        <p:spPr>
          <a:xfrm>
            <a:off x="1659636" y="822960"/>
            <a:ext cx="7063740" cy="288036"/>
          </a:xfrm>
          <a:prstGeom prst="rect">
            <a:avLst/>
          </a:prstGeom>
          <a:noFill/>
        </p:spPr>
        <p:txBody>
          <a:bodyPr wrap="square" lIns="0" tIns="0" rIns="0" bIns="0" anchor="t">
            <a:spAutoFit/>
          </a:bodyPr>
          <a:lstStyle/>
          <a:p>
            <a:pPr algn="l"/>
            <a:r>
              <a:rPr sz="1200" b="0" i="0">
                <a:solidFill>
                  <a:srgbClr val="DE915B"/>
                </a:solidFill>
                <a:latin typeface="Arial"/>
              </a:rPr>
              <a:t>An autonomous agent running shell commands inside Azure Pipelines</a:t>
            </a:r>
          </a:p>
        </p:txBody>
      </p:sp>
      <p:sp>
        <p:nvSpPr>
          <p:cNvPr id="5" name="Rounded Rectangle 4"/>
          <p:cNvSpPr/>
          <p:nvPr/>
        </p:nvSpPr>
        <p:spPr>
          <a:xfrm>
            <a:off x="1885950" y="1337310"/>
            <a:ext cx="2880360" cy="754380"/>
          </a:xfrm>
          <a:prstGeom prst="roundRect">
            <a:avLst>
              <a:gd name="adj" fmla="val 10909"/>
            </a:avLst>
          </a:prstGeom>
          <a:solidFill>
            <a:srgbClr val="142021">
              <a:alpha val="85000"/>
            </a:srgbClr>
          </a:solidFill>
          <a:ln w="14288">
            <a:solidFill>
              <a:srgbClr val="80C4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023110" y="1419606"/>
            <a:ext cx="2606040" cy="240030"/>
          </a:xfrm>
          <a:prstGeom prst="rect">
            <a:avLst/>
          </a:prstGeom>
          <a:noFill/>
        </p:spPr>
        <p:txBody>
          <a:bodyPr wrap="square" lIns="0" tIns="0" rIns="0" bIns="0" anchor="t">
            <a:spAutoFit/>
          </a:bodyPr>
          <a:lstStyle/>
          <a:p>
            <a:pPr algn="l"/>
            <a:r>
              <a:rPr sz="1200" b="1" i="0">
                <a:solidFill>
                  <a:srgbClr val="F5F7F5"/>
                </a:solidFill>
                <a:latin typeface="Arial"/>
              </a:rPr>
              <a:t>Developer machine</a:t>
            </a:r>
          </a:p>
        </p:txBody>
      </p:sp>
      <p:sp>
        <p:nvSpPr>
          <p:cNvPr id="7" name="TextBox 6"/>
          <p:cNvSpPr txBox="1"/>
          <p:nvPr/>
        </p:nvSpPr>
        <p:spPr>
          <a:xfrm>
            <a:off x="2023110" y="1714500"/>
            <a:ext cx="2606040" cy="205740"/>
          </a:xfrm>
          <a:prstGeom prst="rect">
            <a:avLst/>
          </a:prstGeom>
          <a:noFill/>
        </p:spPr>
        <p:txBody>
          <a:bodyPr wrap="square" lIns="0" tIns="0" rIns="0" bIns="0" anchor="t">
            <a:spAutoFit/>
          </a:bodyPr>
          <a:lstStyle/>
          <a:p>
            <a:pPr algn="l"/>
            <a:r>
              <a:rPr sz="900" b="1" i="0">
                <a:solidFill>
                  <a:srgbClr val="80C48E"/>
                </a:solidFill>
                <a:latin typeface="Arial"/>
              </a:rPr>
              <a:t>WORKS — runs fine locally</a:t>
            </a:r>
          </a:p>
        </p:txBody>
      </p:sp>
      <p:cxnSp>
        <p:nvCxnSpPr>
          <p:cNvPr id="8" name="Connector 7"/>
          <p:cNvCxnSpPr/>
          <p:nvPr/>
        </p:nvCxnSpPr>
        <p:spPr>
          <a:xfrm>
            <a:off x="3326130" y="2125980"/>
            <a:ext cx="0" cy="288036"/>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429000" y="2173986"/>
            <a:ext cx="1097280" cy="192024"/>
          </a:xfrm>
          <a:prstGeom prst="rect">
            <a:avLst/>
          </a:prstGeom>
          <a:noFill/>
        </p:spPr>
        <p:txBody>
          <a:bodyPr wrap="square" lIns="0" tIns="0" rIns="0" bIns="0" anchor="t">
            <a:spAutoFit/>
          </a:bodyPr>
          <a:lstStyle/>
          <a:p>
            <a:pPr algn="l"/>
            <a:r>
              <a:rPr sz="900" b="0" i="1">
                <a:solidFill>
                  <a:srgbClr val="DE915B"/>
                </a:solidFill>
                <a:latin typeface="Arial"/>
              </a:rPr>
              <a:t>deploy to CI</a:t>
            </a:r>
          </a:p>
        </p:txBody>
      </p:sp>
      <p:sp>
        <p:nvSpPr>
          <p:cNvPr id="10" name="Rounded Rectangle 9"/>
          <p:cNvSpPr/>
          <p:nvPr/>
        </p:nvSpPr>
        <p:spPr>
          <a:xfrm>
            <a:off x="1885950" y="2468880"/>
            <a:ext cx="2880360" cy="1954530"/>
          </a:xfrm>
          <a:prstGeom prst="roundRect">
            <a:avLst>
              <a:gd name="adj" fmla="val 4210"/>
            </a:avLst>
          </a:prstGeom>
          <a:solidFill>
            <a:srgbClr val="142021">
              <a:alpha val="85000"/>
            </a:srgbClr>
          </a:solidFill>
          <a:ln w="19050">
            <a:solidFill>
              <a:srgbClr val="E87064"/>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023110" y="2564892"/>
            <a:ext cx="2606040" cy="240030"/>
          </a:xfrm>
          <a:prstGeom prst="rect">
            <a:avLst/>
          </a:prstGeom>
          <a:noFill/>
        </p:spPr>
        <p:txBody>
          <a:bodyPr wrap="square" lIns="0" tIns="0" rIns="0" bIns="0" anchor="t">
            <a:spAutoFit/>
          </a:bodyPr>
          <a:lstStyle/>
          <a:p>
            <a:pPr algn="l"/>
            <a:r>
              <a:rPr sz="1200" b="1" i="0">
                <a:solidFill>
                  <a:srgbClr val="F5F7F5"/>
                </a:solidFill>
                <a:latin typeface="Arial"/>
              </a:rPr>
              <a:t>Azure Pipelines build agent</a:t>
            </a:r>
          </a:p>
        </p:txBody>
      </p:sp>
      <p:sp>
        <p:nvSpPr>
          <p:cNvPr id="12" name="TextBox 11"/>
          <p:cNvSpPr txBox="1"/>
          <p:nvPr/>
        </p:nvSpPr>
        <p:spPr>
          <a:xfrm>
            <a:off x="2023110" y="2825496"/>
            <a:ext cx="2606040" cy="192024"/>
          </a:xfrm>
          <a:prstGeom prst="rect">
            <a:avLst/>
          </a:prstGeom>
          <a:noFill/>
        </p:spPr>
        <p:txBody>
          <a:bodyPr wrap="square" lIns="0" tIns="0" rIns="0" bIns="0" anchor="t">
            <a:spAutoFit/>
          </a:bodyPr>
          <a:lstStyle/>
          <a:p>
            <a:pPr algn="l"/>
            <a:r>
              <a:rPr sz="900" b="1" i="0">
                <a:solidFill>
                  <a:srgbClr val="E87064"/>
                </a:solidFill>
                <a:latin typeface="Arial"/>
              </a:rPr>
              <a:t>NO SECURE SANDBOX</a:t>
            </a:r>
          </a:p>
        </p:txBody>
      </p:sp>
      <p:sp>
        <p:nvSpPr>
          <p:cNvPr id="13" name="Rounded Rectangle 12"/>
          <p:cNvSpPr/>
          <p:nvPr/>
        </p:nvSpPr>
        <p:spPr>
          <a:xfrm>
            <a:off x="2023110" y="3140964"/>
            <a:ext cx="994410" cy="425196"/>
          </a:xfrm>
          <a:prstGeom prst="roundRect">
            <a:avLst>
              <a:gd name="adj" fmla="val 19354"/>
            </a:avLst>
          </a:prstGeom>
          <a:solidFill>
            <a:srgbClr val="142021"/>
          </a:solidFill>
          <a:ln w="14288">
            <a:solidFill>
              <a:srgbClr val="DE915B"/>
            </a:solidFill>
          </a:ln>
          <a:effectLst/>
        </p:spPr>
        <p:style>
          <a:lnRef idx="1">
            <a:schemeClr val="accent1"/>
          </a:lnRef>
          <a:fillRef idx="3">
            <a:schemeClr val="accent1"/>
          </a:fillRef>
          <a:effectRef idx="2">
            <a:schemeClr val="accent1"/>
          </a:effectRef>
          <a:fontRef idx="minor">
            <a:schemeClr val="lt1"/>
          </a:fontRef>
        </p:style>
        <p:txBody>
          <a:bodyPr wrap="none" lIns="13716" tIns="13716" rIns="13716" bIns="13716" rtlCol="0" anchor="ctr"/>
          <a:lstStyle/>
          <a:p>
            <a:pPr algn="ctr"/>
            <a:r>
              <a:rPr sz="975" b="1">
                <a:solidFill>
                  <a:srgbClr val="F5F7F5"/>
                </a:solidFill>
                <a:latin typeface="Arial"/>
              </a:rPr>
              <a:t>SWE-agent</a:t>
            </a:r>
          </a:p>
        </p:txBody>
      </p:sp>
      <p:cxnSp>
        <p:nvCxnSpPr>
          <p:cNvPr id="14" name="Connector 13"/>
          <p:cNvCxnSpPr/>
          <p:nvPr/>
        </p:nvCxnSpPr>
        <p:spPr>
          <a:xfrm>
            <a:off x="3051810" y="3353562"/>
            <a:ext cx="240030" cy="0"/>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3326130" y="3140964"/>
            <a:ext cx="1303020" cy="425196"/>
          </a:xfrm>
          <a:prstGeom prst="roundRect">
            <a:avLst>
              <a:gd name="adj" fmla="val 19354"/>
            </a:avLst>
          </a:prstGeom>
          <a:solidFill>
            <a:srgbClr val="080E0F"/>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none" lIns="27432" tIns="13716" rIns="27432" bIns="13716" rtlCol="0" anchor="ctr"/>
          <a:lstStyle/>
          <a:p>
            <a:pPr algn="ctr"/>
            <a:r>
              <a:rPr sz="825" b="0">
                <a:solidFill>
                  <a:srgbClr val="C3CFCD"/>
                </a:solidFill>
                <a:latin typeface="Consolas"/>
              </a:rPr>
              <a:t>$ &lt;any command&gt;</a:t>
            </a:r>
          </a:p>
        </p:txBody>
      </p:sp>
      <p:sp>
        <p:nvSpPr>
          <p:cNvPr id="16" name="TextBox 15"/>
          <p:cNvSpPr txBox="1"/>
          <p:nvPr/>
        </p:nvSpPr>
        <p:spPr>
          <a:xfrm>
            <a:off x="2023110" y="3737610"/>
            <a:ext cx="2606040" cy="192024"/>
          </a:xfrm>
          <a:prstGeom prst="rect">
            <a:avLst/>
          </a:prstGeom>
          <a:noFill/>
        </p:spPr>
        <p:txBody>
          <a:bodyPr wrap="square" lIns="0" tIns="0" rIns="0" bIns="0" anchor="t">
            <a:spAutoFit/>
          </a:bodyPr>
          <a:lstStyle/>
          <a:p>
            <a:pPr algn="l"/>
            <a:r>
              <a:rPr sz="900" b="0" i="0">
                <a:solidFill>
                  <a:srgbClr val="C3CFCD"/>
                </a:solidFill>
                <a:latin typeface="Arial"/>
              </a:rPr>
              <a:t>LLM decides what runs,</a:t>
            </a:r>
          </a:p>
        </p:txBody>
      </p:sp>
      <p:sp>
        <p:nvSpPr>
          <p:cNvPr id="17" name="TextBox 16"/>
          <p:cNvSpPr txBox="1"/>
          <p:nvPr/>
        </p:nvSpPr>
        <p:spPr>
          <a:xfrm>
            <a:off x="2023110" y="3943350"/>
            <a:ext cx="2606040" cy="192024"/>
          </a:xfrm>
          <a:prstGeom prst="rect">
            <a:avLst/>
          </a:prstGeom>
          <a:noFill/>
        </p:spPr>
        <p:txBody>
          <a:bodyPr wrap="square" lIns="0" tIns="0" rIns="0" bIns="0" anchor="t">
            <a:spAutoFit/>
          </a:bodyPr>
          <a:lstStyle/>
          <a:p>
            <a:pPr algn="l"/>
            <a:r>
              <a:rPr sz="900" b="0" i="0">
                <a:solidFill>
                  <a:srgbClr val="C3CFCD"/>
                </a:solidFill>
                <a:latin typeface="Arial"/>
              </a:rPr>
              <a:t>with the job's access</a:t>
            </a:r>
          </a:p>
        </p:txBody>
      </p:sp>
      <p:sp>
        <p:nvSpPr>
          <p:cNvPr id="18" name="Rounded Rectangle 17"/>
          <p:cNvSpPr/>
          <p:nvPr/>
        </p:nvSpPr>
        <p:spPr>
          <a:xfrm>
            <a:off x="5280660" y="1337310"/>
            <a:ext cx="3531870" cy="891540"/>
          </a:xfrm>
          <a:prstGeom prst="roundRect">
            <a:avLst>
              <a:gd name="adj" fmla="val 9230"/>
            </a:avLst>
          </a:prstGeom>
          <a:solidFill>
            <a:srgbClr val="142021">
              <a:alpha val="85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5280660" y="1337310"/>
            <a:ext cx="48006" cy="891540"/>
          </a:xfrm>
          <a:prstGeom prst="rect">
            <a:avLst/>
          </a:prstGeom>
          <a:solidFill>
            <a:srgbClr val="E870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486400" y="1453896"/>
            <a:ext cx="3188970" cy="240030"/>
          </a:xfrm>
          <a:prstGeom prst="rect">
            <a:avLst/>
          </a:prstGeom>
          <a:noFill/>
        </p:spPr>
        <p:txBody>
          <a:bodyPr wrap="square" lIns="0" tIns="0" rIns="0" bIns="0" anchor="t">
            <a:spAutoFit/>
          </a:bodyPr>
          <a:lstStyle/>
          <a:p>
            <a:pPr algn="l"/>
            <a:r>
              <a:rPr sz="1200" b="1" i="0">
                <a:solidFill>
                  <a:srgbClr val="F5F7F5"/>
                </a:solidFill>
                <a:latin typeface="Arial"/>
              </a:rPr>
              <a:t>Harm the build servers</a:t>
            </a:r>
          </a:p>
        </p:txBody>
      </p:sp>
      <p:sp>
        <p:nvSpPr>
          <p:cNvPr id="21" name="TextBox 20"/>
          <p:cNvSpPr txBox="1"/>
          <p:nvPr/>
        </p:nvSpPr>
        <p:spPr>
          <a:xfrm>
            <a:off x="5486400" y="1748790"/>
            <a:ext cx="3188970" cy="411480"/>
          </a:xfrm>
          <a:prstGeom prst="rect">
            <a:avLst/>
          </a:prstGeom>
          <a:noFill/>
        </p:spPr>
        <p:txBody>
          <a:bodyPr wrap="square" lIns="0" tIns="0" rIns="0" bIns="0" anchor="t">
            <a:spAutoFit/>
          </a:bodyPr>
          <a:lstStyle/>
          <a:p>
            <a:pPr algn="l"/>
            <a:r>
              <a:rPr sz="937" b="0" i="0">
                <a:solidFill>
                  <a:srgbClr val="C3CFCD"/>
                </a:solidFill>
                <a:latin typeface="Arial"/>
              </a:rPr>
              <a:t>LLM-generated commands run directly on the pipeline servers</a:t>
            </a:r>
          </a:p>
        </p:txBody>
      </p:sp>
      <p:cxnSp>
        <p:nvCxnSpPr>
          <p:cNvPr id="22" name="Connector 21"/>
          <p:cNvCxnSpPr/>
          <p:nvPr/>
        </p:nvCxnSpPr>
        <p:spPr>
          <a:xfrm flipV="1">
            <a:off x="4821174" y="1783080"/>
            <a:ext cx="404622" cy="1570482"/>
          </a:xfrm>
          <a:prstGeom prst="line">
            <a:avLst/>
          </a:prstGeom>
          <a:ln w="16669">
            <a:solidFill>
              <a:srgbClr val="E87064"/>
            </a:solidFill>
            <a:prstDash val="dash"/>
            <a:tailEnd type="triangle" w="med" len="med"/>
          </a:ln>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5280660" y="2366010"/>
            <a:ext cx="3531870" cy="891540"/>
          </a:xfrm>
          <a:prstGeom prst="roundRect">
            <a:avLst>
              <a:gd name="adj" fmla="val 9230"/>
            </a:avLst>
          </a:prstGeom>
          <a:solidFill>
            <a:srgbClr val="142021">
              <a:alpha val="85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5280660" y="2366010"/>
            <a:ext cx="48006" cy="891540"/>
          </a:xfrm>
          <a:prstGeom prst="rect">
            <a:avLst/>
          </a:prstGeom>
          <a:solidFill>
            <a:srgbClr val="E870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5486400" y="2482596"/>
            <a:ext cx="3188970" cy="240030"/>
          </a:xfrm>
          <a:prstGeom prst="rect">
            <a:avLst/>
          </a:prstGeom>
          <a:noFill/>
        </p:spPr>
        <p:txBody>
          <a:bodyPr wrap="square" lIns="0" tIns="0" rIns="0" bIns="0" anchor="t">
            <a:spAutoFit/>
          </a:bodyPr>
          <a:lstStyle/>
          <a:p>
            <a:pPr algn="l"/>
            <a:r>
              <a:rPr sz="1200" b="1" i="0">
                <a:solidFill>
                  <a:srgbClr val="F5F7F5"/>
                </a:solidFill>
                <a:latin typeface="Arial"/>
              </a:rPr>
              <a:t>Trigger other pipelines</a:t>
            </a:r>
          </a:p>
        </p:txBody>
      </p:sp>
      <p:sp>
        <p:nvSpPr>
          <p:cNvPr id="26" name="TextBox 25"/>
          <p:cNvSpPr txBox="1"/>
          <p:nvPr/>
        </p:nvSpPr>
        <p:spPr>
          <a:xfrm>
            <a:off x="5486400" y="2777490"/>
            <a:ext cx="3188970" cy="411480"/>
          </a:xfrm>
          <a:prstGeom prst="rect">
            <a:avLst/>
          </a:prstGeom>
          <a:noFill/>
        </p:spPr>
        <p:txBody>
          <a:bodyPr wrap="square" lIns="0" tIns="0" rIns="0" bIns="0" anchor="t">
            <a:spAutoFit/>
          </a:bodyPr>
          <a:lstStyle/>
          <a:p>
            <a:pPr algn="l"/>
            <a:r>
              <a:rPr sz="937" b="0" i="0">
                <a:solidFill>
                  <a:srgbClr val="C3CFCD"/>
                </a:solidFill>
                <a:latin typeface="Arial"/>
              </a:rPr>
              <a:t>a stray command could kick off unrelated pipelines</a:t>
            </a:r>
          </a:p>
        </p:txBody>
      </p:sp>
      <p:cxnSp>
        <p:nvCxnSpPr>
          <p:cNvPr id="27" name="Connector 26"/>
          <p:cNvCxnSpPr/>
          <p:nvPr/>
        </p:nvCxnSpPr>
        <p:spPr>
          <a:xfrm flipV="1">
            <a:off x="4821174" y="2811780"/>
            <a:ext cx="404622" cy="541782"/>
          </a:xfrm>
          <a:prstGeom prst="line">
            <a:avLst/>
          </a:prstGeom>
          <a:ln w="16669">
            <a:solidFill>
              <a:srgbClr val="E87064"/>
            </a:solidFill>
            <a:prstDash val="dash"/>
            <a:tailEnd type="triangle" w="med" len="med"/>
          </a:ln>
        </p:spPr>
        <p:style>
          <a:lnRef idx="2">
            <a:schemeClr val="accent1"/>
          </a:lnRef>
          <a:fillRef idx="0">
            <a:schemeClr val="accent1"/>
          </a:fillRef>
          <a:effectRef idx="1">
            <a:schemeClr val="accent1"/>
          </a:effectRef>
          <a:fontRef idx="minor">
            <a:schemeClr val="tx1"/>
          </a:fontRef>
        </p:style>
      </p:cxnSp>
      <p:sp>
        <p:nvSpPr>
          <p:cNvPr id="28" name="Rounded Rectangle 27"/>
          <p:cNvSpPr/>
          <p:nvPr/>
        </p:nvSpPr>
        <p:spPr>
          <a:xfrm>
            <a:off x="5280660" y="3394710"/>
            <a:ext cx="3531870" cy="891540"/>
          </a:xfrm>
          <a:prstGeom prst="roundRect">
            <a:avLst>
              <a:gd name="adj" fmla="val 9230"/>
            </a:avLst>
          </a:prstGeom>
          <a:solidFill>
            <a:srgbClr val="142021">
              <a:alpha val="85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5280660" y="3394710"/>
            <a:ext cx="48006" cy="891540"/>
          </a:xfrm>
          <a:prstGeom prst="rect">
            <a:avLst/>
          </a:prstGeom>
          <a:solidFill>
            <a:srgbClr val="E870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5486400" y="3511296"/>
            <a:ext cx="3188970" cy="240030"/>
          </a:xfrm>
          <a:prstGeom prst="rect">
            <a:avLst/>
          </a:prstGeom>
          <a:noFill/>
        </p:spPr>
        <p:txBody>
          <a:bodyPr wrap="square" lIns="0" tIns="0" rIns="0" bIns="0" anchor="t">
            <a:spAutoFit/>
          </a:bodyPr>
          <a:lstStyle/>
          <a:p>
            <a:pPr algn="l"/>
            <a:r>
              <a:rPr sz="1200" b="1" i="0">
                <a:solidFill>
                  <a:srgbClr val="F5F7F5"/>
                </a:solidFill>
                <a:latin typeface="Arial"/>
              </a:rPr>
              <a:t>Fragile model layer</a:t>
            </a:r>
          </a:p>
        </p:txBody>
      </p:sp>
      <p:sp>
        <p:nvSpPr>
          <p:cNvPr id="31" name="TextBox 30"/>
          <p:cNvSpPr txBox="1"/>
          <p:nvPr/>
        </p:nvSpPr>
        <p:spPr>
          <a:xfrm>
            <a:off x="5486400" y="3806190"/>
            <a:ext cx="3188970" cy="411480"/>
          </a:xfrm>
          <a:prstGeom prst="rect">
            <a:avLst/>
          </a:prstGeom>
          <a:noFill/>
        </p:spPr>
        <p:txBody>
          <a:bodyPr wrap="square" lIns="0" tIns="0" rIns="0" bIns="0" anchor="t">
            <a:spAutoFit/>
          </a:bodyPr>
          <a:lstStyle/>
          <a:p>
            <a:pPr algn="l"/>
            <a:r>
              <a:rPr sz="937" b="0" i="0">
                <a:solidFill>
                  <a:srgbClr val="C3CFCD"/>
                </a:solidFill>
                <a:latin typeface="Arial"/>
              </a:rPr>
              <a:t>litellm (used by SWE-agent) kept breaking as provider APIs changed</a:t>
            </a:r>
          </a:p>
        </p:txBody>
      </p:sp>
      <p:cxnSp>
        <p:nvCxnSpPr>
          <p:cNvPr id="32" name="Connector 31"/>
          <p:cNvCxnSpPr/>
          <p:nvPr/>
        </p:nvCxnSpPr>
        <p:spPr>
          <a:xfrm>
            <a:off x="4821174" y="3353562"/>
            <a:ext cx="404622" cy="486918"/>
          </a:xfrm>
          <a:prstGeom prst="line">
            <a:avLst/>
          </a:prstGeom>
          <a:ln w="16669">
            <a:solidFill>
              <a:srgbClr val="E87064"/>
            </a:solidFill>
            <a:prstDash val="dash"/>
            <a:tailEnd type="triangl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1645920" y="342900"/>
            <a:ext cx="5486400" cy="445770"/>
          </a:xfrm>
          <a:prstGeom prst="rect">
            <a:avLst/>
          </a:prstGeom>
          <a:noFill/>
        </p:spPr>
        <p:txBody>
          <a:bodyPr wrap="square" lIns="0" tIns="0" rIns="0" bIns="0" anchor="t">
            <a:spAutoFit/>
          </a:bodyPr>
          <a:lstStyle/>
          <a:p>
            <a:pPr algn="l"/>
            <a:r>
              <a:rPr sz="2100" b="1" i="0">
                <a:solidFill>
                  <a:srgbClr val="F5F7F5"/>
                </a:solidFill>
                <a:latin typeface="Arial"/>
              </a:rPr>
              <a:t>Microbots: a sandboxed, pluggable loop</a:t>
            </a:r>
          </a:p>
        </p:txBody>
      </p:sp>
      <p:sp>
        <p:nvSpPr>
          <p:cNvPr id="4" name="Rounded Rectangle 3"/>
          <p:cNvSpPr/>
          <p:nvPr/>
        </p:nvSpPr>
        <p:spPr>
          <a:xfrm>
            <a:off x="7098030" y="377190"/>
            <a:ext cx="1714500" cy="288036"/>
          </a:xfrm>
          <a:prstGeom prst="roundRect">
            <a:avLst>
              <a:gd name="adj" fmla="val 28571"/>
            </a:avLst>
          </a:prstGeom>
          <a:noFill/>
          <a:ln w="14288">
            <a:solidFill>
              <a:srgbClr val="DE915B"/>
            </a:solidFill>
          </a:ln>
          <a:effectLst/>
        </p:spPr>
        <p:style>
          <a:lnRef idx="1">
            <a:schemeClr val="accent1"/>
          </a:lnRef>
          <a:fillRef idx="3">
            <a:schemeClr val="accent1"/>
          </a:fillRef>
          <a:effectRef idx="2">
            <a:schemeClr val="accent1"/>
          </a:effectRef>
          <a:fontRef idx="minor">
            <a:schemeClr val="lt1"/>
          </a:fontRef>
        </p:style>
        <p:txBody>
          <a:bodyPr wrap="square" lIns="13716" tIns="13716" rIns="13716" bIns="13716" rtlCol="0" anchor="ctr"/>
          <a:lstStyle/>
          <a:p>
            <a:pPr algn="ctr"/>
            <a:r>
              <a:rPr sz="900" b="1">
                <a:solidFill>
                  <a:srgbClr val="DE915B"/>
                </a:solidFill>
                <a:latin typeface="Arial"/>
              </a:rPr>
              <a:t>pip install microbots</a:t>
            </a:r>
          </a:p>
        </p:txBody>
      </p:sp>
      <p:sp>
        <p:nvSpPr>
          <p:cNvPr id="5" name="TextBox 4"/>
          <p:cNvSpPr txBox="1"/>
          <p:nvPr/>
        </p:nvSpPr>
        <p:spPr>
          <a:xfrm>
            <a:off x="1659636" y="822960"/>
            <a:ext cx="7063740" cy="288036"/>
          </a:xfrm>
          <a:prstGeom prst="rect">
            <a:avLst/>
          </a:prstGeom>
          <a:noFill/>
        </p:spPr>
        <p:txBody>
          <a:bodyPr wrap="square" lIns="0" tIns="0" rIns="0" bIns="0" anchor="t">
            <a:spAutoFit/>
          </a:bodyPr>
          <a:lstStyle/>
          <a:p>
            <a:pPr algn="l"/>
            <a:r>
              <a:rPr sz="1200" b="0" i="0">
                <a:solidFill>
                  <a:srgbClr val="DE915B"/>
                </a:solidFill>
                <a:latin typeface="Arial"/>
              </a:rPr>
              <a:t>A generic ReAct framework: backporting is just one task we give it</a:t>
            </a:r>
          </a:p>
        </p:txBody>
      </p:sp>
      <p:sp>
        <p:nvSpPr>
          <p:cNvPr id="6" name="Rounded Rectangle 5"/>
          <p:cNvSpPr/>
          <p:nvPr/>
        </p:nvSpPr>
        <p:spPr>
          <a:xfrm>
            <a:off x="1885950" y="1268730"/>
            <a:ext cx="2057400" cy="1988820"/>
          </a:xfrm>
          <a:prstGeom prst="roundRect">
            <a:avLst>
              <a:gd name="adj" fmla="val 4137"/>
            </a:avLst>
          </a:prstGeom>
          <a:solidFill>
            <a:srgbClr val="142021">
              <a:alpha val="88000"/>
            </a:srgbClr>
          </a:solidFill>
          <a:ln w="19050">
            <a:solidFill>
              <a:srgbClr val="DE91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2023110" y="1351026"/>
            <a:ext cx="1783080" cy="240030"/>
          </a:xfrm>
          <a:prstGeom prst="rect">
            <a:avLst/>
          </a:prstGeom>
          <a:noFill/>
        </p:spPr>
        <p:txBody>
          <a:bodyPr wrap="square" lIns="0" tIns="0" rIns="0" bIns="0" anchor="t">
            <a:spAutoFit/>
          </a:bodyPr>
          <a:lstStyle/>
          <a:p>
            <a:pPr algn="l"/>
            <a:r>
              <a:rPr sz="1275" b="1" i="0">
                <a:solidFill>
                  <a:srgbClr val="F5F7F5"/>
                </a:solidFill>
                <a:latin typeface="Arial"/>
              </a:rPr>
              <a:t>MicroBot</a:t>
            </a:r>
          </a:p>
        </p:txBody>
      </p:sp>
      <p:sp>
        <p:nvSpPr>
          <p:cNvPr id="8" name="TextBox 7"/>
          <p:cNvSpPr txBox="1"/>
          <p:nvPr/>
        </p:nvSpPr>
        <p:spPr>
          <a:xfrm>
            <a:off x="2023110" y="1611630"/>
            <a:ext cx="1783080" cy="192024"/>
          </a:xfrm>
          <a:prstGeom prst="rect">
            <a:avLst/>
          </a:prstGeom>
          <a:noFill/>
        </p:spPr>
        <p:txBody>
          <a:bodyPr wrap="square" lIns="0" tIns="0" rIns="0" bIns="0" anchor="t">
            <a:spAutoFit/>
          </a:bodyPr>
          <a:lstStyle/>
          <a:p>
            <a:pPr algn="l"/>
            <a:r>
              <a:rPr sz="900" b="0" i="0">
                <a:solidFill>
                  <a:srgbClr val="DE915B"/>
                </a:solidFill>
                <a:latin typeface="Arial"/>
              </a:rPr>
              <a:t>think → act → observe</a:t>
            </a:r>
          </a:p>
        </p:txBody>
      </p:sp>
      <p:sp>
        <p:nvSpPr>
          <p:cNvPr id="9" name="Rounded Rectangle 8"/>
          <p:cNvSpPr/>
          <p:nvPr/>
        </p:nvSpPr>
        <p:spPr>
          <a:xfrm>
            <a:off x="2023110" y="1920240"/>
            <a:ext cx="1783080" cy="233172"/>
          </a:xfrm>
          <a:prstGeom prst="roundRect">
            <a:avLst>
              <a:gd name="adj" fmla="val 35294"/>
            </a:avLst>
          </a:prstGeom>
          <a:solidFill>
            <a:srgbClr val="142021"/>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none" lIns="20574" tIns="13716" rIns="20574" bIns="13716" rtlCol="0" anchor="ctr"/>
          <a:lstStyle/>
          <a:p>
            <a:pPr algn="ctr"/>
            <a:r>
              <a:rPr sz="787" b="0">
                <a:solidFill>
                  <a:srgbClr val="C3CFCD"/>
                </a:solidFill>
                <a:latin typeface="Arial"/>
              </a:rPr>
              <a:t>JSON: thoughts · command · done</a:t>
            </a:r>
          </a:p>
        </p:txBody>
      </p:sp>
      <p:sp>
        <p:nvSpPr>
          <p:cNvPr id="10" name="Rounded Rectangle 9"/>
          <p:cNvSpPr/>
          <p:nvPr/>
        </p:nvSpPr>
        <p:spPr>
          <a:xfrm>
            <a:off x="2023110" y="2221992"/>
            <a:ext cx="1783080" cy="233172"/>
          </a:xfrm>
          <a:prstGeom prst="roundRect">
            <a:avLst>
              <a:gd name="adj" fmla="val 35294"/>
            </a:avLst>
          </a:prstGeom>
          <a:solidFill>
            <a:srgbClr val="142021"/>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none" lIns="20574" tIns="13716" rIns="20574" bIns="13716" rtlCol="0" anchor="ctr"/>
          <a:lstStyle/>
          <a:p>
            <a:pPr algn="ctr"/>
            <a:r>
              <a:rPr sz="787" b="0">
                <a:solidFill>
                  <a:srgbClr val="C3CFCD"/>
                </a:solidFill>
                <a:latin typeface="Arial"/>
              </a:rPr>
              <a:t>safety validator</a:t>
            </a:r>
          </a:p>
        </p:txBody>
      </p:sp>
      <p:sp>
        <p:nvSpPr>
          <p:cNvPr id="11" name="Rounded Rectangle 10"/>
          <p:cNvSpPr/>
          <p:nvPr/>
        </p:nvSpPr>
        <p:spPr>
          <a:xfrm>
            <a:off x="2023110" y="2523744"/>
            <a:ext cx="1783080" cy="233172"/>
          </a:xfrm>
          <a:prstGeom prst="roundRect">
            <a:avLst>
              <a:gd name="adj" fmla="val 35294"/>
            </a:avLst>
          </a:prstGeom>
          <a:solidFill>
            <a:srgbClr val="142021"/>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none" lIns="20574" tIns="13716" rIns="20574" bIns="13716" rtlCol="0" anchor="ctr"/>
          <a:lstStyle/>
          <a:p>
            <a:pPr algn="ctr"/>
            <a:r>
              <a:rPr sz="787" b="0">
                <a:solidFill>
                  <a:srgbClr val="C3CFCD"/>
                </a:solidFill>
                <a:latin typeface="Arial"/>
              </a:rPr>
              <a:t>max_iterations · timeout</a:t>
            </a:r>
          </a:p>
        </p:txBody>
      </p:sp>
      <p:sp>
        <p:nvSpPr>
          <p:cNvPr id="12" name="TextBox 11"/>
          <p:cNvSpPr txBox="1"/>
          <p:nvPr/>
        </p:nvSpPr>
        <p:spPr>
          <a:xfrm>
            <a:off x="2023110" y="3031236"/>
            <a:ext cx="1783080" cy="171450"/>
          </a:xfrm>
          <a:prstGeom prst="rect">
            <a:avLst/>
          </a:prstGeom>
          <a:noFill/>
        </p:spPr>
        <p:txBody>
          <a:bodyPr wrap="square" lIns="0" tIns="0" rIns="0" bIns="0" anchor="t">
            <a:spAutoFit/>
          </a:bodyPr>
          <a:lstStyle/>
          <a:p>
            <a:pPr algn="l"/>
            <a:r>
              <a:rPr sz="750" b="0" i="1">
                <a:solidFill>
                  <a:srgbClr val="96A5A5"/>
                </a:solidFill>
                <a:latin typeface="Arial"/>
              </a:rPr>
              <a:t>runs on the host / pipeline</a:t>
            </a:r>
          </a:p>
        </p:txBody>
      </p:sp>
      <p:sp>
        <p:nvSpPr>
          <p:cNvPr id="13" name="Rounded Rectangle 12"/>
          <p:cNvSpPr/>
          <p:nvPr/>
        </p:nvSpPr>
        <p:spPr>
          <a:xfrm>
            <a:off x="4354830" y="1268730"/>
            <a:ext cx="1954530" cy="891540"/>
          </a:xfrm>
          <a:prstGeom prst="roundRect">
            <a:avLst>
              <a:gd name="adj" fmla="val 9230"/>
            </a:avLst>
          </a:prstGeom>
          <a:solidFill>
            <a:srgbClr val="142021">
              <a:alpha val="88000"/>
            </a:srgbClr>
          </a:solidFill>
          <a:ln w="11906">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478274" y="1337310"/>
            <a:ext cx="685800" cy="205740"/>
          </a:xfrm>
          <a:prstGeom prst="rect">
            <a:avLst/>
          </a:prstGeom>
          <a:noFill/>
        </p:spPr>
        <p:txBody>
          <a:bodyPr wrap="square" lIns="0" tIns="0" rIns="0" bIns="0" anchor="t">
            <a:spAutoFit/>
          </a:bodyPr>
          <a:lstStyle/>
          <a:p>
            <a:pPr algn="l"/>
            <a:r>
              <a:rPr sz="1125" b="1" i="0">
                <a:solidFill>
                  <a:srgbClr val="F5F7F5"/>
                </a:solidFill>
                <a:latin typeface="Arial"/>
              </a:rPr>
              <a:t>LLM</a:t>
            </a:r>
          </a:p>
        </p:txBody>
      </p:sp>
      <p:sp>
        <p:nvSpPr>
          <p:cNvPr id="15" name="TextBox 14"/>
          <p:cNvSpPr txBox="1"/>
          <p:nvPr/>
        </p:nvSpPr>
        <p:spPr>
          <a:xfrm>
            <a:off x="5040630" y="1371600"/>
            <a:ext cx="1131570" cy="171450"/>
          </a:xfrm>
          <a:prstGeom prst="rect">
            <a:avLst/>
          </a:prstGeom>
          <a:noFill/>
        </p:spPr>
        <p:txBody>
          <a:bodyPr wrap="square" lIns="0" tIns="0" rIns="0" bIns="0" anchor="t">
            <a:spAutoFit/>
          </a:bodyPr>
          <a:lstStyle/>
          <a:p>
            <a:pPr algn="r"/>
            <a:r>
              <a:rPr sz="787" b="0" i="1">
                <a:solidFill>
                  <a:srgbClr val="96A5A5"/>
                </a:solidFill>
                <a:latin typeface="Arial"/>
              </a:rPr>
              <a:t>native SDKs</a:t>
            </a:r>
          </a:p>
        </p:txBody>
      </p:sp>
      <p:sp>
        <p:nvSpPr>
          <p:cNvPr id="16" name="Rounded Rectangle 15"/>
          <p:cNvSpPr/>
          <p:nvPr/>
        </p:nvSpPr>
        <p:spPr>
          <a:xfrm>
            <a:off x="4457700" y="1611630"/>
            <a:ext cx="836676" cy="205740"/>
          </a:xfrm>
          <a:prstGeom prst="roundRect">
            <a:avLst>
              <a:gd name="adj" fmla="val 40000"/>
            </a:avLst>
          </a:prstGeom>
          <a:solidFill>
            <a:srgbClr val="142021"/>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none" lIns="13716" tIns="13716" rIns="13716" bIns="13716" rtlCol="0" anchor="ctr"/>
          <a:lstStyle/>
          <a:p>
            <a:pPr algn="ctr"/>
            <a:r>
              <a:rPr sz="750" b="0">
                <a:solidFill>
                  <a:srgbClr val="C3CFCD"/>
                </a:solidFill>
                <a:latin typeface="Arial"/>
              </a:rPr>
              <a:t>Azure OpenAI</a:t>
            </a:r>
          </a:p>
        </p:txBody>
      </p:sp>
      <p:sp>
        <p:nvSpPr>
          <p:cNvPr id="17" name="Rounded Rectangle 16"/>
          <p:cNvSpPr/>
          <p:nvPr/>
        </p:nvSpPr>
        <p:spPr>
          <a:xfrm>
            <a:off x="5349240" y="1611630"/>
            <a:ext cx="836676" cy="205740"/>
          </a:xfrm>
          <a:prstGeom prst="roundRect">
            <a:avLst>
              <a:gd name="adj" fmla="val 40000"/>
            </a:avLst>
          </a:prstGeom>
          <a:solidFill>
            <a:srgbClr val="142021"/>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none" lIns="13716" tIns="13716" rIns="13716" bIns="13716" rtlCol="0" anchor="ctr"/>
          <a:lstStyle/>
          <a:p>
            <a:pPr algn="ctr"/>
            <a:r>
              <a:rPr sz="750" b="0">
                <a:solidFill>
                  <a:srgbClr val="C3CFCD"/>
                </a:solidFill>
                <a:latin typeface="Arial"/>
              </a:rPr>
              <a:t>OpenAI</a:t>
            </a:r>
          </a:p>
        </p:txBody>
      </p:sp>
      <p:sp>
        <p:nvSpPr>
          <p:cNvPr id="18" name="Rounded Rectangle 17"/>
          <p:cNvSpPr/>
          <p:nvPr/>
        </p:nvSpPr>
        <p:spPr>
          <a:xfrm>
            <a:off x="4457700" y="1872234"/>
            <a:ext cx="836676" cy="205740"/>
          </a:xfrm>
          <a:prstGeom prst="roundRect">
            <a:avLst>
              <a:gd name="adj" fmla="val 40000"/>
            </a:avLst>
          </a:prstGeom>
          <a:solidFill>
            <a:srgbClr val="142021"/>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none" lIns="13716" tIns="13716" rIns="13716" bIns="13716" rtlCol="0" anchor="ctr"/>
          <a:lstStyle/>
          <a:p>
            <a:pPr algn="ctr"/>
            <a:r>
              <a:rPr sz="750" b="0">
                <a:solidFill>
                  <a:srgbClr val="C3CFCD"/>
                </a:solidFill>
                <a:latin typeface="Arial"/>
              </a:rPr>
              <a:t>Anthropic</a:t>
            </a:r>
          </a:p>
        </p:txBody>
      </p:sp>
      <p:sp>
        <p:nvSpPr>
          <p:cNvPr id="19" name="Rounded Rectangle 18"/>
          <p:cNvSpPr/>
          <p:nvPr/>
        </p:nvSpPr>
        <p:spPr>
          <a:xfrm>
            <a:off x="5349240" y="1872234"/>
            <a:ext cx="836676" cy="205740"/>
          </a:xfrm>
          <a:prstGeom prst="roundRect">
            <a:avLst>
              <a:gd name="adj" fmla="val 40000"/>
            </a:avLst>
          </a:prstGeom>
          <a:solidFill>
            <a:srgbClr val="142021"/>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wrap="none" lIns="13716" tIns="13716" rIns="13716" bIns="13716" rtlCol="0" anchor="ctr"/>
          <a:lstStyle/>
          <a:p>
            <a:pPr algn="ctr"/>
            <a:r>
              <a:rPr sz="750" b="0">
                <a:solidFill>
                  <a:srgbClr val="C3CFCD"/>
                </a:solidFill>
                <a:latin typeface="Arial"/>
              </a:rPr>
              <a:t>Ollama</a:t>
            </a:r>
          </a:p>
        </p:txBody>
      </p:sp>
      <p:cxnSp>
        <p:nvCxnSpPr>
          <p:cNvPr id="20" name="Connector 19"/>
          <p:cNvCxnSpPr/>
          <p:nvPr/>
        </p:nvCxnSpPr>
        <p:spPr>
          <a:xfrm>
            <a:off x="3977640" y="1577340"/>
            <a:ext cx="329184" cy="0"/>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H="1">
            <a:off x="3991356" y="1865376"/>
            <a:ext cx="329184" cy="0"/>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998214" y="1392174"/>
            <a:ext cx="342900" cy="150876"/>
          </a:xfrm>
          <a:prstGeom prst="rect">
            <a:avLst/>
          </a:prstGeom>
          <a:noFill/>
        </p:spPr>
        <p:txBody>
          <a:bodyPr wrap="square" lIns="0" tIns="0" rIns="0" bIns="0" anchor="t">
            <a:spAutoFit/>
          </a:bodyPr>
          <a:lstStyle/>
          <a:p>
            <a:pPr algn="l"/>
            <a:r>
              <a:rPr sz="712" b="0" i="1">
                <a:solidFill>
                  <a:srgbClr val="96A5A5"/>
                </a:solidFill>
                <a:latin typeface="Arial"/>
              </a:rPr>
              <a:t>prompt</a:t>
            </a:r>
          </a:p>
        </p:txBody>
      </p:sp>
      <p:sp>
        <p:nvSpPr>
          <p:cNvPr id="23" name="TextBox 22"/>
          <p:cNvSpPr txBox="1"/>
          <p:nvPr/>
        </p:nvSpPr>
        <p:spPr>
          <a:xfrm>
            <a:off x="3998214" y="1892808"/>
            <a:ext cx="342900" cy="150876"/>
          </a:xfrm>
          <a:prstGeom prst="rect">
            <a:avLst/>
          </a:prstGeom>
          <a:noFill/>
        </p:spPr>
        <p:txBody>
          <a:bodyPr wrap="square" lIns="0" tIns="0" rIns="0" bIns="0" anchor="t">
            <a:spAutoFit/>
          </a:bodyPr>
          <a:lstStyle/>
          <a:p>
            <a:pPr algn="l"/>
            <a:r>
              <a:rPr sz="712" b="0" i="1">
                <a:solidFill>
                  <a:srgbClr val="96A5A5"/>
                </a:solidFill>
                <a:latin typeface="Arial"/>
              </a:rPr>
              <a:t>reply</a:t>
            </a:r>
          </a:p>
        </p:txBody>
      </p:sp>
      <p:sp>
        <p:nvSpPr>
          <p:cNvPr id="24" name="Rounded Rectangle 23"/>
          <p:cNvSpPr/>
          <p:nvPr/>
        </p:nvSpPr>
        <p:spPr>
          <a:xfrm>
            <a:off x="6480810" y="1268730"/>
            <a:ext cx="2331720" cy="891540"/>
          </a:xfrm>
          <a:prstGeom prst="roundRect">
            <a:avLst>
              <a:gd name="adj" fmla="val 9230"/>
            </a:avLst>
          </a:prstGeom>
          <a:solidFill>
            <a:srgbClr val="142021">
              <a:alpha val="88000"/>
            </a:srgbClr>
          </a:solidFill>
          <a:ln w="11906">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604254" y="1337310"/>
            <a:ext cx="2084832" cy="205740"/>
          </a:xfrm>
          <a:prstGeom prst="rect">
            <a:avLst/>
          </a:prstGeom>
          <a:noFill/>
        </p:spPr>
        <p:txBody>
          <a:bodyPr wrap="square" lIns="0" tIns="0" rIns="0" bIns="0" anchor="t">
            <a:spAutoFit/>
          </a:bodyPr>
          <a:lstStyle/>
          <a:p>
            <a:pPr algn="l"/>
            <a:r>
              <a:rPr sz="1125" b="1" i="0">
                <a:solidFill>
                  <a:srgbClr val="F5F7F5"/>
                </a:solidFill>
                <a:latin typeface="Arial"/>
              </a:rPr>
              <a:t>Code to work on</a:t>
            </a:r>
          </a:p>
        </p:txBody>
      </p:sp>
      <p:sp>
        <p:nvSpPr>
          <p:cNvPr id="26" name="TextBox 25"/>
          <p:cNvSpPr txBox="1"/>
          <p:nvPr/>
        </p:nvSpPr>
        <p:spPr>
          <a:xfrm>
            <a:off x="6604254" y="1611630"/>
            <a:ext cx="2084832" cy="171450"/>
          </a:xfrm>
          <a:prstGeom prst="rect">
            <a:avLst/>
          </a:prstGeom>
          <a:noFill/>
        </p:spPr>
        <p:txBody>
          <a:bodyPr wrap="square" lIns="0" tIns="0" rIns="0" bIns="0" anchor="t">
            <a:spAutoFit/>
          </a:bodyPr>
          <a:lstStyle/>
          <a:p>
            <a:pPr algn="l"/>
            <a:r>
              <a:rPr sz="825" b="0" i="0">
                <a:solidFill>
                  <a:srgbClr val="C3CFCD"/>
                </a:solidFill>
                <a:latin typeface="Consolas"/>
              </a:rPr>
              <a:t>mounted READ_ONLY or READ_WRITE</a:t>
            </a:r>
          </a:p>
        </p:txBody>
      </p:sp>
      <p:sp>
        <p:nvSpPr>
          <p:cNvPr id="27" name="TextBox 26"/>
          <p:cNvSpPr txBox="1"/>
          <p:nvPr/>
        </p:nvSpPr>
        <p:spPr>
          <a:xfrm>
            <a:off x="6604254" y="1851660"/>
            <a:ext cx="2084832" cy="171450"/>
          </a:xfrm>
          <a:prstGeom prst="rect">
            <a:avLst/>
          </a:prstGeom>
          <a:noFill/>
        </p:spPr>
        <p:txBody>
          <a:bodyPr wrap="square" lIns="0" tIns="0" rIns="0" bIns="0" anchor="t">
            <a:spAutoFit/>
          </a:bodyPr>
          <a:lstStyle/>
          <a:p>
            <a:pPr algn="l"/>
            <a:r>
              <a:rPr sz="825" b="0" i="0">
                <a:solidFill>
                  <a:srgbClr val="80C48E"/>
                </a:solidFill>
                <a:latin typeface="Arial"/>
              </a:rPr>
              <a:t>host copy is never touched</a:t>
            </a:r>
          </a:p>
        </p:txBody>
      </p:sp>
      <p:sp>
        <p:nvSpPr>
          <p:cNvPr id="28" name="Rounded Rectangle 27"/>
          <p:cNvSpPr/>
          <p:nvPr/>
        </p:nvSpPr>
        <p:spPr>
          <a:xfrm>
            <a:off x="4354830" y="2297430"/>
            <a:ext cx="4457700" cy="960120"/>
          </a:xfrm>
          <a:prstGeom prst="roundRect">
            <a:avLst>
              <a:gd name="adj" fmla="val 8571"/>
            </a:avLst>
          </a:prstGeom>
          <a:solidFill>
            <a:srgbClr val="142021">
              <a:alpha val="88000"/>
            </a:srgbClr>
          </a:solidFill>
          <a:ln w="19050">
            <a:solidFill>
              <a:srgbClr val="80C48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4478274" y="2352294"/>
            <a:ext cx="2743200" cy="205740"/>
          </a:xfrm>
          <a:prstGeom prst="rect">
            <a:avLst/>
          </a:prstGeom>
          <a:noFill/>
        </p:spPr>
        <p:txBody>
          <a:bodyPr wrap="square" lIns="0" tIns="0" rIns="0" bIns="0" anchor="t">
            <a:spAutoFit/>
          </a:bodyPr>
          <a:lstStyle/>
          <a:p>
            <a:pPr algn="l"/>
            <a:r>
              <a:rPr sz="1050" b="1" i="0">
                <a:solidFill>
                  <a:srgbClr val="F5F7F5"/>
                </a:solidFill>
                <a:latin typeface="Arial"/>
              </a:rPr>
              <a:t>Ephemeral Docker sandbox</a:t>
            </a:r>
          </a:p>
        </p:txBody>
      </p:sp>
      <p:sp>
        <p:nvSpPr>
          <p:cNvPr id="30" name="TextBox 29"/>
          <p:cNvSpPr txBox="1"/>
          <p:nvPr/>
        </p:nvSpPr>
        <p:spPr>
          <a:xfrm>
            <a:off x="6549390" y="2379726"/>
            <a:ext cx="2125980" cy="171450"/>
          </a:xfrm>
          <a:prstGeom prst="rect">
            <a:avLst/>
          </a:prstGeom>
          <a:noFill/>
        </p:spPr>
        <p:txBody>
          <a:bodyPr wrap="square" lIns="0" tIns="0" rIns="0" bIns="0" anchor="t">
            <a:spAutoFit/>
          </a:bodyPr>
          <a:lstStyle/>
          <a:p>
            <a:pPr algn="r"/>
            <a:r>
              <a:rPr sz="787" b="0" i="1">
                <a:solidFill>
                  <a:srgbClr val="96A5A5"/>
                </a:solidFill>
                <a:latin typeface="Arial"/>
              </a:rPr>
              <a:t>one per bot, destroyed after</a:t>
            </a:r>
          </a:p>
        </p:txBody>
      </p:sp>
      <p:sp>
        <p:nvSpPr>
          <p:cNvPr id="31" name="Rounded Rectangle 30"/>
          <p:cNvSpPr/>
          <p:nvPr/>
        </p:nvSpPr>
        <p:spPr>
          <a:xfrm>
            <a:off x="4457700" y="2626614"/>
            <a:ext cx="1371600" cy="534924"/>
          </a:xfrm>
          <a:prstGeom prst="roundRect">
            <a:avLst>
              <a:gd name="adj" fmla="val 15384"/>
            </a:avLst>
          </a:prstGeom>
          <a:solidFill>
            <a:srgbClr val="0A1213"/>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4539996" y="2674620"/>
            <a:ext cx="1234440" cy="192024"/>
          </a:xfrm>
          <a:prstGeom prst="rect">
            <a:avLst/>
          </a:prstGeom>
          <a:noFill/>
        </p:spPr>
        <p:txBody>
          <a:bodyPr wrap="square" lIns="0" tIns="0" rIns="0" bIns="0" anchor="t">
            <a:spAutoFit/>
          </a:bodyPr>
          <a:lstStyle/>
          <a:p>
            <a:pPr algn="l"/>
            <a:r>
              <a:rPr sz="937" b="1" i="0">
                <a:solidFill>
                  <a:srgbClr val="F5F7F5"/>
                </a:solidFill>
                <a:latin typeface="Consolas"/>
              </a:rPr>
              <a:t>bash shell</a:t>
            </a:r>
          </a:p>
        </p:txBody>
      </p:sp>
      <p:sp>
        <p:nvSpPr>
          <p:cNvPr id="33" name="TextBox 32"/>
          <p:cNvSpPr txBox="1"/>
          <p:nvPr/>
        </p:nvSpPr>
        <p:spPr>
          <a:xfrm>
            <a:off x="4539996" y="2894076"/>
            <a:ext cx="1268730" cy="205740"/>
          </a:xfrm>
          <a:prstGeom prst="rect">
            <a:avLst/>
          </a:prstGeom>
          <a:noFill/>
        </p:spPr>
        <p:txBody>
          <a:bodyPr wrap="square" lIns="0" tIns="0" rIns="0" bIns="0" anchor="t">
            <a:spAutoFit/>
          </a:bodyPr>
          <a:lstStyle/>
          <a:p>
            <a:pPr algn="l"/>
            <a:r>
              <a:rPr sz="750" b="0" i="0">
                <a:solidFill>
                  <a:srgbClr val="C3CFCD"/>
                </a:solidFill>
                <a:latin typeface="Arial"/>
              </a:rPr>
              <a:t>unprivileged user, no sudo</a:t>
            </a:r>
          </a:p>
        </p:txBody>
      </p:sp>
      <p:sp>
        <p:nvSpPr>
          <p:cNvPr id="34" name="Rounded Rectangle 33"/>
          <p:cNvSpPr/>
          <p:nvPr/>
        </p:nvSpPr>
        <p:spPr>
          <a:xfrm>
            <a:off x="5897880" y="2626614"/>
            <a:ext cx="1371600" cy="534924"/>
          </a:xfrm>
          <a:prstGeom prst="roundRect">
            <a:avLst>
              <a:gd name="adj" fmla="val 15384"/>
            </a:avLst>
          </a:prstGeom>
          <a:solidFill>
            <a:srgbClr val="0A1213"/>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5980176" y="2674620"/>
            <a:ext cx="1234440" cy="192024"/>
          </a:xfrm>
          <a:prstGeom prst="rect">
            <a:avLst/>
          </a:prstGeom>
          <a:noFill/>
        </p:spPr>
        <p:txBody>
          <a:bodyPr wrap="square" lIns="0" tIns="0" rIns="0" bIns="0" anchor="t">
            <a:spAutoFit/>
          </a:bodyPr>
          <a:lstStyle/>
          <a:p>
            <a:pPr algn="l"/>
            <a:r>
              <a:rPr sz="937" b="1" i="0">
                <a:solidFill>
                  <a:srgbClr val="F5F7F5"/>
                </a:solidFill>
                <a:latin typeface="Consolas"/>
              </a:rPr>
              <a:t>overlayfs</a:t>
            </a:r>
          </a:p>
        </p:txBody>
      </p:sp>
      <p:sp>
        <p:nvSpPr>
          <p:cNvPr id="36" name="TextBox 35"/>
          <p:cNvSpPr txBox="1"/>
          <p:nvPr/>
        </p:nvSpPr>
        <p:spPr>
          <a:xfrm>
            <a:off x="5980176" y="2894076"/>
            <a:ext cx="1268730" cy="205740"/>
          </a:xfrm>
          <a:prstGeom prst="rect">
            <a:avLst/>
          </a:prstGeom>
          <a:noFill/>
        </p:spPr>
        <p:txBody>
          <a:bodyPr wrap="square" lIns="0" tIns="0" rIns="0" bIns="0" anchor="t">
            <a:spAutoFit/>
          </a:bodyPr>
          <a:lstStyle/>
          <a:p>
            <a:pPr algn="l"/>
            <a:r>
              <a:rPr sz="750" b="0" i="0">
                <a:solidFill>
                  <a:srgbClr val="C3CFCD"/>
                </a:solidFill>
                <a:latin typeface="Arial"/>
              </a:rPr>
              <a:t>writes stay in the sandbox</a:t>
            </a:r>
          </a:p>
        </p:txBody>
      </p:sp>
      <p:sp>
        <p:nvSpPr>
          <p:cNvPr id="37" name="Rounded Rectangle 36"/>
          <p:cNvSpPr/>
          <p:nvPr/>
        </p:nvSpPr>
        <p:spPr>
          <a:xfrm>
            <a:off x="7338060" y="2626614"/>
            <a:ext cx="1371600" cy="534924"/>
          </a:xfrm>
          <a:prstGeom prst="roundRect">
            <a:avLst>
              <a:gd name="adj" fmla="val 15384"/>
            </a:avLst>
          </a:prstGeom>
          <a:solidFill>
            <a:srgbClr val="0A1213"/>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7420356" y="2674620"/>
            <a:ext cx="1234440" cy="192024"/>
          </a:xfrm>
          <a:prstGeom prst="rect">
            <a:avLst/>
          </a:prstGeom>
          <a:noFill/>
        </p:spPr>
        <p:txBody>
          <a:bodyPr wrap="square" lIns="0" tIns="0" rIns="0" bIns="0" anchor="t">
            <a:spAutoFit/>
          </a:bodyPr>
          <a:lstStyle/>
          <a:p>
            <a:pPr algn="l"/>
            <a:r>
              <a:rPr sz="937" b="1" i="0">
                <a:solidFill>
                  <a:srgbClr val="F5F7F5"/>
                </a:solidFill>
                <a:latin typeface="Consolas"/>
              </a:rPr>
              <a:t>YAML tools</a:t>
            </a:r>
          </a:p>
        </p:txBody>
      </p:sp>
      <p:sp>
        <p:nvSpPr>
          <p:cNvPr id="39" name="TextBox 38"/>
          <p:cNvSpPr txBox="1"/>
          <p:nvPr/>
        </p:nvSpPr>
        <p:spPr>
          <a:xfrm>
            <a:off x="7420356" y="2894076"/>
            <a:ext cx="1268730" cy="205740"/>
          </a:xfrm>
          <a:prstGeom prst="rect">
            <a:avLst/>
          </a:prstGeom>
          <a:noFill/>
        </p:spPr>
        <p:txBody>
          <a:bodyPr wrap="square" lIns="0" tIns="0" rIns="0" bIns="0" anchor="t">
            <a:spAutoFit/>
          </a:bodyPr>
          <a:lstStyle/>
          <a:p>
            <a:pPr algn="l"/>
            <a:r>
              <a:rPr sz="750" b="0" i="0">
                <a:solidFill>
                  <a:srgbClr val="C3CFCD"/>
                </a:solidFill>
                <a:latin typeface="Arial"/>
              </a:rPr>
              <a:t>cscope, browser, sub-agent</a:t>
            </a:r>
          </a:p>
        </p:txBody>
      </p:sp>
      <p:cxnSp>
        <p:nvCxnSpPr>
          <p:cNvPr id="40" name="Connector 39"/>
          <p:cNvCxnSpPr/>
          <p:nvPr/>
        </p:nvCxnSpPr>
        <p:spPr>
          <a:xfrm>
            <a:off x="7646670" y="2180844"/>
            <a:ext cx="0" cy="89154"/>
          </a:xfrm>
          <a:prstGeom prst="line">
            <a:avLst/>
          </a:prstGeom>
          <a:ln w="19050">
            <a:solidFill>
              <a:srgbClr val="80C48E"/>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7701534" y="2160270"/>
            <a:ext cx="548640" cy="150876"/>
          </a:xfrm>
          <a:prstGeom prst="rect">
            <a:avLst/>
          </a:prstGeom>
          <a:noFill/>
        </p:spPr>
        <p:txBody>
          <a:bodyPr wrap="square" lIns="0" tIns="0" rIns="0" bIns="0" anchor="t">
            <a:spAutoFit/>
          </a:bodyPr>
          <a:lstStyle/>
          <a:p>
            <a:pPr algn="l"/>
            <a:r>
              <a:rPr sz="712" b="0" i="1">
                <a:solidFill>
                  <a:srgbClr val="96A5A5"/>
                </a:solidFill>
                <a:latin typeface="Arial"/>
              </a:rPr>
              <a:t>mount</a:t>
            </a:r>
          </a:p>
        </p:txBody>
      </p:sp>
      <p:cxnSp>
        <p:nvCxnSpPr>
          <p:cNvPr id="42" name="Connector 41"/>
          <p:cNvCxnSpPr/>
          <p:nvPr/>
        </p:nvCxnSpPr>
        <p:spPr>
          <a:xfrm>
            <a:off x="3977640" y="2640330"/>
            <a:ext cx="329184" cy="0"/>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p:nvPr/>
        </p:nvCxnSpPr>
        <p:spPr>
          <a:xfrm flipH="1">
            <a:off x="3991356" y="2948940"/>
            <a:ext cx="329184" cy="0"/>
          </a:xfrm>
          <a:prstGeom prst="line">
            <a:avLst/>
          </a:prstGeom>
          <a:ln w="19050">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3984498" y="2455164"/>
            <a:ext cx="411480" cy="150876"/>
          </a:xfrm>
          <a:prstGeom prst="rect">
            <a:avLst/>
          </a:prstGeom>
          <a:noFill/>
        </p:spPr>
        <p:txBody>
          <a:bodyPr wrap="square" lIns="0" tIns="0" rIns="0" bIns="0" anchor="t">
            <a:spAutoFit/>
          </a:bodyPr>
          <a:lstStyle/>
          <a:p>
            <a:pPr algn="l"/>
            <a:r>
              <a:rPr sz="675" b="0" i="1">
                <a:solidFill>
                  <a:srgbClr val="96A5A5"/>
                </a:solidFill>
                <a:latin typeface="Arial"/>
              </a:rPr>
              <a:t>command</a:t>
            </a:r>
          </a:p>
        </p:txBody>
      </p:sp>
      <p:sp>
        <p:nvSpPr>
          <p:cNvPr id="45" name="TextBox 44"/>
          <p:cNvSpPr txBox="1"/>
          <p:nvPr/>
        </p:nvSpPr>
        <p:spPr>
          <a:xfrm>
            <a:off x="3998214" y="2976372"/>
            <a:ext cx="548640" cy="150876"/>
          </a:xfrm>
          <a:prstGeom prst="rect">
            <a:avLst/>
          </a:prstGeom>
          <a:noFill/>
        </p:spPr>
        <p:txBody>
          <a:bodyPr wrap="square" lIns="0" tIns="0" rIns="0" bIns="0" anchor="t">
            <a:spAutoFit/>
          </a:bodyPr>
          <a:lstStyle/>
          <a:p>
            <a:pPr algn="l"/>
            <a:r>
              <a:rPr sz="712" b="0" i="1">
                <a:solidFill>
                  <a:srgbClr val="96A5A5"/>
                </a:solidFill>
                <a:latin typeface="Arial"/>
              </a:rPr>
              <a:t>output</a:t>
            </a:r>
          </a:p>
        </p:txBody>
      </p:sp>
      <p:sp>
        <p:nvSpPr>
          <p:cNvPr id="46" name="Rounded Rectangle 45"/>
          <p:cNvSpPr/>
          <p:nvPr/>
        </p:nvSpPr>
        <p:spPr>
          <a:xfrm>
            <a:off x="1885950" y="3429000"/>
            <a:ext cx="2194560" cy="1179576"/>
          </a:xfrm>
          <a:prstGeom prst="roundRect">
            <a:avLst>
              <a:gd name="adj" fmla="val 6976"/>
            </a:avLst>
          </a:prstGeom>
          <a:solidFill>
            <a:srgbClr val="142021">
              <a:alpha val="88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ectangle 46"/>
          <p:cNvSpPr/>
          <p:nvPr/>
        </p:nvSpPr>
        <p:spPr>
          <a:xfrm>
            <a:off x="1885950" y="3429000"/>
            <a:ext cx="41148" cy="1179576"/>
          </a:xfrm>
          <a:prstGeom prst="rect">
            <a:avLst/>
          </a:prstGeom>
          <a:solidFill>
            <a:srgbClr val="80C4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2023110" y="3497580"/>
            <a:ext cx="1988820" cy="205740"/>
          </a:xfrm>
          <a:prstGeom prst="rect">
            <a:avLst/>
          </a:prstGeom>
          <a:noFill/>
        </p:spPr>
        <p:txBody>
          <a:bodyPr wrap="square" lIns="0" tIns="0" rIns="0" bIns="0" anchor="t">
            <a:spAutoFit/>
          </a:bodyPr>
          <a:lstStyle/>
          <a:p>
            <a:pPr algn="l"/>
            <a:r>
              <a:rPr sz="1012" b="1" i="0">
                <a:solidFill>
                  <a:srgbClr val="80C48E"/>
                </a:solidFill>
                <a:latin typeface="Arial"/>
              </a:rPr>
              <a:t>Guardrails</a:t>
            </a:r>
          </a:p>
        </p:txBody>
      </p:sp>
      <p:sp>
        <p:nvSpPr>
          <p:cNvPr id="49" name="Rounded Rectangle 48"/>
          <p:cNvSpPr/>
          <p:nvPr/>
        </p:nvSpPr>
        <p:spPr>
          <a:xfrm>
            <a:off x="4183380" y="3429000"/>
            <a:ext cx="2091690" cy="1179576"/>
          </a:xfrm>
          <a:prstGeom prst="roundRect">
            <a:avLst>
              <a:gd name="adj" fmla="val 6976"/>
            </a:avLst>
          </a:prstGeom>
          <a:solidFill>
            <a:srgbClr val="142021">
              <a:alpha val="88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Rectangle 49"/>
          <p:cNvSpPr/>
          <p:nvPr/>
        </p:nvSpPr>
        <p:spPr>
          <a:xfrm>
            <a:off x="4183380" y="3429000"/>
            <a:ext cx="41148" cy="1179576"/>
          </a:xfrm>
          <a:prstGeom prst="rect">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4320540" y="3497580"/>
            <a:ext cx="1885950" cy="205740"/>
          </a:xfrm>
          <a:prstGeom prst="rect">
            <a:avLst/>
          </a:prstGeom>
          <a:noFill/>
        </p:spPr>
        <p:txBody>
          <a:bodyPr wrap="square" lIns="0" tIns="0" rIns="0" bIns="0" anchor="t">
            <a:spAutoFit/>
          </a:bodyPr>
          <a:lstStyle/>
          <a:p>
            <a:pPr algn="l"/>
            <a:r>
              <a:rPr sz="1012" b="1" i="0">
                <a:solidFill>
                  <a:srgbClr val="DE915B"/>
                </a:solidFill>
                <a:latin typeface="Arial"/>
              </a:rPr>
              <a:t>Swap any layer</a:t>
            </a:r>
          </a:p>
        </p:txBody>
      </p:sp>
      <p:sp>
        <p:nvSpPr>
          <p:cNvPr id="52" name="Rounded Rectangle 51"/>
          <p:cNvSpPr/>
          <p:nvPr/>
        </p:nvSpPr>
        <p:spPr>
          <a:xfrm>
            <a:off x="6377940" y="3429000"/>
            <a:ext cx="2434590" cy="1179576"/>
          </a:xfrm>
          <a:prstGeom prst="roundRect">
            <a:avLst>
              <a:gd name="adj" fmla="val 6976"/>
            </a:avLst>
          </a:prstGeom>
          <a:solidFill>
            <a:srgbClr val="142021">
              <a:alpha val="88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Rectangle 52"/>
          <p:cNvSpPr/>
          <p:nvPr/>
        </p:nvSpPr>
        <p:spPr>
          <a:xfrm>
            <a:off x="6377940" y="3429000"/>
            <a:ext cx="41148" cy="1179576"/>
          </a:xfrm>
          <a:prstGeom prst="rect">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6515100" y="3497580"/>
            <a:ext cx="2228850" cy="205740"/>
          </a:xfrm>
          <a:prstGeom prst="rect">
            <a:avLst/>
          </a:prstGeom>
          <a:noFill/>
        </p:spPr>
        <p:txBody>
          <a:bodyPr wrap="square" lIns="0" tIns="0" rIns="0" bIns="0" anchor="t">
            <a:spAutoFit/>
          </a:bodyPr>
          <a:lstStyle/>
          <a:p>
            <a:pPr algn="l"/>
            <a:r>
              <a:rPr sz="1012" b="1" i="0">
                <a:solidFill>
                  <a:srgbClr val="DE915B"/>
                </a:solidFill>
                <a:latin typeface="Arial"/>
              </a:rPr>
              <a:t>Backporting: one call</a:t>
            </a:r>
          </a:p>
        </p:txBody>
      </p:sp>
      <p:sp>
        <p:nvSpPr>
          <p:cNvPr id="55" name="TextBox 54"/>
          <p:cNvSpPr txBox="1"/>
          <p:nvPr/>
        </p:nvSpPr>
        <p:spPr>
          <a:xfrm>
            <a:off x="2023110" y="3737610"/>
            <a:ext cx="2023110" cy="822960"/>
          </a:xfrm>
          <a:prstGeom prst="rect">
            <a:avLst/>
          </a:prstGeom>
          <a:noFill/>
        </p:spPr>
        <p:txBody>
          <a:bodyPr wrap="square" lIns="0" tIns="0" rIns="0" bIns="0" anchor="t">
            <a:spAutoFit/>
          </a:bodyPr>
          <a:lstStyle/>
          <a:p>
            <a:pPr algn="l"/>
            <a:r>
              <a:rPr sz="825" b="0" i="0">
                <a:solidFill>
                  <a:srgbClr val="C3CFCD"/>
                </a:solidFill>
                <a:latin typeface="Arial"/>
              </a:rPr>
              <a:t>• throwaway container per bot</a:t>
            </a:r>
          </a:p>
          <a:p>
            <a:pPr algn="l"/>
            <a:r>
              <a:rPr sz="825" b="0" i="0">
                <a:solidFill>
                  <a:srgbClr val="C3CFCD"/>
                </a:solidFill>
                <a:latin typeface="Arial"/>
              </a:rPr>
              <a:t>• shell never runs as root</a:t>
            </a:r>
          </a:p>
          <a:p>
            <a:pPr algn="l"/>
            <a:r>
              <a:rPr sz="825" b="0" i="0">
                <a:solidFill>
                  <a:srgbClr val="C3CFCD"/>
                </a:solidFill>
                <a:latin typeface="Arial"/>
              </a:rPr>
              <a:t>• read-only mount + overlayfs</a:t>
            </a:r>
          </a:p>
          <a:p>
            <a:pPr algn="l"/>
            <a:r>
              <a:rPr sz="825" b="0" i="0">
                <a:solidFill>
                  <a:srgbClr val="C3CFCD"/>
                </a:solidFill>
                <a:latin typeface="Arial"/>
              </a:rPr>
              <a:t>• risky commands blocked, safer hint</a:t>
            </a:r>
          </a:p>
          <a:p>
            <a:pPr algn="l"/>
            <a:r>
              <a:rPr sz="825" b="0" i="0">
                <a:solidFill>
                  <a:srgbClr val="C3CFCD"/>
                </a:solidFill>
                <a:latin typeface="Arial"/>
              </a:rPr>
              <a:t>• iteration &amp; time budgets</a:t>
            </a:r>
          </a:p>
        </p:txBody>
      </p:sp>
      <p:sp>
        <p:nvSpPr>
          <p:cNvPr id="56" name="TextBox 55"/>
          <p:cNvSpPr txBox="1"/>
          <p:nvPr/>
        </p:nvSpPr>
        <p:spPr>
          <a:xfrm>
            <a:off x="4320540" y="3737610"/>
            <a:ext cx="1920240" cy="857250"/>
          </a:xfrm>
          <a:prstGeom prst="rect">
            <a:avLst/>
          </a:prstGeom>
          <a:noFill/>
        </p:spPr>
        <p:txBody>
          <a:bodyPr wrap="square" lIns="0" tIns="0" rIns="0" bIns="0">
            <a:spAutoFit/>
          </a:bodyPr>
          <a:lstStyle/>
          <a:p>
            <a:pPr algn="l"/>
            <a:r>
              <a:rPr sz="825" b="1">
                <a:solidFill>
                  <a:srgbClr val="F5F7F5"/>
                </a:solidFill>
                <a:latin typeface="Consolas"/>
              </a:rPr>
              <a:t>LLMInterface</a:t>
            </a:r>
            <a:r>
              <a:rPr sz="825" b="0">
                <a:solidFill>
                  <a:srgbClr val="C3CFCD"/>
                </a:solidFill>
                <a:latin typeface="Arial"/>
              </a:rPr>
              <a:t>  any provider</a:t>
            </a:r>
          </a:p>
          <a:p>
            <a:pPr algn="l"/>
            <a:r>
              <a:rPr sz="825" b="1">
                <a:solidFill>
                  <a:srgbClr val="F5F7F5"/>
                </a:solidFill>
                <a:latin typeface="Consolas"/>
              </a:rPr>
              <a:t>Environment</a:t>
            </a:r>
            <a:r>
              <a:rPr sz="825" b="0">
                <a:solidFill>
                  <a:srgbClr val="C3CFCD"/>
                </a:solidFill>
                <a:latin typeface="Arial"/>
              </a:rPr>
              <a:t>  any sandbox</a:t>
            </a:r>
          </a:p>
          <a:p>
            <a:pPr algn="l"/>
            <a:r>
              <a:rPr sz="825" b="1">
                <a:solidFill>
                  <a:srgbClr val="F5F7F5"/>
                </a:solidFill>
                <a:latin typeface="Consolas"/>
              </a:rPr>
              <a:t>Tool</a:t>
            </a:r>
            <a:r>
              <a:rPr sz="825" b="0">
                <a:solidFill>
                  <a:srgbClr val="C3CFCD"/>
                </a:solidFill>
                <a:latin typeface="Arial"/>
              </a:rPr>
              <a:t>  ~15 lines of YAML</a:t>
            </a:r>
          </a:p>
          <a:p>
            <a:pPr algn="l"/>
            <a:r>
              <a:rPr sz="825" b="1">
                <a:solidFill>
                  <a:srgbClr val="F5F7F5"/>
                </a:solidFill>
                <a:latin typeface="Consolas"/>
              </a:rPr>
              <a:t>Bots</a:t>
            </a:r>
            <a:r>
              <a:rPr sz="825" b="0">
                <a:solidFill>
                  <a:srgbClr val="C3CFCD"/>
                </a:solidFill>
                <a:latin typeface="Arial"/>
              </a:rPr>
              <a:t>  Reading · Writing · Browsing</a:t>
            </a:r>
          </a:p>
          <a:p>
            <a:pPr algn="l"/>
            <a:r>
              <a:rPr sz="825" b="0">
                <a:solidFill>
                  <a:srgbClr val="C3CFCD"/>
                </a:solidFill>
                <a:latin typeface="Arial"/>
              </a:rPr>
              <a:t>        LogAnalysis · AgentBoss</a:t>
            </a:r>
          </a:p>
        </p:txBody>
      </p:sp>
      <p:sp>
        <p:nvSpPr>
          <p:cNvPr id="57" name="TextBox 56"/>
          <p:cNvSpPr txBox="1"/>
          <p:nvPr/>
        </p:nvSpPr>
        <p:spPr>
          <a:xfrm>
            <a:off x="6515100" y="3737610"/>
            <a:ext cx="2263140" cy="822960"/>
          </a:xfrm>
          <a:prstGeom prst="rect">
            <a:avLst/>
          </a:prstGeom>
          <a:noFill/>
        </p:spPr>
        <p:txBody>
          <a:bodyPr wrap="square" lIns="0" tIns="0" rIns="0" bIns="0" anchor="t">
            <a:spAutoFit/>
          </a:bodyPr>
          <a:lstStyle/>
          <a:p>
            <a:pPr algn="l"/>
            <a:r>
              <a:rPr sz="787" b="0" i="0">
                <a:solidFill>
                  <a:srgbClr val="F5F7F5"/>
                </a:solidFill>
                <a:latin typeface="Consolas"/>
              </a:rPr>
              <a:t>bot = WritingBot(</a:t>
            </a:r>
          </a:p>
          <a:p>
            <a:pPr algn="l"/>
            <a:r>
              <a:rPr sz="787" b="0" i="0">
                <a:solidFill>
                  <a:srgbClr val="F5F7F5"/>
                </a:solidFill>
                <a:latin typeface="Consolas"/>
              </a:rPr>
              <a:t>    model="azure-openai/gpt-5",</a:t>
            </a:r>
          </a:p>
          <a:p>
            <a:pPr algn="l"/>
            <a:r>
              <a:rPr sz="787" b="0" i="0">
                <a:solidFill>
                  <a:srgbClr val="F5F7F5"/>
                </a:solidFill>
                <a:latin typeface="Consolas"/>
              </a:rPr>
              <a:t>    folder_to_mount="azl-src")</a:t>
            </a:r>
          </a:p>
          <a:p>
            <a:pPr algn="l"/>
            <a:r>
              <a:rPr sz="787" b="0" i="0">
                <a:solidFill>
                  <a:srgbClr val="F5F7F5"/>
                </a:solidFill>
                <a:latin typeface="Consolas"/>
              </a:rPr>
              <a:t>bot.run("Backport upstream "</a:t>
            </a:r>
          </a:p>
          <a:p>
            <a:pPr algn="l"/>
            <a:r>
              <a:rPr sz="787" b="0" i="0">
                <a:solidFill>
                  <a:srgbClr val="F5F7F5"/>
                </a:solidFill>
                <a:latin typeface="Consolas"/>
              </a:rPr>
              <a:t>        "commit &lt;sha&gt;",</a:t>
            </a:r>
          </a:p>
          <a:p>
            <a:pPr algn="l"/>
            <a:r>
              <a:rPr sz="787" b="0" i="0">
                <a:solidFill>
                  <a:srgbClr val="F5F7F5"/>
                </a:solidFill>
                <a:latin typeface="Consolas"/>
              </a:rPr>
              <a:t>        timeout_in_seconds=1800)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1645920" y="342900"/>
            <a:ext cx="5486400" cy="445770"/>
          </a:xfrm>
          <a:prstGeom prst="rect">
            <a:avLst/>
          </a:prstGeom>
          <a:noFill/>
        </p:spPr>
        <p:txBody>
          <a:bodyPr wrap="square" lIns="0" tIns="0" rIns="0" bIns="0" anchor="t">
            <a:spAutoFit/>
          </a:bodyPr>
          <a:lstStyle/>
          <a:p>
            <a:pPr algn="l"/>
            <a:r>
              <a:rPr sz="2100" b="1" i="0">
                <a:solidFill>
                  <a:srgbClr val="F5F7F5"/>
                </a:solidFill>
                <a:latin typeface="Arial"/>
              </a:rPr>
              <a:t>Case study: dhcpcd CVE-2026-56113</a:t>
            </a:r>
          </a:p>
        </p:txBody>
      </p:sp>
      <p:sp>
        <p:nvSpPr>
          <p:cNvPr id="4" name="Rounded Rectangle 3"/>
          <p:cNvSpPr/>
          <p:nvPr/>
        </p:nvSpPr>
        <p:spPr>
          <a:xfrm>
            <a:off x="7098030" y="377190"/>
            <a:ext cx="1714500" cy="288036"/>
          </a:xfrm>
          <a:prstGeom prst="roundRect">
            <a:avLst>
              <a:gd name="adj" fmla="val 28571"/>
            </a:avLst>
          </a:prstGeom>
          <a:noFill/>
          <a:ln w="14288">
            <a:solidFill>
              <a:srgbClr val="DE915B"/>
            </a:solidFill>
          </a:ln>
          <a:effectLst/>
        </p:spPr>
        <p:style>
          <a:lnRef idx="1">
            <a:schemeClr val="accent1"/>
          </a:lnRef>
          <a:fillRef idx="3">
            <a:schemeClr val="accent1"/>
          </a:fillRef>
          <a:effectRef idx="2">
            <a:schemeClr val="accent1"/>
          </a:effectRef>
          <a:fontRef idx="minor">
            <a:schemeClr val="lt1"/>
          </a:fontRef>
        </p:style>
        <p:txBody>
          <a:bodyPr wrap="square" lIns="13716" tIns="13716" rIns="13716" bIns="13716" rtlCol="0" anchor="ctr"/>
          <a:lstStyle/>
          <a:p>
            <a:pPr algn="ctr"/>
            <a:r>
              <a:rPr sz="900" b="1">
                <a:solidFill>
                  <a:srgbClr val="DE915B"/>
                </a:solidFill>
                <a:latin typeface="Arial"/>
              </a:rPr>
              <a:t>PR #17842 · AI only</a:t>
            </a:r>
          </a:p>
        </p:txBody>
      </p:sp>
      <p:sp>
        <p:nvSpPr>
          <p:cNvPr id="5" name="TextBox 4"/>
          <p:cNvSpPr txBox="1"/>
          <p:nvPr/>
        </p:nvSpPr>
        <p:spPr>
          <a:xfrm>
            <a:off x="1659636" y="822960"/>
            <a:ext cx="7063740" cy="288036"/>
          </a:xfrm>
          <a:prstGeom prst="rect">
            <a:avLst/>
          </a:prstGeom>
          <a:noFill/>
        </p:spPr>
        <p:txBody>
          <a:bodyPr wrap="square" lIns="0" tIns="0" rIns="0" bIns="0" anchor="t">
            <a:spAutoFit/>
          </a:bodyPr>
          <a:lstStyle/>
          <a:p>
            <a:pPr algn="l"/>
            <a:r>
              <a:rPr sz="1200" b="0" i="0">
                <a:solidFill>
                  <a:srgbClr val="DE915B"/>
                </a:solidFill>
                <a:latin typeface="Arial"/>
              </a:rPr>
              <a:t>A 5-hunk upstream fix, but two years of drift between it and our stable tree</a:t>
            </a:r>
          </a:p>
        </p:txBody>
      </p:sp>
      <p:cxnSp>
        <p:nvCxnSpPr>
          <p:cNvPr id="6" name="Connector 5"/>
          <p:cNvCxnSpPr/>
          <p:nvPr/>
        </p:nvCxnSpPr>
        <p:spPr>
          <a:xfrm>
            <a:off x="1968246" y="1508760"/>
            <a:ext cx="3161538" cy="0"/>
          </a:xfrm>
          <a:prstGeom prst="line">
            <a:avLst/>
          </a:prstGeom>
          <a:ln w="28575">
            <a:solidFill>
              <a:srgbClr val="96A5A5"/>
            </a:solidFill>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892808" y="1433322"/>
            <a:ext cx="150876" cy="150876"/>
          </a:xfrm>
          <a:prstGeom prst="ellipse">
            <a:avLst/>
          </a:prstGeom>
          <a:solidFill>
            <a:srgbClr val="C3C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885950" y="1200150"/>
            <a:ext cx="1234440" cy="171450"/>
          </a:xfrm>
          <a:prstGeom prst="rect">
            <a:avLst/>
          </a:prstGeom>
          <a:noFill/>
        </p:spPr>
        <p:txBody>
          <a:bodyPr wrap="square" lIns="0" tIns="0" rIns="0" bIns="0" anchor="t">
            <a:spAutoFit/>
          </a:bodyPr>
          <a:lstStyle/>
          <a:p>
            <a:pPr algn="l"/>
            <a:r>
              <a:rPr sz="900" b="1" i="0">
                <a:solidFill>
                  <a:srgbClr val="F5F7F5"/>
                </a:solidFill>
                <a:latin typeface="Consolas"/>
              </a:rPr>
              <a:t>dhcpcd 10.0.8</a:t>
            </a:r>
          </a:p>
        </p:txBody>
      </p:sp>
      <p:sp>
        <p:nvSpPr>
          <p:cNvPr id="9" name="TextBox 8"/>
          <p:cNvSpPr txBox="1"/>
          <p:nvPr/>
        </p:nvSpPr>
        <p:spPr>
          <a:xfrm>
            <a:off x="1885950" y="1632204"/>
            <a:ext cx="1234440" cy="171450"/>
          </a:xfrm>
          <a:prstGeom prst="rect">
            <a:avLst/>
          </a:prstGeom>
          <a:noFill/>
        </p:spPr>
        <p:txBody>
          <a:bodyPr wrap="square" lIns="0" tIns="0" rIns="0" bIns="0" anchor="t">
            <a:spAutoFit/>
          </a:bodyPr>
          <a:lstStyle/>
          <a:p>
            <a:pPr algn="l"/>
            <a:r>
              <a:rPr sz="787" b="0" i="0">
                <a:solidFill>
                  <a:srgbClr val="C3CFCD"/>
                </a:solidFill>
                <a:latin typeface="Arial"/>
              </a:rPr>
              <a:t>May 2024 · our tree</a:t>
            </a:r>
          </a:p>
        </p:txBody>
      </p:sp>
      <p:sp>
        <p:nvSpPr>
          <p:cNvPr id="10" name="Oval 9"/>
          <p:cNvSpPr/>
          <p:nvPr/>
        </p:nvSpPr>
        <p:spPr>
          <a:xfrm>
            <a:off x="3456432" y="1433322"/>
            <a:ext cx="150876" cy="150876"/>
          </a:xfrm>
          <a:prstGeom prst="ellipse">
            <a:avLst/>
          </a:prstGeom>
          <a:solidFill>
            <a:srgbClr val="E6BE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914650" y="1200150"/>
            <a:ext cx="1234440" cy="171450"/>
          </a:xfrm>
          <a:prstGeom prst="rect">
            <a:avLst/>
          </a:prstGeom>
          <a:noFill/>
        </p:spPr>
        <p:txBody>
          <a:bodyPr wrap="square" lIns="0" tIns="0" rIns="0" bIns="0" anchor="t">
            <a:spAutoFit/>
          </a:bodyPr>
          <a:lstStyle/>
          <a:p>
            <a:pPr algn="ctr"/>
            <a:r>
              <a:rPr sz="900" b="1" i="0">
                <a:solidFill>
                  <a:srgbClr val="F5F7F5"/>
                </a:solidFill>
                <a:latin typeface="Consolas"/>
              </a:rPr>
              <a:t>a2821d8f</a:t>
            </a:r>
          </a:p>
        </p:txBody>
      </p:sp>
      <p:sp>
        <p:nvSpPr>
          <p:cNvPr id="12" name="TextBox 11"/>
          <p:cNvSpPr txBox="1"/>
          <p:nvPr/>
        </p:nvSpPr>
        <p:spPr>
          <a:xfrm>
            <a:off x="2914650" y="1632204"/>
            <a:ext cx="1234440" cy="171450"/>
          </a:xfrm>
          <a:prstGeom prst="rect">
            <a:avLst/>
          </a:prstGeom>
          <a:noFill/>
        </p:spPr>
        <p:txBody>
          <a:bodyPr wrap="square" lIns="0" tIns="0" rIns="0" bIns="0" anchor="t">
            <a:spAutoFit/>
          </a:bodyPr>
          <a:lstStyle/>
          <a:p>
            <a:pPr algn="ctr"/>
            <a:r>
              <a:rPr sz="787" b="0" i="0">
                <a:solidFill>
                  <a:srgbClr val="E6BE64"/>
                </a:solidFill>
                <a:latin typeface="Arial"/>
              </a:rPr>
              <a:t>Aug 2024 · flag renamed</a:t>
            </a:r>
          </a:p>
        </p:txBody>
      </p:sp>
      <p:sp>
        <p:nvSpPr>
          <p:cNvPr id="13" name="Oval 12"/>
          <p:cNvSpPr/>
          <p:nvPr/>
        </p:nvSpPr>
        <p:spPr>
          <a:xfrm>
            <a:off x="5054346" y="1433322"/>
            <a:ext cx="150876" cy="150876"/>
          </a:xfrm>
          <a:prstGeom prst="ellipse">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977640" y="1200150"/>
            <a:ext cx="1234440" cy="171450"/>
          </a:xfrm>
          <a:prstGeom prst="rect">
            <a:avLst/>
          </a:prstGeom>
          <a:noFill/>
        </p:spPr>
        <p:txBody>
          <a:bodyPr wrap="square" lIns="0" tIns="0" rIns="0" bIns="0" anchor="t">
            <a:spAutoFit/>
          </a:bodyPr>
          <a:lstStyle/>
          <a:p>
            <a:pPr algn="r"/>
            <a:r>
              <a:rPr sz="900" b="1" i="0">
                <a:solidFill>
                  <a:srgbClr val="F5F7F5"/>
                </a:solidFill>
                <a:latin typeface="Consolas"/>
              </a:rPr>
              <a:t>5733d3c</a:t>
            </a:r>
          </a:p>
        </p:txBody>
      </p:sp>
      <p:sp>
        <p:nvSpPr>
          <p:cNvPr id="15" name="TextBox 14"/>
          <p:cNvSpPr txBox="1"/>
          <p:nvPr/>
        </p:nvSpPr>
        <p:spPr>
          <a:xfrm>
            <a:off x="3977640" y="1632204"/>
            <a:ext cx="1234440" cy="171450"/>
          </a:xfrm>
          <a:prstGeom prst="rect">
            <a:avLst/>
          </a:prstGeom>
          <a:noFill/>
        </p:spPr>
        <p:txBody>
          <a:bodyPr wrap="square" lIns="0" tIns="0" rIns="0" bIns="0" anchor="t">
            <a:spAutoFit/>
          </a:bodyPr>
          <a:lstStyle/>
          <a:p>
            <a:pPr algn="r"/>
            <a:r>
              <a:rPr sz="787" b="0" i="0">
                <a:solidFill>
                  <a:srgbClr val="DE915B"/>
                </a:solidFill>
                <a:latin typeface="Arial"/>
              </a:rPr>
              <a:t>Jun 2026 · CVE fix</a:t>
            </a:r>
          </a:p>
        </p:txBody>
      </p:sp>
      <p:sp>
        <p:nvSpPr>
          <p:cNvPr id="16" name="TextBox 15"/>
          <p:cNvSpPr txBox="1"/>
          <p:nvPr/>
        </p:nvSpPr>
        <p:spPr>
          <a:xfrm>
            <a:off x="1885950" y="1851660"/>
            <a:ext cx="3326130" cy="171450"/>
          </a:xfrm>
          <a:prstGeom prst="rect">
            <a:avLst/>
          </a:prstGeom>
          <a:noFill/>
        </p:spPr>
        <p:txBody>
          <a:bodyPr wrap="square" lIns="0" tIns="0" rIns="0" bIns="0" anchor="t">
            <a:spAutoFit/>
          </a:bodyPr>
          <a:lstStyle/>
          <a:p>
            <a:pPr algn="ctr"/>
            <a:r>
              <a:rPr sz="825" b="0" i="1">
                <a:solidFill>
                  <a:srgbClr val="96A5A5"/>
                </a:solidFill>
                <a:latin typeface="Arial"/>
              </a:rPr>
              <a:t>40 upstream commits to src/dhcp6.c  ·  +766 / −738 lines</a:t>
            </a:r>
          </a:p>
        </p:txBody>
      </p:sp>
      <p:sp>
        <p:nvSpPr>
          <p:cNvPr id="17" name="Rounded Rectangle 16"/>
          <p:cNvSpPr/>
          <p:nvPr/>
        </p:nvSpPr>
        <p:spPr>
          <a:xfrm>
            <a:off x="1885950" y="2194560"/>
            <a:ext cx="3326130" cy="1337310"/>
          </a:xfrm>
          <a:prstGeom prst="roundRect">
            <a:avLst>
              <a:gd name="adj" fmla="val 6153"/>
            </a:avLst>
          </a:prstGeom>
          <a:solidFill>
            <a:srgbClr val="0A1213"/>
          </a:solidFill>
          <a:ln w="11906">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2009394" y="2276856"/>
            <a:ext cx="3120390" cy="1200150"/>
          </a:xfrm>
          <a:prstGeom prst="rect">
            <a:avLst/>
          </a:prstGeom>
          <a:noFill/>
        </p:spPr>
        <p:txBody>
          <a:bodyPr wrap="square" lIns="0" tIns="0" rIns="0" bIns="0">
            <a:spAutoFit/>
          </a:bodyPr>
          <a:lstStyle/>
          <a:p>
            <a:pPr algn="l"/>
            <a:r>
              <a:rPr sz="787" b="1">
                <a:solidFill>
                  <a:srgbClr val="F5F7F5"/>
                </a:solidFill>
                <a:latin typeface="Consolas"/>
              </a:rPr>
              <a:t>$ git cherry-pick 5733d3c</a:t>
            </a:r>
          </a:p>
          <a:p>
            <a:pPr algn="l"/>
            <a:r>
              <a:rPr sz="787" b="0">
                <a:solidFill>
                  <a:srgbClr val="E87064"/>
                </a:solidFill>
                <a:latin typeface="Consolas"/>
              </a:rPr>
              <a:t>CONFLICT (content): Merge conflict in src/dhcp6.c</a:t>
            </a:r>
          </a:p>
          <a:p>
            <a:pPr algn="l"/>
            <a:endParaRPr sz="787" b="0">
              <a:solidFill>
                <a:srgbClr val="E87064"/>
              </a:solidFill>
              <a:latin typeface="Consolas"/>
            </a:endParaRPr>
          </a:p>
          <a:p>
            <a:pPr algn="l"/>
            <a:r>
              <a:rPr sz="787" b="1">
                <a:solidFill>
                  <a:srgbClr val="F5F7F5"/>
                </a:solidFill>
                <a:latin typeface="Consolas"/>
              </a:rPr>
              <a:t>$ patch -p1 &lt; 5733d3c.patch</a:t>
            </a:r>
          </a:p>
          <a:p>
            <a:pPr algn="l"/>
            <a:r>
              <a:rPr sz="787" b="0">
                <a:solidFill>
                  <a:srgbClr val="C3CFCD"/>
                </a:solidFill>
                <a:latin typeface="Consolas"/>
              </a:rPr>
              <a:t>Hunk #1 succeeded at 2507 (offset -54 lines).</a:t>
            </a:r>
          </a:p>
          <a:p>
            <a:pPr algn="l"/>
            <a:r>
              <a:rPr sz="787" b="0">
                <a:solidFill>
                  <a:srgbClr val="C3CFCD"/>
                </a:solidFill>
                <a:latin typeface="Consolas"/>
              </a:rPr>
              <a:t>Hunk #2 succeeded at 2539 (offset -57 lines).</a:t>
            </a:r>
          </a:p>
          <a:p>
            <a:pPr algn="l"/>
            <a:r>
              <a:rPr sz="787" b="0">
                <a:solidFill>
                  <a:srgbClr val="C3CFCD"/>
                </a:solidFill>
                <a:latin typeface="Consolas"/>
              </a:rPr>
              <a:t>Hunk #3 succeeded at 2554 (offset -57 lines).</a:t>
            </a:r>
          </a:p>
          <a:p>
            <a:pPr algn="l"/>
            <a:r>
              <a:rPr sz="787" b="1">
                <a:solidFill>
                  <a:srgbClr val="E87064"/>
                </a:solidFill>
                <a:latin typeface="Consolas"/>
              </a:rPr>
              <a:t>Hunk #4 FAILED at 2637.</a:t>
            </a:r>
          </a:p>
          <a:p>
            <a:pPr algn="l"/>
            <a:r>
              <a:rPr sz="787" b="1">
                <a:solidFill>
                  <a:srgbClr val="E6BE64"/>
                </a:solidFill>
                <a:latin typeface="Consolas"/>
              </a:rPr>
              <a:t>Hunk #5 succeeded at 2593 with fuzz 1</a:t>
            </a:r>
          </a:p>
        </p:txBody>
      </p:sp>
      <p:sp>
        <p:nvSpPr>
          <p:cNvPr id="19" name="Rectangle 18"/>
          <p:cNvSpPr/>
          <p:nvPr/>
        </p:nvSpPr>
        <p:spPr>
          <a:xfrm>
            <a:off x="1885950" y="3669030"/>
            <a:ext cx="41148" cy="411480"/>
          </a:xfrm>
          <a:prstGeom prst="rect">
            <a:avLst/>
          </a:prstGeom>
          <a:solidFill>
            <a:srgbClr val="E870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2009394" y="3669030"/>
            <a:ext cx="3188970" cy="171450"/>
          </a:xfrm>
          <a:prstGeom prst="rect">
            <a:avLst/>
          </a:prstGeom>
          <a:noFill/>
        </p:spPr>
        <p:txBody>
          <a:bodyPr wrap="square" lIns="0" tIns="0" rIns="0" bIns="0" anchor="t">
            <a:spAutoFit/>
          </a:bodyPr>
          <a:lstStyle/>
          <a:p>
            <a:pPr algn="l"/>
            <a:r>
              <a:rPr sz="900" b="1" i="0">
                <a:solidFill>
                  <a:srgbClr val="E87064"/>
                </a:solidFill>
                <a:latin typeface="Arial"/>
              </a:rPr>
              <a:t>Hunk 4 rejected</a:t>
            </a:r>
          </a:p>
        </p:txBody>
      </p:sp>
      <p:sp>
        <p:nvSpPr>
          <p:cNvPr id="21" name="TextBox 20"/>
          <p:cNvSpPr txBox="1"/>
          <p:nvPr/>
        </p:nvSpPr>
        <p:spPr>
          <a:xfrm>
            <a:off x="2009394" y="3847338"/>
            <a:ext cx="3188970" cy="274320"/>
          </a:xfrm>
          <a:prstGeom prst="rect">
            <a:avLst/>
          </a:prstGeom>
          <a:noFill/>
        </p:spPr>
        <p:txBody>
          <a:bodyPr wrap="square" lIns="0" tIns="0" rIns="0" bIns="0">
            <a:spAutoFit/>
          </a:bodyPr>
          <a:lstStyle/>
          <a:p>
            <a:pPr algn="l"/>
            <a:r>
              <a:rPr sz="787" b="0">
                <a:solidFill>
                  <a:srgbClr val="C3CFCD"/>
                </a:solidFill>
                <a:latin typeface="Arial"/>
              </a:rPr>
              <a:t>upstream says </a:t>
            </a:r>
            <a:r>
              <a:rPr sz="787" b="1">
                <a:solidFill>
                  <a:srgbClr val="F5F7F5"/>
                </a:solidFill>
                <a:latin typeface="Consolas"/>
              </a:rPr>
              <a:t>IPV6_AF_PFXDELEGATION</a:t>
            </a:r>
            <a:r>
              <a:rPr sz="787" b="0">
                <a:solidFill>
                  <a:srgbClr val="C3CFCD"/>
                </a:solidFill>
                <a:latin typeface="Arial"/>
              </a:rPr>
              <a:t>, our tree still has </a:t>
            </a:r>
            <a:r>
              <a:rPr sz="787" b="1">
                <a:solidFill>
                  <a:srgbClr val="F5F7F5"/>
                </a:solidFill>
                <a:latin typeface="Consolas"/>
              </a:rPr>
              <a:t>IPV6_AF_DELEGATEDPFX</a:t>
            </a:r>
          </a:p>
        </p:txBody>
      </p:sp>
      <p:sp>
        <p:nvSpPr>
          <p:cNvPr id="22" name="Rectangle 21"/>
          <p:cNvSpPr/>
          <p:nvPr/>
        </p:nvSpPr>
        <p:spPr>
          <a:xfrm>
            <a:off x="1885950" y="4162806"/>
            <a:ext cx="41148" cy="411480"/>
          </a:xfrm>
          <a:prstGeom prst="rect">
            <a:avLst/>
          </a:prstGeom>
          <a:solidFill>
            <a:srgbClr val="E6BE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2009394" y="4162806"/>
            <a:ext cx="3188970" cy="171450"/>
          </a:xfrm>
          <a:prstGeom prst="rect">
            <a:avLst/>
          </a:prstGeom>
          <a:noFill/>
        </p:spPr>
        <p:txBody>
          <a:bodyPr wrap="square" lIns="0" tIns="0" rIns="0" bIns="0" anchor="t">
            <a:spAutoFit/>
          </a:bodyPr>
          <a:lstStyle/>
          <a:p>
            <a:pPr algn="l"/>
            <a:r>
              <a:rPr sz="900" b="1" i="0">
                <a:solidFill>
                  <a:srgbClr val="E6BE64"/>
                </a:solidFill>
                <a:latin typeface="Arial"/>
              </a:rPr>
              <a:t>Hunk 5 fuzzed</a:t>
            </a:r>
          </a:p>
        </p:txBody>
      </p:sp>
      <p:sp>
        <p:nvSpPr>
          <p:cNvPr id="24" name="TextBox 23"/>
          <p:cNvSpPr txBox="1"/>
          <p:nvPr/>
        </p:nvSpPr>
        <p:spPr>
          <a:xfrm>
            <a:off x="2009394" y="4341114"/>
            <a:ext cx="3188970" cy="274320"/>
          </a:xfrm>
          <a:prstGeom prst="rect">
            <a:avLst/>
          </a:prstGeom>
          <a:noFill/>
        </p:spPr>
        <p:txBody>
          <a:bodyPr wrap="square" lIns="0" tIns="0" rIns="0" bIns="0">
            <a:spAutoFit/>
          </a:bodyPr>
          <a:lstStyle/>
          <a:p>
            <a:pPr algn="l"/>
            <a:r>
              <a:rPr sz="787" b="0">
                <a:solidFill>
                  <a:srgbClr val="C3CFCD"/>
                </a:solidFill>
                <a:latin typeface="Arial"/>
              </a:rPr>
              <a:t>patch skipped a context line that differs: upstream checks </a:t>
            </a:r>
            <a:r>
              <a:rPr sz="787" b="1">
                <a:solidFill>
                  <a:srgbClr val="F5F7F5"/>
                </a:solidFill>
                <a:latin typeface="Consolas"/>
              </a:rPr>
              <a:t>!(flags &amp; IPV6_AF_EXTENDED)</a:t>
            </a:r>
            <a:r>
              <a:rPr sz="787" b="0">
                <a:solidFill>
                  <a:srgbClr val="C3CFCD"/>
                </a:solidFill>
                <a:latin typeface="Arial"/>
              </a:rPr>
              <a:t>, our tree the opposite</a:t>
            </a:r>
          </a:p>
        </p:txBody>
      </p:sp>
      <p:sp>
        <p:nvSpPr>
          <p:cNvPr id="25" name="Rounded Rectangle 24"/>
          <p:cNvSpPr/>
          <p:nvPr/>
        </p:nvSpPr>
        <p:spPr>
          <a:xfrm>
            <a:off x="5383530" y="1234440"/>
            <a:ext cx="3429000" cy="1920240"/>
          </a:xfrm>
          <a:prstGeom prst="roundRect">
            <a:avLst>
              <a:gd name="adj" fmla="val 4285"/>
            </a:avLst>
          </a:prstGeom>
          <a:solidFill>
            <a:srgbClr val="0A1213"/>
          </a:solidFill>
          <a:ln w="11906">
            <a:solidFill>
              <a:srgbClr val="DE91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5506974" y="1316736"/>
            <a:ext cx="3182112" cy="171450"/>
          </a:xfrm>
          <a:prstGeom prst="rect">
            <a:avLst/>
          </a:prstGeom>
          <a:noFill/>
        </p:spPr>
        <p:txBody>
          <a:bodyPr wrap="square" lIns="0" tIns="0" rIns="0" bIns="0" anchor="t">
            <a:spAutoFit/>
          </a:bodyPr>
          <a:lstStyle/>
          <a:p>
            <a:pPr algn="l"/>
            <a:r>
              <a:rPr sz="787" b="1" i="0">
                <a:solidFill>
                  <a:srgbClr val="96A5A5"/>
                </a:solidFill>
                <a:latin typeface="Arial"/>
              </a:rPr>
              <a:t>MICROBOTS SETUP</a:t>
            </a:r>
          </a:p>
        </p:txBody>
      </p:sp>
      <p:sp>
        <p:nvSpPr>
          <p:cNvPr id="27" name="TextBox 26"/>
          <p:cNvSpPr txBox="1"/>
          <p:nvPr/>
        </p:nvSpPr>
        <p:spPr>
          <a:xfrm>
            <a:off x="5506974" y="1522476"/>
            <a:ext cx="3223260" cy="1577340"/>
          </a:xfrm>
          <a:prstGeom prst="rect">
            <a:avLst/>
          </a:prstGeom>
          <a:noFill/>
        </p:spPr>
        <p:txBody>
          <a:bodyPr wrap="square" lIns="0" tIns="0" rIns="0" bIns="0">
            <a:spAutoFit/>
          </a:bodyPr>
          <a:lstStyle/>
          <a:p>
            <a:pPr algn="l"/>
            <a:r>
              <a:rPr sz="787" b="0">
                <a:solidFill>
                  <a:srgbClr val="C3CFCD"/>
                </a:solidFill>
                <a:latin typeface="Consolas"/>
              </a:rPr>
              <a:t>upstream_patch = </a:t>
            </a:r>
            <a:r>
              <a:rPr sz="787" b="1">
                <a:solidFill>
                  <a:srgbClr val="DE915B"/>
                </a:solidFill>
                <a:latin typeface="Consolas"/>
              </a:rPr>
              <a:t>Mount</a:t>
            </a:r>
            <a:r>
              <a:rPr sz="787" b="0">
                <a:solidFill>
                  <a:srgbClr val="C3CFCD"/>
                </a:solidFill>
                <a:latin typeface="Consolas"/>
              </a:rPr>
              <a:t>(</a:t>
            </a:r>
          </a:p>
          <a:p>
            <a:pPr algn="l"/>
            <a:r>
              <a:rPr sz="787" b="0">
                <a:solidFill>
                  <a:srgbClr val="C3CFCD"/>
                </a:solidFill>
                <a:latin typeface="Consolas"/>
              </a:rPr>
              <a:t>    "5733d3c.patch",</a:t>
            </a:r>
          </a:p>
          <a:p>
            <a:pPr algn="l"/>
            <a:r>
              <a:rPr sz="787" b="0">
                <a:solidFill>
                  <a:srgbClr val="C3CFCD"/>
                </a:solidFill>
                <a:latin typeface="Consolas"/>
              </a:rPr>
              <a:t>    "/workdir/upstream/5733d3c.patch",</a:t>
            </a:r>
          </a:p>
          <a:p>
            <a:pPr algn="l"/>
            <a:r>
              <a:rPr sz="787" b="0">
                <a:solidFill>
                  <a:srgbClr val="C3CFCD"/>
                </a:solidFill>
                <a:latin typeface="Consolas"/>
              </a:rPr>
              <a:t>    READ_ONLY, MountType.COPY)</a:t>
            </a:r>
          </a:p>
          <a:p>
            <a:pPr algn="l"/>
            <a:endParaRPr sz="787" b="0">
              <a:solidFill>
                <a:srgbClr val="C3CFCD"/>
              </a:solidFill>
              <a:latin typeface="Consolas"/>
            </a:endParaRPr>
          </a:p>
          <a:p>
            <a:pPr algn="l"/>
            <a:r>
              <a:rPr sz="787" b="0">
                <a:solidFill>
                  <a:srgbClr val="C3CFCD"/>
                </a:solidFill>
                <a:latin typeface="Consolas"/>
              </a:rPr>
              <a:t>bot = </a:t>
            </a:r>
            <a:r>
              <a:rPr sz="787" b="1">
                <a:solidFill>
                  <a:srgbClr val="DE915B"/>
                </a:solidFill>
                <a:latin typeface="Consolas"/>
              </a:rPr>
              <a:t>WritingBot</a:t>
            </a:r>
            <a:r>
              <a:rPr sz="787" b="0">
                <a:solidFill>
                  <a:srgbClr val="C3CFCD"/>
                </a:solidFill>
                <a:latin typeface="Consolas"/>
              </a:rPr>
              <a:t>(</a:t>
            </a:r>
          </a:p>
          <a:p>
            <a:pPr algn="l"/>
            <a:r>
              <a:rPr sz="787" b="0">
                <a:solidFill>
                  <a:srgbClr val="C3CFCD"/>
                </a:solidFill>
                <a:latin typeface="Consolas"/>
              </a:rPr>
              <a:t>    model="azure-openai/gpt-5",</a:t>
            </a:r>
          </a:p>
          <a:p>
            <a:pPr algn="l"/>
            <a:r>
              <a:rPr sz="787" b="0">
                <a:solidFill>
                  <a:srgbClr val="C3CFCD"/>
                </a:solidFill>
                <a:latin typeface="Consolas"/>
              </a:rPr>
              <a:t>    folder_to_mount="azl-dhcpcd")</a:t>
            </a:r>
            <a:r>
              <a:rPr sz="787" b="0">
                <a:solidFill>
                  <a:srgbClr val="96A5A5"/>
                </a:solidFill>
                <a:latin typeface="Consolas"/>
              </a:rPr>
              <a:t>  # RW</a:t>
            </a:r>
          </a:p>
          <a:p>
            <a:pPr algn="l"/>
            <a:endParaRPr sz="787" b="0">
              <a:solidFill>
                <a:srgbClr val="96A5A5"/>
              </a:solidFill>
              <a:latin typeface="Consolas"/>
            </a:endParaRPr>
          </a:p>
          <a:p>
            <a:pPr algn="l"/>
            <a:r>
              <a:rPr sz="787" b="0">
                <a:solidFill>
                  <a:srgbClr val="C3CFCD"/>
                </a:solidFill>
                <a:latin typeface="Consolas"/>
              </a:rPr>
              <a:t>bot.</a:t>
            </a:r>
            <a:r>
              <a:rPr sz="787" b="1">
                <a:solidFill>
                  <a:srgbClr val="DE915B"/>
                </a:solidFill>
                <a:latin typeface="Consolas"/>
              </a:rPr>
              <a:t>run</a:t>
            </a:r>
            <a:r>
              <a:rPr sz="787" b="0">
                <a:solidFill>
                  <a:srgbClr val="C3CFCD"/>
                </a:solidFill>
                <a:latin typeface="Consolas"/>
              </a:rPr>
              <a:t>(TASK,</a:t>
            </a:r>
          </a:p>
          <a:p>
            <a:pPr algn="l"/>
            <a:r>
              <a:rPr sz="787" b="0">
                <a:solidFill>
                  <a:srgbClr val="C3CFCD"/>
                </a:solidFill>
                <a:latin typeface="Consolas"/>
              </a:rPr>
              <a:t>    additional_mounts=[upstream_patch],</a:t>
            </a:r>
          </a:p>
          <a:p>
            <a:pPr algn="l"/>
            <a:r>
              <a:rPr sz="787" b="0">
                <a:solidFill>
                  <a:srgbClr val="C3CFCD"/>
                </a:solidFill>
                <a:latin typeface="Consolas"/>
              </a:rPr>
              <a:t>    max_iterations=80, timeout_in_seconds=1800)</a:t>
            </a:r>
          </a:p>
        </p:txBody>
      </p:sp>
      <p:sp>
        <p:nvSpPr>
          <p:cNvPr id="28" name="Rounded Rectangle 27"/>
          <p:cNvSpPr/>
          <p:nvPr/>
        </p:nvSpPr>
        <p:spPr>
          <a:xfrm>
            <a:off x="5383530" y="3257550"/>
            <a:ext cx="3429000" cy="1508760"/>
          </a:xfrm>
          <a:prstGeom prst="roundRect">
            <a:avLst>
              <a:gd name="adj" fmla="val 5454"/>
            </a:avLst>
          </a:prstGeom>
          <a:solidFill>
            <a:srgbClr val="142021">
              <a:alpha val="90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5506974" y="3326130"/>
            <a:ext cx="3182112" cy="171450"/>
          </a:xfrm>
          <a:prstGeom prst="rect">
            <a:avLst/>
          </a:prstGeom>
          <a:noFill/>
        </p:spPr>
        <p:txBody>
          <a:bodyPr wrap="square" lIns="0" tIns="0" rIns="0" bIns="0" anchor="t">
            <a:spAutoFit/>
          </a:bodyPr>
          <a:lstStyle/>
          <a:p>
            <a:pPr algn="l"/>
            <a:r>
              <a:rPr sz="787" b="1" i="0">
                <a:solidFill>
                  <a:srgbClr val="96A5A5"/>
                </a:solidFill>
                <a:latin typeface="Arial"/>
              </a:rPr>
              <a:t>INITIAL PROMPT  (TASK)</a:t>
            </a:r>
          </a:p>
        </p:txBody>
      </p:sp>
      <p:sp>
        <p:nvSpPr>
          <p:cNvPr id="30" name="TextBox 29"/>
          <p:cNvSpPr txBox="1"/>
          <p:nvPr/>
        </p:nvSpPr>
        <p:spPr>
          <a:xfrm>
            <a:off x="5506974" y="3518154"/>
            <a:ext cx="3195828" cy="1234440"/>
          </a:xfrm>
          <a:prstGeom prst="rect">
            <a:avLst/>
          </a:prstGeom>
          <a:noFill/>
        </p:spPr>
        <p:txBody>
          <a:bodyPr wrap="square" lIns="0" tIns="0" rIns="0" bIns="0">
            <a:spAutoFit/>
          </a:bodyPr>
          <a:lstStyle/>
          <a:p>
            <a:pPr algn="l">
              <a:spcAft>
                <a:spcPts val="150"/>
              </a:spcAft>
            </a:pPr>
            <a:r>
              <a:rPr sz="750" b="1">
                <a:solidFill>
                  <a:srgbClr val="F5F7F5"/>
                </a:solidFill>
                <a:latin typeface="Arial"/>
              </a:rPr>
              <a:t>Backport the upstream security fix for CVE-2026-56113 to this repository.</a:t>
            </a:r>
          </a:p>
          <a:p>
            <a:pPr algn="l">
              <a:spcAft>
                <a:spcPts val="150"/>
              </a:spcAft>
            </a:pPr>
            <a:r>
              <a:rPr sz="750" b="0">
                <a:solidFill>
                  <a:srgbClr val="C3CFCD"/>
                </a:solidFill>
                <a:latin typeface="Arial"/>
              </a:rPr>
              <a:t>/workdir/azl-dhcpcd is dhcpcd 10.0.8 as shipped in Azure Linux 3.0, including our earlier CVE patches. The upstream fix was written for a much newer dhcpcd and does not apply cleanly here.</a:t>
            </a:r>
          </a:p>
          <a:p>
            <a:pPr algn="l">
              <a:spcAft>
                <a:spcPts val="150"/>
              </a:spcAft>
            </a:pPr>
            <a:r>
              <a:rPr sz="750" b="0">
                <a:solidFill>
                  <a:srgbClr val="C3CFCD"/>
                </a:solidFill>
                <a:latin typeface="Arial"/>
              </a:rPr>
              <a:t>• Start by applying the upstream patch with patch -p1; then study every hunk that was rejected or applied with fuzz, and adapt it to this code base.</a:t>
            </a:r>
          </a:p>
          <a:p>
            <a:pPr algn="l">
              <a:spcAft>
                <a:spcPts val="150"/>
              </a:spcAft>
            </a:pPr>
            <a:r>
              <a:rPr sz="750" b="0">
                <a:solidFill>
                  <a:srgbClr val="C3CFCD"/>
                </a:solidFill>
                <a:latin typeface="Arial"/>
              </a:rPr>
              <a:t>• Make small, targeted edits. Fix the vulnerability, change nothing else.</a:t>
            </a:r>
          </a:p>
          <a:p>
            <a:pPr algn="l">
              <a:spcAft>
                <a:spcPts val="150"/>
              </a:spcAft>
            </a:pPr>
            <a:r>
              <a:rPr sz="750" b="0">
                <a:solidFill>
                  <a:srgbClr val="C3CFCD"/>
                </a:solidFill>
                <a:latin typeface="Arial"/>
              </a:rPr>
              <a:t>• Make sure it still builds (./configure &amp;&amp; make).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1645920" y="342900"/>
            <a:ext cx="5486400" cy="445770"/>
          </a:xfrm>
          <a:prstGeom prst="rect">
            <a:avLst/>
          </a:prstGeom>
          <a:noFill/>
        </p:spPr>
        <p:txBody>
          <a:bodyPr wrap="square" lIns="0" tIns="0" rIns="0" bIns="0" anchor="t">
            <a:spAutoFit/>
          </a:bodyPr>
          <a:lstStyle/>
          <a:p>
            <a:pPr algn="l"/>
            <a:r>
              <a:rPr sz="2100" b="1" i="0">
                <a:solidFill>
                  <a:srgbClr val="F5F7F5"/>
                </a:solidFill>
                <a:latin typeface="Arial"/>
              </a:rPr>
              <a:t>Inside the run: 14 steps, &lt; 3 minutes</a:t>
            </a:r>
          </a:p>
        </p:txBody>
      </p:sp>
      <p:sp>
        <p:nvSpPr>
          <p:cNvPr id="4" name="Rounded Rectangle 3"/>
          <p:cNvSpPr/>
          <p:nvPr/>
        </p:nvSpPr>
        <p:spPr>
          <a:xfrm>
            <a:off x="7098030" y="377190"/>
            <a:ext cx="1714500" cy="288036"/>
          </a:xfrm>
          <a:prstGeom prst="roundRect">
            <a:avLst>
              <a:gd name="adj" fmla="val 28571"/>
            </a:avLst>
          </a:prstGeom>
          <a:noFill/>
          <a:ln w="14288">
            <a:solidFill>
              <a:srgbClr val="DE915B"/>
            </a:solidFill>
          </a:ln>
          <a:effectLst/>
        </p:spPr>
        <p:style>
          <a:lnRef idx="1">
            <a:schemeClr val="accent1"/>
          </a:lnRef>
          <a:fillRef idx="3">
            <a:schemeClr val="accent1"/>
          </a:fillRef>
          <a:effectRef idx="2">
            <a:schemeClr val="accent1"/>
          </a:effectRef>
          <a:fontRef idx="minor">
            <a:schemeClr val="lt1"/>
          </a:fontRef>
        </p:style>
        <p:txBody>
          <a:bodyPr wrap="square" lIns="13716" tIns="13716" rIns="13716" bIns="13716" rtlCol="0" anchor="ctr"/>
          <a:lstStyle/>
          <a:p>
            <a:pPr algn="ctr"/>
            <a:r>
              <a:rPr sz="900" b="1">
                <a:solidFill>
                  <a:srgbClr val="DE915B"/>
                </a:solidFill>
                <a:latin typeface="Arial"/>
              </a:rPr>
              <a:t>GPT-5 · Microbots</a:t>
            </a:r>
          </a:p>
        </p:txBody>
      </p:sp>
      <p:sp>
        <p:nvSpPr>
          <p:cNvPr id="5" name="TextBox 4"/>
          <p:cNvSpPr txBox="1"/>
          <p:nvPr/>
        </p:nvSpPr>
        <p:spPr>
          <a:xfrm>
            <a:off x="1659636" y="822960"/>
            <a:ext cx="7063740" cy="288036"/>
          </a:xfrm>
          <a:prstGeom prst="rect">
            <a:avLst/>
          </a:prstGeom>
          <a:noFill/>
        </p:spPr>
        <p:txBody>
          <a:bodyPr wrap="square" lIns="0" tIns="0" rIns="0" bIns="0" anchor="t">
            <a:spAutoFit/>
          </a:bodyPr>
          <a:lstStyle/>
          <a:p>
            <a:pPr algn="l"/>
            <a:r>
              <a:rPr sz="1200" b="0" i="0">
                <a:solidFill>
                  <a:srgbClr val="DE915B"/>
                </a:solidFill>
                <a:latin typeface="Arial"/>
              </a:rPr>
              <a:t>The maintainer's workflow: apply, read the reject, adapt to the old code, build</a:t>
            </a:r>
          </a:p>
        </p:txBody>
      </p:sp>
      <p:sp>
        <p:nvSpPr>
          <p:cNvPr id="6" name="Rounded Rectangle 5"/>
          <p:cNvSpPr/>
          <p:nvPr/>
        </p:nvSpPr>
        <p:spPr>
          <a:xfrm>
            <a:off x="1885950" y="1268730"/>
            <a:ext cx="3120390" cy="493776"/>
          </a:xfrm>
          <a:prstGeom prst="roundRect">
            <a:avLst>
              <a:gd name="adj" fmla="val 16666"/>
            </a:avLst>
          </a:prstGeom>
          <a:solidFill>
            <a:srgbClr val="142021">
              <a:alpha val="88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954530" y="1378458"/>
            <a:ext cx="274320" cy="274320"/>
          </a:xfrm>
          <a:prstGeom prst="ellipse">
            <a:avLst/>
          </a:prstGeom>
          <a:solidFill>
            <a:srgbClr val="142021"/>
          </a:solidFill>
          <a:ln w="16669">
            <a:solidFill>
              <a:srgbClr val="E87064"/>
            </a:solidFill>
          </a:ln>
          <a:effectLst/>
        </p:spPr>
        <p:style>
          <a:lnRef idx="1">
            <a:schemeClr val="accent1"/>
          </a:lnRef>
          <a:fillRef idx="3">
            <a:schemeClr val="accent1"/>
          </a:fillRef>
          <a:effectRef idx="2">
            <a:schemeClr val="accent1"/>
          </a:effectRef>
          <a:fontRef idx="minor">
            <a:schemeClr val="lt1"/>
          </a:fontRef>
        </p:style>
        <p:txBody>
          <a:bodyPr wrap="none" lIns="0" tIns="13716" rIns="0" bIns="13716" rtlCol="0" anchor="ctr"/>
          <a:lstStyle/>
          <a:p>
            <a:pPr algn="ctr"/>
            <a:r>
              <a:rPr sz="825" b="1">
                <a:solidFill>
                  <a:srgbClr val="F5F7F5"/>
                </a:solidFill>
                <a:latin typeface="Arial"/>
              </a:rPr>
              <a:t>2</a:t>
            </a:r>
          </a:p>
        </p:txBody>
      </p:sp>
      <p:sp>
        <p:nvSpPr>
          <p:cNvPr id="8" name="TextBox 7"/>
          <p:cNvSpPr txBox="1"/>
          <p:nvPr/>
        </p:nvSpPr>
        <p:spPr>
          <a:xfrm>
            <a:off x="2311146" y="1337310"/>
            <a:ext cx="2626614" cy="178308"/>
          </a:xfrm>
          <a:prstGeom prst="rect">
            <a:avLst/>
          </a:prstGeom>
          <a:noFill/>
        </p:spPr>
        <p:txBody>
          <a:bodyPr wrap="square" lIns="0" tIns="0" rIns="0" bIns="0" anchor="t">
            <a:spAutoFit/>
          </a:bodyPr>
          <a:lstStyle/>
          <a:p>
            <a:pPr algn="l"/>
            <a:r>
              <a:rPr sz="787" b="1" i="0">
                <a:solidFill>
                  <a:srgbClr val="F5F7F5"/>
                </a:solidFill>
                <a:latin typeface="Consolas"/>
              </a:rPr>
              <a:t>patch -p1 &lt; …/upstream/5733d3c.patch</a:t>
            </a:r>
          </a:p>
        </p:txBody>
      </p:sp>
      <p:sp>
        <p:nvSpPr>
          <p:cNvPr id="9" name="TextBox 8"/>
          <p:cNvSpPr txBox="1"/>
          <p:nvPr/>
        </p:nvSpPr>
        <p:spPr>
          <a:xfrm>
            <a:off x="2311146" y="1543050"/>
            <a:ext cx="2626614" cy="178308"/>
          </a:xfrm>
          <a:prstGeom prst="rect">
            <a:avLst/>
          </a:prstGeom>
          <a:noFill/>
        </p:spPr>
        <p:txBody>
          <a:bodyPr wrap="square" lIns="0" tIns="0" rIns="0" bIns="0" anchor="t">
            <a:spAutoFit/>
          </a:bodyPr>
          <a:lstStyle/>
          <a:p>
            <a:pPr algn="l"/>
            <a:r>
              <a:rPr sz="825" b="0" i="0">
                <a:solidFill>
                  <a:srgbClr val="E87064"/>
                </a:solidFill>
                <a:latin typeface="Arial"/>
              </a:rPr>
              <a:t>Hunk #4 FAILED, #5 fuzz 1: rejects saved</a:t>
            </a:r>
          </a:p>
        </p:txBody>
      </p:sp>
      <p:cxnSp>
        <p:nvCxnSpPr>
          <p:cNvPr id="10" name="Connector 9"/>
          <p:cNvCxnSpPr/>
          <p:nvPr/>
        </p:nvCxnSpPr>
        <p:spPr>
          <a:xfrm>
            <a:off x="2091690" y="1666494"/>
            <a:ext cx="0" cy="267462"/>
          </a:xfrm>
          <a:prstGeom prst="line">
            <a:avLst/>
          </a:prstGeom>
          <a:ln w="11906">
            <a:solidFill>
              <a:srgbClr val="5D7777"/>
            </a:solidFill>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1885950" y="1837944"/>
            <a:ext cx="3120390" cy="493776"/>
          </a:xfrm>
          <a:prstGeom prst="roundRect">
            <a:avLst>
              <a:gd name="adj" fmla="val 16666"/>
            </a:avLst>
          </a:prstGeom>
          <a:solidFill>
            <a:srgbClr val="142021">
              <a:alpha val="88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954530" y="1947672"/>
            <a:ext cx="274320" cy="274320"/>
          </a:xfrm>
          <a:prstGeom prst="ellipse">
            <a:avLst/>
          </a:prstGeom>
          <a:solidFill>
            <a:srgbClr val="142021"/>
          </a:solidFill>
          <a:ln w="16669">
            <a:solidFill>
              <a:srgbClr val="C3CFCD"/>
            </a:solidFill>
          </a:ln>
          <a:effectLst/>
        </p:spPr>
        <p:style>
          <a:lnRef idx="1">
            <a:schemeClr val="accent1"/>
          </a:lnRef>
          <a:fillRef idx="3">
            <a:schemeClr val="accent1"/>
          </a:fillRef>
          <a:effectRef idx="2">
            <a:schemeClr val="accent1"/>
          </a:effectRef>
          <a:fontRef idx="minor">
            <a:schemeClr val="lt1"/>
          </a:fontRef>
        </p:style>
        <p:txBody>
          <a:bodyPr wrap="none" lIns="0" tIns="13716" rIns="0" bIns="13716" rtlCol="0" anchor="ctr"/>
          <a:lstStyle/>
          <a:p>
            <a:pPr algn="ctr"/>
            <a:r>
              <a:rPr sz="825" b="1">
                <a:solidFill>
                  <a:srgbClr val="F5F7F5"/>
                </a:solidFill>
                <a:latin typeface="Arial"/>
              </a:rPr>
              <a:t>4</a:t>
            </a:r>
          </a:p>
        </p:txBody>
      </p:sp>
      <p:sp>
        <p:nvSpPr>
          <p:cNvPr id="13" name="TextBox 12"/>
          <p:cNvSpPr txBox="1"/>
          <p:nvPr/>
        </p:nvSpPr>
        <p:spPr>
          <a:xfrm>
            <a:off x="2311146" y="1906524"/>
            <a:ext cx="2626614" cy="178308"/>
          </a:xfrm>
          <a:prstGeom prst="rect">
            <a:avLst/>
          </a:prstGeom>
          <a:noFill/>
        </p:spPr>
        <p:txBody>
          <a:bodyPr wrap="square" lIns="0" tIns="0" rIns="0" bIns="0" anchor="t">
            <a:spAutoFit/>
          </a:bodyPr>
          <a:lstStyle/>
          <a:p>
            <a:pPr algn="l"/>
            <a:r>
              <a:rPr sz="787" b="1" i="0">
                <a:solidFill>
                  <a:srgbClr val="F5F7F5"/>
                </a:solidFill>
                <a:latin typeface="Consolas"/>
              </a:rPr>
              <a:t>sed -n '1,200p' …/upstream/5733d3c.patch</a:t>
            </a:r>
          </a:p>
        </p:txBody>
      </p:sp>
      <p:sp>
        <p:nvSpPr>
          <p:cNvPr id="14" name="TextBox 13"/>
          <p:cNvSpPr txBox="1"/>
          <p:nvPr/>
        </p:nvSpPr>
        <p:spPr>
          <a:xfrm>
            <a:off x="2311146" y="2112264"/>
            <a:ext cx="2626614" cy="178308"/>
          </a:xfrm>
          <a:prstGeom prst="rect">
            <a:avLst/>
          </a:prstGeom>
          <a:noFill/>
        </p:spPr>
        <p:txBody>
          <a:bodyPr wrap="square" lIns="0" tIns="0" rIns="0" bIns="0" anchor="t">
            <a:spAutoFit/>
          </a:bodyPr>
          <a:lstStyle/>
          <a:p>
            <a:pPr algn="l"/>
            <a:r>
              <a:rPr sz="825" b="0" i="0">
                <a:solidFill>
                  <a:srgbClr val="C3CFCD"/>
                </a:solidFill>
                <a:latin typeface="Arial"/>
              </a:rPr>
              <a:t>reads what the fix is meant to do</a:t>
            </a:r>
          </a:p>
        </p:txBody>
      </p:sp>
      <p:cxnSp>
        <p:nvCxnSpPr>
          <p:cNvPr id="15" name="Connector 14"/>
          <p:cNvCxnSpPr/>
          <p:nvPr/>
        </p:nvCxnSpPr>
        <p:spPr>
          <a:xfrm>
            <a:off x="2091690" y="2235708"/>
            <a:ext cx="0" cy="267462"/>
          </a:xfrm>
          <a:prstGeom prst="line">
            <a:avLst/>
          </a:prstGeom>
          <a:ln w="11906">
            <a:solidFill>
              <a:srgbClr val="5D7777"/>
            </a:solidFill>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1885950" y="2407158"/>
            <a:ext cx="3120390" cy="493776"/>
          </a:xfrm>
          <a:prstGeom prst="roundRect">
            <a:avLst>
              <a:gd name="adj" fmla="val 16666"/>
            </a:avLst>
          </a:prstGeom>
          <a:solidFill>
            <a:srgbClr val="142021">
              <a:alpha val="88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1954530" y="2516886"/>
            <a:ext cx="274320" cy="274320"/>
          </a:xfrm>
          <a:prstGeom prst="ellipse">
            <a:avLst/>
          </a:prstGeom>
          <a:solidFill>
            <a:srgbClr val="142021"/>
          </a:solidFill>
          <a:ln w="16669">
            <a:solidFill>
              <a:srgbClr val="E6BE64"/>
            </a:solidFill>
          </a:ln>
          <a:effectLst/>
        </p:spPr>
        <p:style>
          <a:lnRef idx="1">
            <a:schemeClr val="accent1"/>
          </a:lnRef>
          <a:fillRef idx="3">
            <a:schemeClr val="accent1"/>
          </a:fillRef>
          <a:effectRef idx="2">
            <a:schemeClr val="accent1"/>
          </a:effectRef>
          <a:fontRef idx="minor">
            <a:schemeClr val="lt1"/>
          </a:fontRef>
        </p:style>
        <p:txBody>
          <a:bodyPr wrap="none" lIns="0" tIns="13716" rIns="0" bIns="13716" rtlCol="0" anchor="ctr"/>
          <a:lstStyle/>
          <a:p>
            <a:pPr algn="ctr"/>
            <a:r>
              <a:rPr sz="825" b="1">
                <a:solidFill>
                  <a:srgbClr val="F5F7F5"/>
                </a:solidFill>
                <a:latin typeface="Arial"/>
              </a:rPr>
              <a:t>5</a:t>
            </a:r>
          </a:p>
        </p:txBody>
      </p:sp>
      <p:sp>
        <p:nvSpPr>
          <p:cNvPr id="18" name="TextBox 17"/>
          <p:cNvSpPr txBox="1"/>
          <p:nvPr/>
        </p:nvSpPr>
        <p:spPr>
          <a:xfrm>
            <a:off x="2311146" y="2475738"/>
            <a:ext cx="2626614" cy="178308"/>
          </a:xfrm>
          <a:prstGeom prst="rect">
            <a:avLst/>
          </a:prstGeom>
          <a:noFill/>
        </p:spPr>
        <p:txBody>
          <a:bodyPr wrap="square" lIns="0" tIns="0" rIns="0" bIns="0" anchor="t">
            <a:spAutoFit/>
          </a:bodyPr>
          <a:lstStyle/>
          <a:p>
            <a:pPr algn="l"/>
            <a:r>
              <a:rPr sz="787" b="1" i="0">
                <a:solidFill>
                  <a:srgbClr val="F5F7F5"/>
                </a:solidFill>
                <a:latin typeface="Consolas"/>
              </a:rPr>
              <a:t>sed -n '2550,2680p' src/dhcp6.c</a:t>
            </a:r>
          </a:p>
        </p:txBody>
      </p:sp>
      <p:sp>
        <p:nvSpPr>
          <p:cNvPr id="19" name="TextBox 18"/>
          <p:cNvSpPr txBox="1"/>
          <p:nvPr/>
        </p:nvSpPr>
        <p:spPr>
          <a:xfrm>
            <a:off x="2311146" y="2681478"/>
            <a:ext cx="2626614" cy="178308"/>
          </a:xfrm>
          <a:prstGeom prst="rect">
            <a:avLst/>
          </a:prstGeom>
          <a:noFill/>
        </p:spPr>
        <p:txBody>
          <a:bodyPr wrap="square" lIns="0" tIns="0" rIns="0" bIns="0" anchor="t">
            <a:spAutoFit/>
          </a:bodyPr>
          <a:lstStyle/>
          <a:p>
            <a:pPr algn="l"/>
            <a:r>
              <a:rPr sz="825" b="0" i="0">
                <a:solidFill>
                  <a:srgbClr val="E6BE64"/>
                </a:solidFill>
                <a:latin typeface="Arial"/>
              </a:rPr>
              <a:t>finds the old flag name: IPV6_AF_DELEGATEDPFX</a:t>
            </a:r>
          </a:p>
        </p:txBody>
      </p:sp>
      <p:cxnSp>
        <p:nvCxnSpPr>
          <p:cNvPr id="20" name="Connector 19"/>
          <p:cNvCxnSpPr/>
          <p:nvPr/>
        </p:nvCxnSpPr>
        <p:spPr>
          <a:xfrm>
            <a:off x="2091690" y="2804922"/>
            <a:ext cx="0" cy="267462"/>
          </a:xfrm>
          <a:prstGeom prst="line">
            <a:avLst/>
          </a:prstGeom>
          <a:ln w="11906">
            <a:solidFill>
              <a:srgbClr val="5D7777"/>
            </a:solidFill>
          </a:ln>
        </p:spPr>
        <p:style>
          <a:lnRef idx="2">
            <a:schemeClr val="accent1"/>
          </a:lnRef>
          <a:fillRef idx="0">
            <a:schemeClr val="accent1"/>
          </a:fillRef>
          <a:effectRef idx="1">
            <a:schemeClr val="accent1"/>
          </a:effectRef>
          <a:fontRef idx="minor">
            <a:schemeClr val="tx1"/>
          </a:fontRef>
        </p:style>
      </p:cxnSp>
      <p:sp>
        <p:nvSpPr>
          <p:cNvPr id="21" name="Rounded Rectangle 20"/>
          <p:cNvSpPr/>
          <p:nvPr/>
        </p:nvSpPr>
        <p:spPr>
          <a:xfrm>
            <a:off x="1885950" y="2976372"/>
            <a:ext cx="3120390" cy="493776"/>
          </a:xfrm>
          <a:prstGeom prst="roundRect">
            <a:avLst>
              <a:gd name="adj" fmla="val 16666"/>
            </a:avLst>
          </a:prstGeom>
          <a:solidFill>
            <a:srgbClr val="142021">
              <a:alpha val="88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954530" y="3086100"/>
            <a:ext cx="274320" cy="274320"/>
          </a:xfrm>
          <a:prstGeom prst="ellipse">
            <a:avLst/>
          </a:prstGeom>
          <a:solidFill>
            <a:srgbClr val="142021"/>
          </a:solidFill>
          <a:ln w="16669">
            <a:solidFill>
              <a:srgbClr val="DE915B"/>
            </a:solidFill>
          </a:ln>
          <a:effectLst/>
        </p:spPr>
        <p:style>
          <a:lnRef idx="1">
            <a:schemeClr val="accent1"/>
          </a:lnRef>
          <a:fillRef idx="3">
            <a:schemeClr val="accent1"/>
          </a:fillRef>
          <a:effectRef idx="2">
            <a:schemeClr val="accent1"/>
          </a:effectRef>
          <a:fontRef idx="minor">
            <a:schemeClr val="lt1"/>
          </a:fontRef>
        </p:style>
        <p:txBody>
          <a:bodyPr wrap="none" lIns="0" tIns="13716" rIns="0" bIns="13716" rtlCol="0" anchor="ctr"/>
          <a:lstStyle/>
          <a:p>
            <a:pPr algn="ctr"/>
            <a:r>
              <a:rPr sz="825" b="1">
                <a:solidFill>
                  <a:srgbClr val="F5F7F5"/>
                </a:solidFill>
                <a:latin typeface="Arial"/>
              </a:rPr>
              <a:t>7</a:t>
            </a:r>
          </a:p>
        </p:txBody>
      </p:sp>
      <p:sp>
        <p:nvSpPr>
          <p:cNvPr id="23" name="TextBox 22"/>
          <p:cNvSpPr txBox="1"/>
          <p:nvPr/>
        </p:nvSpPr>
        <p:spPr>
          <a:xfrm>
            <a:off x="2311146" y="3044952"/>
            <a:ext cx="2626614" cy="178308"/>
          </a:xfrm>
          <a:prstGeom prst="rect">
            <a:avLst/>
          </a:prstGeom>
          <a:noFill/>
        </p:spPr>
        <p:txBody>
          <a:bodyPr wrap="square" lIns="0" tIns="0" rIns="0" bIns="0" anchor="t">
            <a:spAutoFit/>
          </a:bodyPr>
          <a:lstStyle/>
          <a:p>
            <a:pPr algn="l"/>
            <a:r>
              <a:rPr sz="787" b="1" i="0">
                <a:solidFill>
                  <a:srgbClr val="F5F7F5"/>
                </a:solidFill>
                <a:latin typeface="Consolas"/>
              </a:rPr>
              <a:t>sed '/IPV6_AF_DELEGATEDPFX/{n;s/…/…/}'</a:t>
            </a:r>
          </a:p>
        </p:txBody>
      </p:sp>
      <p:sp>
        <p:nvSpPr>
          <p:cNvPr id="24" name="TextBox 23"/>
          <p:cNvSpPr txBox="1"/>
          <p:nvPr/>
        </p:nvSpPr>
        <p:spPr>
          <a:xfrm>
            <a:off x="2311146" y="3250692"/>
            <a:ext cx="2626614" cy="178308"/>
          </a:xfrm>
          <a:prstGeom prst="rect">
            <a:avLst/>
          </a:prstGeom>
          <a:noFill/>
        </p:spPr>
        <p:txBody>
          <a:bodyPr wrap="square" lIns="0" tIns="0" rIns="0" bIns="0" anchor="t">
            <a:spAutoFit/>
          </a:bodyPr>
          <a:lstStyle/>
          <a:p>
            <a:pPr algn="l"/>
            <a:r>
              <a:rPr sz="825" b="0" i="0">
                <a:solidFill>
                  <a:srgbClr val="DE915B"/>
                </a:solidFill>
                <a:latin typeface="Arial"/>
              </a:rPr>
              <a:t>ports the rejected hunk onto the old name</a:t>
            </a:r>
          </a:p>
        </p:txBody>
      </p:sp>
      <p:cxnSp>
        <p:nvCxnSpPr>
          <p:cNvPr id="25" name="Connector 24"/>
          <p:cNvCxnSpPr/>
          <p:nvPr/>
        </p:nvCxnSpPr>
        <p:spPr>
          <a:xfrm>
            <a:off x="2091690" y="3374136"/>
            <a:ext cx="0" cy="267462"/>
          </a:xfrm>
          <a:prstGeom prst="line">
            <a:avLst/>
          </a:prstGeom>
          <a:ln w="11906">
            <a:solidFill>
              <a:srgbClr val="5D7777"/>
            </a:solidFill>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1885950" y="3545586"/>
            <a:ext cx="3120390" cy="493776"/>
          </a:xfrm>
          <a:prstGeom prst="roundRect">
            <a:avLst>
              <a:gd name="adj" fmla="val 16666"/>
            </a:avLst>
          </a:prstGeom>
          <a:solidFill>
            <a:srgbClr val="142021">
              <a:alpha val="88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1954530" y="3655314"/>
            <a:ext cx="274320" cy="274320"/>
          </a:xfrm>
          <a:prstGeom prst="ellipse">
            <a:avLst/>
          </a:prstGeom>
          <a:solidFill>
            <a:srgbClr val="142021"/>
          </a:solidFill>
          <a:ln w="16669">
            <a:solidFill>
              <a:srgbClr val="C3CFCD"/>
            </a:solidFill>
          </a:ln>
          <a:effectLst/>
        </p:spPr>
        <p:style>
          <a:lnRef idx="1">
            <a:schemeClr val="accent1"/>
          </a:lnRef>
          <a:fillRef idx="3">
            <a:schemeClr val="accent1"/>
          </a:fillRef>
          <a:effectRef idx="2">
            <a:schemeClr val="accent1"/>
          </a:effectRef>
          <a:fontRef idx="minor">
            <a:schemeClr val="lt1"/>
          </a:fontRef>
        </p:style>
        <p:txBody>
          <a:bodyPr wrap="none" lIns="0" tIns="13716" rIns="0" bIns="13716" rtlCol="0" anchor="ctr"/>
          <a:lstStyle/>
          <a:p>
            <a:pPr algn="ctr"/>
            <a:r>
              <a:rPr sz="825" b="1">
                <a:solidFill>
                  <a:srgbClr val="F5F7F5"/>
                </a:solidFill>
                <a:latin typeface="Arial"/>
              </a:rPr>
              <a:t>11</a:t>
            </a:r>
          </a:p>
        </p:txBody>
      </p:sp>
      <p:sp>
        <p:nvSpPr>
          <p:cNvPr id="28" name="TextBox 27"/>
          <p:cNvSpPr txBox="1"/>
          <p:nvPr/>
        </p:nvSpPr>
        <p:spPr>
          <a:xfrm>
            <a:off x="2311146" y="3614166"/>
            <a:ext cx="2626614" cy="178308"/>
          </a:xfrm>
          <a:prstGeom prst="rect">
            <a:avLst/>
          </a:prstGeom>
          <a:noFill/>
        </p:spPr>
        <p:txBody>
          <a:bodyPr wrap="square" lIns="0" tIns="0" rIns="0" bIns="0" anchor="t">
            <a:spAutoFit/>
          </a:bodyPr>
          <a:lstStyle/>
          <a:p>
            <a:pPr algn="l"/>
            <a:r>
              <a:rPr sz="787" b="1" i="0">
                <a:solidFill>
                  <a:srgbClr val="F5F7F5"/>
                </a:solidFill>
                <a:latin typeface="Consolas"/>
              </a:rPr>
              <a:t>sed -n '2488,2565p' src/dhcp6.c</a:t>
            </a:r>
          </a:p>
        </p:txBody>
      </p:sp>
      <p:sp>
        <p:nvSpPr>
          <p:cNvPr id="29" name="TextBox 28"/>
          <p:cNvSpPr txBox="1"/>
          <p:nvPr/>
        </p:nvSpPr>
        <p:spPr>
          <a:xfrm>
            <a:off x="2311146" y="3819906"/>
            <a:ext cx="2626614" cy="178308"/>
          </a:xfrm>
          <a:prstGeom prst="rect">
            <a:avLst/>
          </a:prstGeom>
          <a:noFill/>
        </p:spPr>
        <p:txBody>
          <a:bodyPr wrap="square" lIns="0" tIns="0" rIns="0" bIns="0" anchor="t">
            <a:spAutoFit/>
          </a:bodyPr>
          <a:lstStyle/>
          <a:p>
            <a:pPr algn="l"/>
            <a:r>
              <a:rPr sz="825" b="0" i="0">
                <a:solidFill>
                  <a:srgbClr val="C3CFCD"/>
                </a:solidFill>
                <a:latin typeface="Arial"/>
              </a:rPr>
              <a:t>checks hunks 1–3: bool return, freed = true</a:t>
            </a:r>
          </a:p>
        </p:txBody>
      </p:sp>
      <p:cxnSp>
        <p:nvCxnSpPr>
          <p:cNvPr id="30" name="Connector 29"/>
          <p:cNvCxnSpPr/>
          <p:nvPr/>
        </p:nvCxnSpPr>
        <p:spPr>
          <a:xfrm>
            <a:off x="2091690" y="3943350"/>
            <a:ext cx="0" cy="267462"/>
          </a:xfrm>
          <a:prstGeom prst="line">
            <a:avLst/>
          </a:prstGeom>
          <a:ln w="11906">
            <a:solidFill>
              <a:srgbClr val="5D7777"/>
            </a:solidFill>
          </a:ln>
        </p:spPr>
        <p:style>
          <a:lnRef idx="2">
            <a:schemeClr val="accent1"/>
          </a:lnRef>
          <a:fillRef idx="0">
            <a:schemeClr val="accent1"/>
          </a:fillRef>
          <a:effectRef idx="1">
            <a:schemeClr val="accent1"/>
          </a:effectRef>
          <a:fontRef idx="minor">
            <a:schemeClr val="tx1"/>
          </a:fontRef>
        </p:style>
      </p:cxnSp>
      <p:sp>
        <p:nvSpPr>
          <p:cNvPr id="31" name="Rounded Rectangle 30"/>
          <p:cNvSpPr/>
          <p:nvPr/>
        </p:nvSpPr>
        <p:spPr>
          <a:xfrm>
            <a:off x="1885950" y="4114800"/>
            <a:ext cx="3120390" cy="493776"/>
          </a:xfrm>
          <a:prstGeom prst="roundRect">
            <a:avLst>
              <a:gd name="adj" fmla="val 16666"/>
            </a:avLst>
          </a:prstGeom>
          <a:solidFill>
            <a:srgbClr val="142021">
              <a:alpha val="88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1954530" y="4224528"/>
            <a:ext cx="274320" cy="274320"/>
          </a:xfrm>
          <a:prstGeom prst="ellipse">
            <a:avLst/>
          </a:prstGeom>
          <a:solidFill>
            <a:srgbClr val="142021"/>
          </a:solidFill>
          <a:ln w="16669">
            <a:solidFill>
              <a:srgbClr val="80C48E"/>
            </a:solidFill>
          </a:ln>
          <a:effectLst/>
        </p:spPr>
        <p:style>
          <a:lnRef idx="1">
            <a:schemeClr val="accent1"/>
          </a:lnRef>
          <a:fillRef idx="3">
            <a:schemeClr val="accent1"/>
          </a:fillRef>
          <a:effectRef idx="2">
            <a:schemeClr val="accent1"/>
          </a:effectRef>
          <a:fontRef idx="minor">
            <a:schemeClr val="lt1"/>
          </a:fontRef>
        </p:style>
        <p:txBody>
          <a:bodyPr wrap="none" lIns="0" tIns="13716" rIns="0" bIns="13716" rtlCol="0" anchor="ctr"/>
          <a:lstStyle/>
          <a:p>
            <a:pPr algn="ctr"/>
            <a:r>
              <a:rPr sz="825" b="1">
                <a:solidFill>
                  <a:srgbClr val="F5F7F5"/>
                </a:solidFill>
                <a:latin typeface="Arial"/>
              </a:rPr>
              <a:t>13</a:t>
            </a:r>
          </a:p>
        </p:txBody>
      </p:sp>
      <p:sp>
        <p:nvSpPr>
          <p:cNvPr id="33" name="TextBox 32"/>
          <p:cNvSpPr txBox="1"/>
          <p:nvPr/>
        </p:nvSpPr>
        <p:spPr>
          <a:xfrm>
            <a:off x="2311146" y="4183380"/>
            <a:ext cx="2626614" cy="178308"/>
          </a:xfrm>
          <a:prstGeom prst="rect">
            <a:avLst/>
          </a:prstGeom>
          <a:noFill/>
        </p:spPr>
        <p:txBody>
          <a:bodyPr wrap="square" lIns="0" tIns="0" rIns="0" bIns="0" anchor="t">
            <a:spAutoFit/>
          </a:bodyPr>
          <a:lstStyle/>
          <a:p>
            <a:pPr algn="l"/>
            <a:r>
              <a:rPr sz="787" b="1" i="0">
                <a:solidFill>
                  <a:srgbClr val="F5F7F5"/>
                </a:solidFill>
                <a:latin typeface="Consolas"/>
              </a:rPr>
              <a:t>./configure &amp;&amp; make -s</a:t>
            </a:r>
          </a:p>
        </p:txBody>
      </p:sp>
      <p:sp>
        <p:nvSpPr>
          <p:cNvPr id="34" name="TextBox 33"/>
          <p:cNvSpPr txBox="1"/>
          <p:nvPr/>
        </p:nvSpPr>
        <p:spPr>
          <a:xfrm>
            <a:off x="2311146" y="4389120"/>
            <a:ext cx="2626614" cy="178308"/>
          </a:xfrm>
          <a:prstGeom prst="rect">
            <a:avLst/>
          </a:prstGeom>
          <a:noFill/>
        </p:spPr>
        <p:txBody>
          <a:bodyPr wrap="square" lIns="0" tIns="0" rIns="0" bIns="0" anchor="t">
            <a:spAutoFit/>
          </a:bodyPr>
          <a:lstStyle/>
          <a:p>
            <a:pPr algn="l"/>
            <a:r>
              <a:rPr sz="825" b="0" i="0">
                <a:solidFill>
                  <a:srgbClr val="80C48E"/>
                </a:solidFill>
                <a:latin typeface="Arial"/>
              </a:rPr>
              <a:t>builds cleanly → task_done: true</a:t>
            </a:r>
          </a:p>
        </p:txBody>
      </p:sp>
      <p:sp>
        <p:nvSpPr>
          <p:cNvPr id="35" name="Rounded Rectangle 34"/>
          <p:cNvSpPr/>
          <p:nvPr/>
        </p:nvSpPr>
        <p:spPr>
          <a:xfrm>
            <a:off x="5109210" y="1234440"/>
            <a:ext cx="3703320" cy="2983230"/>
          </a:xfrm>
          <a:prstGeom prst="roundRect">
            <a:avLst>
              <a:gd name="adj" fmla="val 2758"/>
            </a:avLst>
          </a:prstGeom>
          <a:solidFill>
            <a:srgbClr val="0A1213"/>
          </a:solidFill>
          <a:ln w="11906">
            <a:solidFill>
              <a:srgbClr val="80C4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5232654" y="1316736"/>
            <a:ext cx="3456432" cy="171450"/>
          </a:xfrm>
          <a:prstGeom prst="rect">
            <a:avLst/>
          </a:prstGeom>
          <a:noFill/>
        </p:spPr>
        <p:txBody>
          <a:bodyPr wrap="square" lIns="0" tIns="0" rIns="0" bIns="0" anchor="t">
            <a:spAutoFit/>
          </a:bodyPr>
          <a:lstStyle/>
          <a:p>
            <a:pPr algn="l"/>
            <a:r>
              <a:rPr sz="787" b="1" i="0">
                <a:solidFill>
                  <a:srgbClr val="96A5A5"/>
                </a:solidFill>
                <a:latin typeface="Arial"/>
              </a:rPr>
              <a:t>AGENT'S PATCH  ·  src/dhcp6.c  (excerpt)</a:t>
            </a:r>
          </a:p>
        </p:txBody>
      </p:sp>
      <p:sp>
        <p:nvSpPr>
          <p:cNvPr id="37" name="TextBox 36"/>
          <p:cNvSpPr txBox="1"/>
          <p:nvPr/>
        </p:nvSpPr>
        <p:spPr>
          <a:xfrm>
            <a:off x="5232654" y="1522476"/>
            <a:ext cx="3497580" cy="2640330"/>
          </a:xfrm>
          <a:prstGeom prst="rect">
            <a:avLst/>
          </a:prstGeom>
          <a:noFill/>
        </p:spPr>
        <p:txBody>
          <a:bodyPr wrap="square" lIns="0" tIns="0" rIns="0" bIns="0">
            <a:spAutoFit/>
          </a:bodyPr>
          <a:lstStyle/>
          <a:p>
            <a:pPr algn="l"/>
            <a:r>
              <a:rPr sz="712" b="1">
                <a:solidFill>
                  <a:srgbClr val="547C8A"/>
                </a:solidFill>
                <a:latin typeface="Consolas"/>
              </a:rPr>
              <a:t>@@ dhcp6_deprecateaddrs() @@</a:t>
            </a:r>
          </a:p>
          <a:p>
            <a:pPr algn="l"/>
            <a:r>
              <a:rPr sz="712" b="0">
                <a:solidFill>
                  <a:srgbClr val="C3CFCD"/>
                </a:solidFill>
                <a:latin typeface="Consolas"/>
              </a:rPr>
              <a:t>   struct ipv6_addr *ia, *ian;</a:t>
            </a:r>
          </a:p>
          <a:p>
            <a:pPr algn="l"/>
            <a:r>
              <a:rPr sz="712" b="0">
                <a:solidFill>
                  <a:srgbClr val="80C48E"/>
                </a:solidFill>
                <a:latin typeface="Consolas"/>
              </a:rPr>
              <a:t>+#ifndef SMALL</a:t>
            </a:r>
          </a:p>
          <a:p>
            <a:pPr algn="l"/>
            <a:r>
              <a:rPr sz="712" b="0">
                <a:solidFill>
                  <a:srgbClr val="80C48E"/>
                </a:solidFill>
                <a:latin typeface="Consolas"/>
              </a:rPr>
              <a:t>+  bool again;</a:t>
            </a:r>
          </a:p>
          <a:p>
            <a:pPr algn="l"/>
            <a:r>
              <a:rPr sz="712" b="0">
                <a:solidFill>
                  <a:srgbClr val="80C48E"/>
                </a:solidFill>
                <a:latin typeface="Consolas"/>
              </a:rPr>
              <a:t>+#endif</a:t>
            </a:r>
          </a:p>
          <a:p>
            <a:pPr algn="l"/>
            <a:r>
              <a:rPr sz="712" b="0">
                <a:solidFill>
                  <a:srgbClr val="80C48E"/>
                </a:solidFill>
                <a:latin typeface="Consolas"/>
              </a:rPr>
              <a:t>+again:</a:t>
            </a:r>
          </a:p>
          <a:p>
            <a:pPr algn="l"/>
            <a:r>
              <a:rPr sz="712" b="0">
                <a:solidFill>
                  <a:srgbClr val="C3CFCD"/>
                </a:solidFill>
                <a:latin typeface="Consolas"/>
              </a:rPr>
              <a:t>   TAILQ_FOREACH_SAFE(ia, addrs, next, ian) {</a:t>
            </a:r>
          </a:p>
          <a:p>
            <a:pPr algn="l"/>
            <a:r>
              <a:rPr sz="712" b="0">
                <a:solidFill>
                  <a:srgbClr val="96A5A5"/>
                </a:solidFill>
                <a:latin typeface="Consolas"/>
              </a:rPr>
              <a:t>   …</a:t>
            </a:r>
          </a:p>
          <a:p>
            <a:pPr algn="l"/>
            <a:r>
              <a:rPr sz="712" b="0">
                <a:solidFill>
                  <a:srgbClr val="C3CFCD"/>
                </a:solidFill>
                <a:latin typeface="Consolas"/>
              </a:rPr>
              <a:t>     if (ia-&gt;flags &amp; </a:t>
            </a:r>
            <a:r>
              <a:rPr sz="712" b="1">
                <a:solidFill>
                  <a:srgbClr val="E6BE64"/>
                </a:solidFill>
                <a:latin typeface="Consolas"/>
              </a:rPr>
              <a:t>IPV6_AF_DELEGATEDPFX</a:t>
            </a:r>
            <a:r>
              <a:rPr sz="712" b="0">
                <a:solidFill>
                  <a:srgbClr val="C3CFCD"/>
                </a:solidFill>
                <a:latin typeface="Consolas"/>
              </a:rPr>
              <a:t>)</a:t>
            </a:r>
          </a:p>
          <a:p>
            <a:pPr algn="l"/>
            <a:r>
              <a:rPr sz="712" b="0">
                <a:solidFill>
                  <a:srgbClr val="E87064"/>
                </a:solidFill>
                <a:latin typeface="Consolas"/>
              </a:rPr>
              <a:t>-      dhcp6_deprecatedele(ia);</a:t>
            </a:r>
          </a:p>
          <a:p>
            <a:pPr algn="l"/>
            <a:r>
              <a:rPr sz="712" b="1">
                <a:solidFill>
                  <a:srgbClr val="80C48E"/>
                </a:solidFill>
                <a:latin typeface="Consolas"/>
              </a:rPr>
              <a:t>+      again = dhcp6_deprecatedele(ia);</a:t>
            </a:r>
          </a:p>
          <a:p>
            <a:pPr algn="l"/>
            <a:r>
              <a:rPr sz="712" b="1">
                <a:solidFill>
                  <a:srgbClr val="80C48E"/>
                </a:solidFill>
                <a:latin typeface="Consolas"/>
              </a:rPr>
              <a:t>+    else</a:t>
            </a:r>
          </a:p>
          <a:p>
            <a:pPr algn="l"/>
            <a:r>
              <a:rPr sz="712" b="1">
                <a:solidFill>
                  <a:srgbClr val="80C48E"/>
                </a:solidFill>
                <a:latin typeface="Consolas"/>
              </a:rPr>
              <a:t>+      again = false;</a:t>
            </a:r>
          </a:p>
          <a:p>
            <a:pPr algn="l"/>
            <a:r>
              <a:rPr sz="712" b="0">
                <a:solidFill>
                  <a:srgbClr val="96A5A5"/>
                </a:solidFill>
                <a:latin typeface="Consolas"/>
              </a:rPr>
              <a:t>   …</a:t>
            </a:r>
          </a:p>
          <a:p>
            <a:pPr algn="l"/>
            <a:r>
              <a:rPr sz="712" b="0">
                <a:solidFill>
                  <a:srgbClr val="C3CFCD"/>
                </a:solidFill>
                <a:latin typeface="Consolas"/>
              </a:rPr>
              <a:t>     if (</a:t>
            </a:r>
            <a:r>
              <a:rPr sz="712" b="1">
                <a:solidFill>
                  <a:srgbClr val="E6BE64"/>
                </a:solidFill>
                <a:latin typeface="Consolas"/>
              </a:rPr>
              <a:t>ia-&gt;flags &amp; IPV6_AF_EXTENDED</a:t>
            </a:r>
            <a:r>
              <a:rPr sz="712" b="0">
                <a:solidFill>
                  <a:srgbClr val="C3CFCD"/>
                </a:solidFill>
                <a:latin typeface="Consolas"/>
              </a:rPr>
              <a:t>)</a:t>
            </a:r>
          </a:p>
          <a:p>
            <a:pPr algn="l"/>
            <a:r>
              <a:rPr sz="712" b="0">
                <a:solidFill>
                  <a:srgbClr val="C3CFCD"/>
                </a:solidFill>
                <a:latin typeface="Consolas"/>
              </a:rPr>
              <a:t>       ipv6_deleteaddr(ia);</a:t>
            </a:r>
          </a:p>
          <a:p>
            <a:pPr algn="l"/>
            <a:r>
              <a:rPr sz="712" b="0">
                <a:solidFill>
                  <a:srgbClr val="C3CFCD"/>
                </a:solidFill>
                <a:latin typeface="Consolas"/>
              </a:rPr>
              <a:t>     ipv6_freeaddr(ia);</a:t>
            </a:r>
          </a:p>
          <a:p>
            <a:pPr algn="l"/>
            <a:r>
              <a:rPr sz="712" b="0">
                <a:solidFill>
                  <a:srgbClr val="80C48E"/>
                </a:solidFill>
                <a:latin typeface="Consolas"/>
              </a:rPr>
              <a:t>+#ifndef SMALL</a:t>
            </a:r>
          </a:p>
          <a:p>
            <a:pPr algn="l"/>
            <a:r>
              <a:rPr sz="712" b="0">
                <a:solidFill>
                  <a:srgbClr val="80C48E"/>
                </a:solidFill>
                <a:latin typeface="Consolas"/>
              </a:rPr>
              <a:t>+    /* Deletion may invalidate the next pointer so restart */</a:t>
            </a:r>
          </a:p>
          <a:p>
            <a:pPr algn="l"/>
            <a:r>
              <a:rPr sz="712" b="0">
                <a:solidFill>
                  <a:srgbClr val="80C48E"/>
                </a:solidFill>
                <a:latin typeface="Consolas"/>
              </a:rPr>
              <a:t>+    if (again)</a:t>
            </a:r>
          </a:p>
          <a:p>
            <a:pPr algn="l"/>
            <a:r>
              <a:rPr sz="712" b="0">
                <a:solidFill>
                  <a:srgbClr val="80C48E"/>
                </a:solidFill>
                <a:latin typeface="Consolas"/>
              </a:rPr>
              <a:t>+      goto again;</a:t>
            </a:r>
          </a:p>
          <a:p>
            <a:pPr algn="l"/>
            <a:r>
              <a:rPr sz="712" b="0">
                <a:solidFill>
                  <a:srgbClr val="80C48E"/>
                </a:solidFill>
                <a:latin typeface="Consolas"/>
              </a:rPr>
              <a:t>+#endif</a:t>
            </a:r>
          </a:p>
        </p:txBody>
      </p:sp>
      <p:sp>
        <p:nvSpPr>
          <p:cNvPr id="38" name="TextBox 37"/>
          <p:cNvSpPr txBox="1"/>
          <p:nvPr/>
        </p:nvSpPr>
        <p:spPr>
          <a:xfrm>
            <a:off x="5109210" y="4265676"/>
            <a:ext cx="3703320" cy="205740"/>
          </a:xfrm>
          <a:prstGeom prst="rect">
            <a:avLst/>
          </a:prstGeom>
          <a:noFill/>
        </p:spPr>
        <p:txBody>
          <a:bodyPr wrap="square" lIns="0" tIns="0" rIns="0" bIns="0">
            <a:spAutoFit/>
          </a:bodyPr>
          <a:lstStyle/>
          <a:p>
            <a:pPr algn="l"/>
            <a:r>
              <a:rPr sz="825" b="1">
                <a:solidFill>
                  <a:srgbClr val="E6BE64"/>
                </a:solidFill>
                <a:latin typeface="Arial"/>
              </a:rPr>
              <a:t>■ </a:t>
            </a:r>
            <a:r>
              <a:rPr sz="787" b="0">
                <a:solidFill>
                  <a:srgbClr val="C3CFCD"/>
                </a:solidFill>
                <a:latin typeface="Arial"/>
              </a:rPr>
              <a:t>stable tree's context, kept as is    </a:t>
            </a:r>
            <a:r>
              <a:rPr sz="825" b="1">
                <a:solidFill>
                  <a:srgbClr val="80C48E"/>
                </a:solidFill>
                <a:latin typeface="Arial"/>
              </a:rPr>
              <a:t>■ </a:t>
            </a:r>
            <a:r>
              <a:rPr sz="787" b="0">
                <a:solidFill>
                  <a:srgbClr val="C3CFCD"/>
                </a:solidFill>
                <a:latin typeface="Arial"/>
              </a:rPr>
              <a:t>the ported hunk</a:t>
            </a:r>
          </a:p>
        </p:txBody>
      </p:sp>
      <p:sp>
        <p:nvSpPr>
          <p:cNvPr id="39" name="Rounded Rectangle 38"/>
          <p:cNvSpPr/>
          <p:nvPr/>
        </p:nvSpPr>
        <p:spPr>
          <a:xfrm>
            <a:off x="5109210" y="4491990"/>
            <a:ext cx="3703320" cy="288036"/>
          </a:xfrm>
          <a:prstGeom prst="roundRect">
            <a:avLst>
              <a:gd name="adj" fmla="val 28571"/>
            </a:avLst>
          </a:prstGeom>
          <a:solidFill>
            <a:srgbClr val="142021">
              <a:alpha val="90000"/>
            </a:srgbClr>
          </a:solidFill>
          <a:ln w="14288">
            <a:solidFill>
              <a:srgbClr val="80C48E"/>
            </a:solidFill>
          </a:ln>
          <a:effectLst/>
        </p:spPr>
        <p:style>
          <a:lnRef idx="1">
            <a:schemeClr val="accent1"/>
          </a:lnRef>
          <a:fillRef idx="3">
            <a:schemeClr val="accent1"/>
          </a:fillRef>
          <a:effectRef idx="2">
            <a:schemeClr val="accent1"/>
          </a:effectRef>
          <a:fontRef idx="minor">
            <a:schemeClr val="lt1"/>
          </a:fontRef>
        </p:style>
        <p:txBody>
          <a:bodyPr wrap="none" lIns="27432" tIns="13716" rIns="27432" bIns="13716" rtlCol="0" anchor="ctr"/>
          <a:lstStyle/>
          <a:p>
            <a:pPr algn="ctr"/>
            <a:r>
              <a:rPr sz="825" b="1">
                <a:solidFill>
                  <a:srgbClr val="80C48E"/>
                </a:solidFill>
                <a:latin typeface="Arial"/>
              </a:rPr>
              <a:t>Same change as merged PR #17842  ·  same +/− lines as upstream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1645920" y="342900"/>
            <a:ext cx="6995160" cy="445770"/>
          </a:xfrm>
          <a:prstGeom prst="rect">
            <a:avLst/>
          </a:prstGeom>
          <a:noFill/>
        </p:spPr>
        <p:txBody>
          <a:bodyPr wrap="square" lIns="0" tIns="0" rIns="0" bIns="0" anchor="t">
            <a:spAutoFit/>
          </a:bodyPr>
          <a:lstStyle/>
          <a:p>
            <a:pPr algn="l"/>
            <a:r>
              <a:rPr sz="2100" b="1" i="0">
                <a:solidFill>
                  <a:srgbClr val="F5F7F5"/>
                </a:solidFill>
                <a:latin typeface="Arial"/>
              </a:rPr>
              <a:t>Closing the loop: every failure teaches</a:t>
            </a:r>
          </a:p>
        </p:txBody>
      </p:sp>
      <p:sp>
        <p:nvSpPr>
          <p:cNvPr id="4" name="TextBox 3"/>
          <p:cNvSpPr txBox="1"/>
          <p:nvPr/>
        </p:nvSpPr>
        <p:spPr>
          <a:xfrm>
            <a:off x="1659636" y="822960"/>
            <a:ext cx="7063740" cy="288036"/>
          </a:xfrm>
          <a:prstGeom prst="rect">
            <a:avLst/>
          </a:prstGeom>
          <a:noFill/>
        </p:spPr>
        <p:txBody>
          <a:bodyPr wrap="square" lIns="0" tIns="0" rIns="0" bIns="0" anchor="t">
            <a:spAutoFit/>
          </a:bodyPr>
          <a:lstStyle/>
          <a:p>
            <a:pPr algn="l"/>
            <a:r>
              <a:rPr sz="1200" b="0" i="0">
                <a:solidFill>
                  <a:srgbClr val="DE915B"/>
                </a:solidFill>
                <a:latin typeface="Arial"/>
              </a:rPr>
              <a:t>A deterministic validator, and code exploration split from code fixing</a:t>
            </a:r>
          </a:p>
        </p:txBody>
      </p:sp>
      <p:sp>
        <p:nvSpPr>
          <p:cNvPr id="5" name="Rounded Rectangle 4"/>
          <p:cNvSpPr/>
          <p:nvPr/>
        </p:nvSpPr>
        <p:spPr>
          <a:xfrm>
            <a:off x="1885950" y="1268730"/>
            <a:ext cx="1783080" cy="891540"/>
          </a:xfrm>
          <a:prstGeom prst="roundRect">
            <a:avLst>
              <a:gd name="adj" fmla="val 9230"/>
            </a:avLst>
          </a:prstGeom>
          <a:solidFill>
            <a:srgbClr val="221C34">
              <a:alpha val="92000"/>
            </a:srgbClr>
          </a:solidFill>
          <a:ln w="19050">
            <a:solidFill>
              <a:srgbClr val="B296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009394" y="1337310"/>
            <a:ext cx="1577340" cy="150876"/>
          </a:xfrm>
          <a:prstGeom prst="rect">
            <a:avLst/>
          </a:prstGeom>
          <a:noFill/>
        </p:spPr>
        <p:txBody>
          <a:bodyPr wrap="square" lIns="0" tIns="0" rIns="0" bIns="0" anchor="t">
            <a:spAutoFit/>
          </a:bodyPr>
          <a:lstStyle/>
          <a:p>
            <a:pPr algn="l"/>
            <a:r>
              <a:rPr sz="750" b="1" i="0">
                <a:solidFill>
                  <a:srgbClr val="B296F0"/>
                </a:solidFill>
                <a:latin typeface="Arial"/>
              </a:rPr>
              <a:t>FIX</a:t>
            </a:r>
          </a:p>
        </p:txBody>
      </p:sp>
      <p:sp>
        <p:nvSpPr>
          <p:cNvPr id="7" name="Rounded Rectangle 6"/>
          <p:cNvSpPr/>
          <p:nvPr/>
        </p:nvSpPr>
        <p:spPr>
          <a:xfrm>
            <a:off x="2996946" y="1337310"/>
            <a:ext cx="576072" cy="178308"/>
          </a:xfrm>
          <a:prstGeom prst="roundRect">
            <a:avLst>
              <a:gd name="adj" fmla="val 46153"/>
            </a:avLst>
          </a:prstGeom>
          <a:noFill/>
          <a:ln w="11906">
            <a:solidFill>
              <a:srgbClr val="B296F0"/>
            </a:solidFill>
          </a:ln>
          <a:effectLst/>
        </p:spPr>
        <p:style>
          <a:lnRef idx="1">
            <a:schemeClr val="accent1"/>
          </a:lnRef>
          <a:fillRef idx="3">
            <a:schemeClr val="accent1"/>
          </a:fillRef>
          <a:effectRef idx="2">
            <a:schemeClr val="accent1"/>
          </a:effectRef>
          <a:fontRef idx="minor">
            <a:schemeClr val="lt1"/>
          </a:fontRef>
        </p:style>
        <p:txBody>
          <a:bodyPr wrap="none" lIns="6858" tIns="13716" rIns="6858" bIns="13716" rtlCol="0" anchor="ctr"/>
          <a:lstStyle/>
          <a:p>
            <a:pPr algn="ctr"/>
            <a:r>
              <a:rPr sz="637" b="1">
                <a:solidFill>
                  <a:srgbClr val="B296F0"/>
                </a:solidFill>
                <a:latin typeface="Arial"/>
              </a:rPr>
              <a:t>AGENT</a:t>
            </a:r>
          </a:p>
        </p:txBody>
      </p:sp>
      <p:sp>
        <p:nvSpPr>
          <p:cNvPr id="8" name="TextBox 7"/>
          <p:cNvSpPr txBox="1"/>
          <p:nvPr/>
        </p:nvSpPr>
        <p:spPr>
          <a:xfrm>
            <a:off x="2009394" y="1488186"/>
            <a:ext cx="1577340" cy="219456"/>
          </a:xfrm>
          <a:prstGeom prst="rect">
            <a:avLst/>
          </a:prstGeom>
          <a:noFill/>
        </p:spPr>
        <p:txBody>
          <a:bodyPr wrap="square" lIns="0" tIns="0" rIns="0" bIns="0" anchor="t">
            <a:spAutoFit/>
          </a:bodyPr>
          <a:lstStyle/>
          <a:p>
            <a:pPr algn="l"/>
            <a:r>
              <a:rPr sz="1087" b="1" i="0">
                <a:solidFill>
                  <a:srgbClr val="F5F7F5"/>
                </a:solidFill>
                <a:latin typeface="Arial"/>
              </a:rPr>
              <a:t>Fixing agent</a:t>
            </a:r>
          </a:p>
        </p:txBody>
      </p:sp>
      <p:sp>
        <p:nvSpPr>
          <p:cNvPr id="9" name="TextBox 8"/>
          <p:cNvSpPr txBox="1"/>
          <p:nvPr/>
        </p:nvSpPr>
        <p:spPr>
          <a:xfrm>
            <a:off x="2009394" y="1735074"/>
            <a:ext cx="1577340" cy="397764"/>
          </a:xfrm>
          <a:prstGeom prst="rect">
            <a:avLst/>
          </a:prstGeom>
          <a:noFill/>
        </p:spPr>
        <p:txBody>
          <a:bodyPr wrap="square" lIns="0" tIns="0" rIns="0" bIns="0" anchor="t">
            <a:spAutoFit/>
          </a:bodyPr>
          <a:lstStyle/>
          <a:p>
            <a:pPr algn="l"/>
            <a:r>
              <a:rPr sz="787" b="0" i="0">
                <a:solidFill>
                  <a:srgbClr val="C3CFCD"/>
                </a:solidFill>
                <a:latin typeface="Arial"/>
              </a:rPr>
              <a:t>backports the patch,</a:t>
            </a:r>
          </a:p>
          <a:p>
            <a:pPr algn="l"/>
            <a:r>
              <a:rPr sz="787" b="0" i="0">
                <a:solidFill>
                  <a:srgbClr val="C3CFCD"/>
                </a:solidFill>
                <a:latin typeface="Arial"/>
              </a:rPr>
              <a:t>starting from memory cues</a:t>
            </a:r>
          </a:p>
        </p:txBody>
      </p:sp>
      <p:sp>
        <p:nvSpPr>
          <p:cNvPr id="10" name="Rounded Rectangle 9"/>
          <p:cNvSpPr/>
          <p:nvPr/>
        </p:nvSpPr>
        <p:spPr>
          <a:xfrm>
            <a:off x="4183380" y="1268730"/>
            <a:ext cx="1783080" cy="891540"/>
          </a:xfrm>
          <a:prstGeom prst="roundRect">
            <a:avLst>
              <a:gd name="adj" fmla="val 9230"/>
            </a:avLst>
          </a:prstGeom>
          <a:solidFill>
            <a:srgbClr val="142021">
              <a:alpha val="92000"/>
            </a:srgbClr>
          </a:solidFill>
          <a:ln w="19050">
            <a:solidFill>
              <a:srgbClr val="80C4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306824" y="1337310"/>
            <a:ext cx="1577340" cy="150876"/>
          </a:xfrm>
          <a:prstGeom prst="rect">
            <a:avLst/>
          </a:prstGeom>
          <a:noFill/>
        </p:spPr>
        <p:txBody>
          <a:bodyPr wrap="square" lIns="0" tIns="0" rIns="0" bIns="0" anchor="t">
            <a:spAutoFit/>
          </a:bodyPr>
          <a:lstStyle/>
          <a:p>
            <a:pPr algn="l"/>
            <a:r>
              <a:rPr sz="750" b="1" i="0">
                <a:solidFill>
                  <a:srgbClr val="80C48E"/>
                </a:solidFill>
                <a:latin typeface="Arial"/>
              </a:rPr>
              <a:t>VALIDATE</a:t>
            </a:r>
          </a:p>
        </p:txBody>
      </p:sp>
      <p:sp>
        <p:nvSpPr>
          <p:cNvPr id="12" name="Rounded Rectangle 11"/>
          <p:cNvSpPr/>
          <p:nvPr/>
        </p:nvSpPr>
        <p:spPr>
          <a:xfrm>
            <a:off x="5294376" y="1337310"/>
            <a:ext cx="576072" cy="178308"/>
          </a:xfrm>
          <a:prstGeom prst="roundRect">
            <a:avLst>
              <a:gd name="adj" fmla="val 46153"/>
            </a:avLst>
          </a:prstGeom>
          <a:noFill/>
          <a:ln w="11906">
            <a:solidFill>
              <a:srgbClr val="80C48E"/>
            </a:solidFill>
          </a:ln>
          <a:effectLst/>
        </p:spPr>
        <p:style>
          <a:lnRef idx="1">
            <a:schemeClr val="accent1"/>
          </a:lnRef>
          <a:fillRef idx="3">
            <a:schemeClr val="accent1"/>
          </a:fillRef>
          <a:effectRef idx="2">
            <a:schemeClr val="accent1"/>
          </a:effectRef>
          <a:fontRef idx="minor">
            <a:schemeClr val="lt1"/>
          </a:fontRef>
        </p:style>
        <p:txBody>
          <a:bodyPr wrap="none" lIns="6858" tIns="13716" rIns="6858" bIns="13716" rtlCol="0" anchor="ctr"/>
          <a:lstStyle/>
          <a:p>
            <a:pPr algn="ctr"/>
            <a:r>
              <a:rPr sz="637" b="1">
                <a:solidFill>
                  <a:srgbClr val="80C48E"/>
                </a:solidFill>
                <a:latin typeface="Arial"/>
              </a:rPr>
              <a:t>NO LLM</a:t>
            </a:r>
          </a:p>
        </p:txBody>
      </p:sp>
      <p:sp>
        <p:nvSpPr>
          <p:cNvPr id="13" name="TextBox 12"/>
          <p:cNvSpPr txBox="1"/>
          <p:nvPr/>
        </p:nvSpPr>
        <p:spPr>
          <a:xfrm>
            <a:off x="4306824" y="1488186"/>
            <a:ext cx="1577340" cy="219456"/>
          </a:xfrm>
          <a:prstGeom prst="rect">
            <a:avLst/>
          </a:prstGeom>
          <a:noFill/>
        </p:spPr>
        <p:txBody>
          <a:bodyPr wrap="square" lIns="0" tIns="0" rIns="0" bIns="0" anchor="t">
            <a:spAutoFit/>
          </a:bodyPr>
          <a:lstStyle/>
          <a:p>
            <a:pPr algn="l"/>
            <a:r>
              <a:rPr sz="1087" b="1" i="0">
                <a:solidFill>
                  <a:srgbClr val="F5F7F5"/>
                </a:solidFill>
                <a:latin typeface="Arial"/>
              </a:rPr>
              <a:t>Build + tests</a:t>
            </a:r>
          </a:p>
        </p:txBody>
      </p:sp>
      <p:sp>
        <p:nvSpPr>
          <p:cNvPr id="14" name="TextBox 13"/>
          <p:cNvSpPr txBox="1"/>
          <p:nvPr/>
        </p:nvSpPr>
        <p:spPr>
          <a:xfrm>
            <a:off x="4306824" y="1735074"/>
            <a:ext cx="1577340" cy="397764"/>
          </a:xfrm>
          <a:prstGeom prst="rect">
            <a:avLst/>
          </a:prstGeom>
          <a:noFill/>
        </p:spPr>
        <p:txBody>
          <a:bodyPr wrap="square" lIns="0" tIns="0" rIns="0" bIns="0" anchor="t">
            <a:spAutoFit/>
          </a:bodyPr>
          <a:lstStyle/>
          <a:p>
            <a:pPr algn="l"/>
            <a:r>
              <a:rPr sz="787" b="0" i="0">
                <a:solidFill>
                  <a:srgbClr val="C3CFCD"/>
                </a:solidFill>
                <a:latin typeface="Arial"/>
              </a:rPr>
              <a:t>rpmbuild + %check, run by</a:t>
            </a:r>
          </a:p>
          <a:p>
            <a:pPr algn="l"/>
            <a:r>
              <a:rPr sz="787" b="0" i="0">
                <a:solidFill>
                  <a:srgbClr val="C3CFCD"/>
                </a:solidFill>
                <a:latin typeface="Arial"/>
              </a:rPr>
              <a:t>automation outside the agent</a:t>
            </a:r>
          </a:p>
        </p:txBody>
      </p:sp>
      <p:sp>
        <p:nvSpPr>
          <p:cNvPr id="15" name="Rounded Rectangle 14"/>
          <p:cNvSpPr/>
          <p:nvPr/>
        </p:nvSpPr>
        <p:spPr>
          <a:xfrm>
            <a:off x="4183380" y="3737610"/>
            <a:ext cx="1783080" cy="891540"/>
          </a:xfrm>
          <a:prstGeom prst="roundRect">
            <a:avLst>
              <a:gd name="adj" fmla="val 9230"/>
            </a:avLst>
          </a:prstGeom>
          <a:solidFill>
            <a:srgbClr val="221C34">
              <a:alpha val="92000"/>
            </a:srgbClr>
          </a:solidFill>
          <a:ln w="19050">
            <a:solidFill>
              <a:srgbClr val="B296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306824" y="3806190"/>
            <a:ext cx="1577340" cy="150876"/>
          </a:xfrm>
          <a:prstGeom prst="rect">
            <a:avLst/>
          </a:prstGeom>
          <a:noFill/>
        </p:spPr>
        <p:txBody>
          <a:bodyPr wrap="square" lIns="0" tIns="0" rIns="0" bIns="0" anchor="t">
            <a:spAutoFit/>
          </a:bodyPr>
          <a:lstStyle/>
          <a:p>
            <a:pPr algn="l"/>
            <a:r>
              <a:rPr sz="750" b="1" i="0">
                <a:solidFill>
                  <a:srgbClr val="B296F0"/>
                </a:solidFill>
                <a:latin typeface="Arial"/>
              </a:rPr>
              <a:t>COMBINE</a:t>
            </a:r>
          </a:p>
        </p:txBody>
      </p:sp>
      <p:sp>
        <p:nvSpPr>
          <p:cNvPr id="17" name="Rounded Rectangle 16"/>
          <p:cNvSpPr/>
          <p:nvPr/>
        </p:nvSpPr>
        <p:spPr>
          <a:xfrm>
            <a:off x="5294376" y="3806190"/>
            <a:ext cx="576072" cy="178308"/>
          </a:xfrm>
          <a:prstGeom prst="roundRect">
            <a:avLst>
              <a:gd name="adj" fmla="val 46153"/>
            </a:avLst>
          </a:prstGeom>
          <a:noFill/>
          <a:ln w="11906">
            <a:solidFill>
              <a:srgbClr val="B296F0"/>
            </a:solidFill>
          </a:ln>
          <a:effectLst/>
        </p:spPr>
        <p:style>
          <a:lnRef idx="1">
            <a:schemeClr val="accent1"/>
          </a:lnRef>
          <a:fillRef idx="3">
            <a:schemeClr val="accent1"/>
          </a:fillRef>
          <a:effectRef idx="2">
            <a:schemeClr val="accent1"/>
          </a:effectRef>
          <a:fontRef idx="minor">
            <a:schemeClr val="lt1"/>
          </a:fontRef>
        </p:style>
        <p:txBody>
          <a:bodyPr wrap="none" lIns="6858" tIns="13716" rIns="6858" bIns="13716" rtlCol="0" anchor="ctr"/>
          <a:lstStyle/>
          <a:p>
            <a:pPr algn="ctr"/>
            <a:r>
              <a:rPr sz="637" b="1">
                <a:solidFill>
                  <a:srgbClr val="B296F0"/>
                </a:solidFill>
                <a:latin typeface="Arial"/>
              </a:rPr>
              <a:t>AGENT</a:t>
            </a:r>
          </a:p>
        </p:txBody>
      </p:sp>
      <p:sp>
        <p:nvSpPr>
          <p:cNvPr id="18" name="TextBox 17"/>
          <p:cNvSpPr txBox="1"/>
          <p:nvPr/>
        </p:nvSpPr>
        <p:spPr>
          <a:xfrm>
            <a:off x="4306824" y="3957066"/>
            <a:ext cx="1577340" cy="219456"/>
          </a:xfrm>
          <a:prstGeom prst="rect">
            <a:avLst/>
          </a:prstGeom>
          <a:noFill/>
        </p:spPr>
        <p:txBody>
          <a:bodyPr wrap="square" lIns="0" tIns="0" rIns="0" bIns="0" anchor="t">
            <a:spAutoFit/>
          </a:bodyPr>
          <a:lstStyle/>
          <a:p>
            <a:pPr algn="l"/>
            <a:r>
              <a:rPr sz="1087" b="1" i="0">
                <a:solidFill>
                  <a:srgbClr val="F5F7F5"/>
                </a:solidFill>
                <a:latin typeface="Arial"/>
              </a:rPr>
              <a:t>Feedback agent</a:t>
            </a:r>
          </a:p>
        </p:txBody>
      </p:sp>
      <p:sp>
        <p:nvSpPr>
          <p:cNvPr id="19" name="TextBox 18"/>
          <p:cNvSpPr txBox="1"/>
          <p:nvPr/>
        </p:nvSpPr>
        <p:spPr>
          <a:xfrm>
            <a:off x="4306824" y="4203954"/>
            <a:ext cx="1577340" cy="397764"/>
          </a:xfrm>
          <a:prstGeom prst="rect">
            <a:avLst/>
          </a:prstGeom>
          <a:noFill/>
        </p:spPr>
        <p:txBody>
          <a:bodyPr wrap="square" lIns="0" tIns="0" rIns="0" bIns="0" anchor="t">
            <a:spAutoFit/>
          </a:bodyPr>
          <a:lstStyle/>
          <a:p>
            <a:pPr algn="l"/>
            <a:r>
              <a:rPr sz="787" b="0" i="0">
                <a:solidFill>
                  <a:srgbClr val="C3CFCD"/>
                </a:solidFill>
                <a:latin typeface="Arial"/>
              </a:rPr>
              <a:t>condenses build and test</a:t>
            </a:r>
          </a:p>
          <a:p>
            <a:pPr algn="l"/>
            <a:r>
              <a:rPr sz="787" b="0" i="0">
                <a:solidFill>
                  <a:srgbClr val="C3CFCD"/>
                </a:solidFill>
                <a:latin typeface="Arial"/>
              </a:rPr>
              <a:t>output into what went wrong</a:t>
            </a:r>
          </a:p>
        </p:txBody>
      </p:sp>
      <p:sp>
        <p:nvSpPr>
          <p:cNvPr id="20" name="Rounded Rectangle 19"/>
          <p:cNvSpPr/>
          <p:nvPr/>
        </p:nvSpPr>
        <p:spPr>
          <a:xfrm>
            <a:off x="1885950" y="3737610"/>
            <a:ext cx="1783080" cy="891540"/>
          </a:xfrm>
          <a:prstGeom prst="roundRect">
            <a:avLst>
              <a:gd name="adj" fmla="val 9230"/>
            </a:avLst>
          </a:prstGeom>
          <a:solidFill>
            <a:srgbClr val="221C34">
              <a:alpha val="92000"/>
            </a:srgbClr>
          </a:solidFill>
          <a:ln w="19050">
            <a:solidFill>
              <a:srgbClr val="B296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2009394" y="3806190"/>
            <a:ext cx="1577340" cy="150876"/>
          </a:xfrm>
          <a:prstGeom prst="rect">
            <a:avLst/>
          </a:prstGeom>
          <a:noFill/>
        </p:spPr>
        <p:txBody>
          <a:bodyPr wrap="square" lIns="0" tIns="0" rIns="0" bIns="0" anchor="t">
            <a:spAutoFit/>
          </a:bodyPr>
          <a:lstStyle/>
          <a:p>
            <a:pPr algn="l"/>
            <a:r>
              <a:rPr sz="750" b="1" i="0">
                <a:solidFill>
                  <a:srgbClr val="B296F0"/>
                </a:solidFill>
                <a:latin typeface="Arial"/>
              </a:rPr>
              <a:t>EXPLORE</a:t>
            </a:r>
          </a:p>
        </p:txBody>
      </p:sp>
      <p:sp>
        <p:nvSpPr>
          <p:cNvPr id="22" name="Rounded Rectangle 21"/>
          <p:cNvSpPr/>
          <p:nvPr/>
        </p:nvSpPr>
        <p:spPr>
          <a:xfrm>
            <a:off x="2996946" y="3806190"/>
            <a:ext cx="576072" cy="178308"/>
          </a:xfrm>
          <a:prstGeom prst="roundRect">
            <a:avLst>
              <a:gd name="adj" fmla="val 46153"/>
            </a:avLst>
          </a:prstGeom>
          <a:noFill/>
          <a:ln w="11906">
            <a:solidFill>
              <a:srgbClr val="B296F0"/>
            </a:solidFill>
          </a:ln>
          <a:effectLst/>
        </p:spPr>
        <p:style>
          <a:lnRef idx="1">
            <a:schemeClr val="accent1"/>
          </a:lnRef>
          <a:fillRef idx="3">
            <a:schemeClr val="accent1"/>
          </a:fillRef>
          <a:effectRef idx="2">
            <a:schemeClr val="accent1"/>
          </a:effectRef>
          <a:fontRef idx="minor">
            <a:schemeClr val="lt1"/>
          </a:fontRef>
        </p:style>
        <p:txBody>
          <a:bodyPr wrap="none" lIns="6858" tIns="13716" rIns="6858" bIns="13716" rtlCol="0" anchor="ctr"/>
          <a:lstStyle/>
          <a:p>
            <a:pPr algn="ctr"/>
            <a:r>
              <a:rPr sz="637" b="1">
                <a:solidFill>
                  <a:srgbClr val="B296F0"/>
                </a:solidFill>
                <a:latin typeface="Arial"/>
              </a:rPr>
              <a:t>AGENT</a:t>
            </a:r>
          </a:p>
        </p:txBody>
      </p:sp>
      <p:sp>
        <p:nvSpPr>
          <p:cNvPr id="23" name="TextBox 22"/>
          <p:cNvSpPr txBox="1"/>
          <p:nvPr/>
        </p:nvSpPr>
        <p:spPr>
          <a:xfrm>
            <a:off x="2009394" y="3957066"/>
            <a:ext cx="1577340" cy="219456"/>
          </a:xfrm>
          <a:prstGeom prst="rect">
            <a:avLst/>
          </a:prstGeom>
          <a:noFill/>
        </p:spPr>
        <p:txBody>
          <a:bodyPr wrap="square" lIns="0" tIns="0" rIns="0" bIns="0" anchor="t">
            <a:spAutoFit/>
          </a:bodyPr>
          <a:lstStyle/>
          <a:p>
            <a:pPr algn="l"/>
            <a:r>
              <a:rPr sz="1087" b="1" i="0">
                <a:solidFill>
                  <a:srgbClr val="F5F7F5"/>
                </a:solidFill>
                <a:latin typeface="Arial"/>
              </a:rPr>
              <a:t>Memory agent</a:t>
            </a:r>
          </a:p>
        </p:txBody>
      </p:sp>
      <p:sp>
        <p:nvSpPr>
          <p:cNvPr id="24" name="TextBox 23"/>
          <p:cNvSpPr txBox="1"/>
          <p:nvPr/>
        </p:nvSpPr>
        <p:spPr>
          <a:xfrm>
            <a:off x="2009394" y="4203954"/>
            <a:ext cx="1577340" cy="397764"/>
          </a:xfrm>
          <a:prstGeom prst="rect">
            <a:avLst/>
          </a:prstGeom>
          <a:noFill/>
        </p:spPr>
        <p:txBody>
          <a:bodyPr wrap="square" lIns="0" tIns="0" rIns="0" bIns="0" anchor="t">
            <a:spAutoFit/>
          </a:bodyPr>
          <a:lstStyle/>
          <a:p>
            <a:pPr algn="l"/>
            <a:r>
              <a:rPr sz="787" b="0" i="0">
                <a:solidFill>
                  <a:srgbClr val="C3CFCD"/>
                </a:solidFill>
                <a:latin typeface="Arial"/>
              </a:rPr>
              <a:t>reads the code (read-only),</a:t>
            </a:r>
          </a:p>
          <a:p>
            <a:pPr algn="l"/>
            <a:r>
              <a:rPr sz="787" b="0" i="0">
                <a:solidFill>
                  <a:srgbClr val="C3CFCD"/>
                </a:solidFill>
                <a:latin typeface="Arial"/>
              </a:rPr>
              <a:t>writes cues for the fixer</a:t>
            </a:r>
          </a:p>
        </p:txBody>
      </p:sp>
      <p:sp>
        <p:nvSpPr>
          <p:cNvPr id="25" name="TextBox 24"/>
          <p:cNvSpPr txBox="1"/>
          <p:nvPr/>
        </p:nvSpPr>
        <p:spPr>
          <a:xfrm>
            <a:off x="1885950" y="4718304"/>
            <a:ext cx="4114800" cy="192024"/>
          </a:xfrm>
          <a:prstGeom prst="rect">
            <a:avLst/>
          </a:prstGeom>
          <a:noFill/>
        </p:spPr>
        <p:txBody>
          <a:bodyPr wrap="square" lIns="0" tIns="0" rIns="0" bIns="0">
            <a:spAutoFit/>
          </a:bodyPr>
          <a:lstStyle/>
          <a:p>
            <a:pPr algn="l"/>
            <a:r>
              <a:rPr sz="900" b="1">
                <a:solidFill>
                  <a:srgbClr val="B296F0"/>
                </a:solidFill>
                <a:latin typeface="Arial"/>
              </a:rPr>
              <a:t>■ </a:t>
            </a:r>
            <a:r>
              <a:rPr sz="787" b="0">
                <a:solidFill>
                  <a:srgbClr val="C3CFCD"/>
                </a:solidFill>
                <a:latin typeface="Arial"/>
              </a:rPr>
              <a:t>LLM agent (Microbots)      </a:t>
            </a:r>
            <a:r>
              <a:rPr sz="900" b="1">
                <a:solidFill>
                  <a:srgbClr val="80C48E"/>
                </a:solidFill>
                <a:latin typeface="Arial"/>
              </a:rPr>
              <a:t>■ </a:t>
            </a:r>
            <a:r>
              <a:rPr sz="787" b="0">
                <a:solidFill>
                  <a:srgbClr val="C3CFCD"/>
                </a:solidFill>
                <a:latin typeface="Arial"/>
              </a:rPr>
              <a:t>deterministic automation      </a:t>
            </a:r>
            <a:r>
              <a:rPr sz="900" b="1">
                <a:solidFill>
                  <a:srgbClr val="96BECD"/>
                </a:solidFill>
                <a:latin typeface="Arial"/>
              </a:rPr>
              <a:t>■ </a:t>
            </a:r>
            <a:r>
              <a:rPr sz="787" b="0">
                <a:solidFill>
                  <a:srgbClr val="C3CFCD"/>
                </a:solidFill>
                <a:latin typeface="Arial"/>
              </a:rPr>
              <a:t>shared memory</a:t>
            </a:r>
          </a:p>
        </p:txBody>
      </p:sp>
      <p:sp>
        <p:nvSpPr>
          <p:cNvPr id="26" name="Rounded Rectangle 25"/>
          <p:cNvSpPr/>
          <p:nvPr/>
        </p:nvSpPr>
        <p:spPr>
          <a:xfrm>
            <a:off x="2948940" y="2482596"/>
            <a:ext cx="1474470" cy="720090"/>
          </a:xfrm>
          <a:prstGeom prst="roundRect">
            <a:avLst>
              <a:gd name="adj" fmla="val 11428"/>
            </a:avLst>
          </a:prstGeom>
          <a:solidFill>
            <a:srgbClr val="22343A"/>
          </a:solidFill>
          <a:ln w="16669">
            <a:solidFill>
              <a:srgbClr val="96BE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3051810" y="2551176"/>
            <a:ext cx="1268730" cy="150876"/>
          </a:xfrm>
          <a:prstGeom prst="rect">
            <a:avLst/>
          </a:prstGeom>
          <a:noFill/>
        </p:spPr>
        <p:txBody>
          <a:bodyPr wrap="square" lIns="0" tIns="0" rIns="0" bIns="0" anchor="t">
            <a:spAutoFit/>
          </a:bodyPr>
          <a:lstStyle/>
          <a:p>
            <a:pPr algn="ctr"/>
            <a:r>
              <a:rPr sz="750" b="1" i="0">
                <a:solidFill>
                  <a:srgbClr val="96BECD"/>
                </a:solidFill>
                <a:latin typeface="Arial"/>
              </a:rPr>
              <a:t>MEMORY</a:t>
            </a:r>
          </a:p>
        </p:txBody>
      </p:sp>
      <p:sp>
        <p:nvSpPr>
          <p:cNvPr id="28" name="TextBox 27"/>
          <p:cNvSpPr txBox="1"/>
          <p:nvPr/>
        </p:nvSpPr>
        <p:spPr>
          <a:xfrm>
            <a:off x="3017520" y="2729484"/>
            <a:ext cx="1337310" cy="171450"/>
          </a:xfrm>
          <a:prstGeom prst="rect">
            <a:avLst/>
          </a:prstGeom>
          <a:noFill/>
        </p:spPr>
        <p:txBody>
          <a:bodyPr wrap="square" lIns="0" tIns="0" rIns="0" bIns="0" anchor="t">
            <a:spAutoFit/>
          </a:bodyPr>
          <a:lstStyle/>
          <a:p>
            <a:pPr algn="ctr"/>
            <a:r>
              <a:rPr sz="825" b="1" i="0">
                <a:solidFill>
                  <a:srgbClr val="F5F7F5"/>
                </a:solidFill>
                <a:latin typeface="Consolas"/>
              </a:rPr>
              <a:t>/memories/*.md</a:t>
            </a:r>
          </a:p>
        </p:txBody>
      </p:sp>
      <p:sp>
        <p:nvSpPr>
          <p:cNvPr id="29" name="TextBox 28"/>
          <p:cNvSpPr txBox="1"/>
          <p:nvPr/>
        </p:nvSpPr>
        <p:spPr>
          <a:xfrm>
            <a:off x="3017520" y="2948940"/>
            <a:ext cx="1337310" cy="171450"/>
          </a:xfrm>
          <a:prstGeom prst="rect">
            <a:avLst/>
          </a:prstGeom>
          <a:noFill/>
        </p:spPr>
        <p:txBody>
          <a:bodyPr wrap="square" lIns="0" tIns="0" rIns="0" bIns="0" anchor="t">
            <a:spAutoFit/>
          </a:bodyPr>
          <a:lstStyle/>
          <a:p>
            <a:pPr algn="ctr"/>
            <a:r>
              <a:rPr sz="750" b="0" i="1">
                <a:solidFill>
                  <a:srgbClr val="C3CFCD"/>
                </a:solidFill>
                <a:latin typeface="Arial"/>
              </a:rPr>
              <a:t>grows every round</a:t>
            </a:r>
          </a:p>
        </p:txBody>
      </p:sp>
      <p:cxnSp>
        <p:nvCxnSpPr>
          <p:cNvPr id="30" name="Connector 29"/>
          <p:cNvCxnSpPr/>
          <p:nvPr/>
        </p:nvCxnSpPr>
        <p:spPr>
          <a:xfrm>
            <a:off x="3703320" y="1714500"/>
            <a:ext cx="432054" cy="0"/>
          </a:xfrm>
          <a:prstGeom prst="line">
            <a:avLst/>
          </a:prstGeom>
          <a:ln w="21431">
            <a:solidFill>
              <a:srgbClr val="DE915B"/>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3751326" y="1515618"/>
            <a:ext cx="548640" cy="164592"/>
          </a:xfrm>
          <a:prstGeom prst="rect">
            <a:avLst/>
          </a:prstGeom>
          <a:noFill/>
        </p:spPr>
        <p:txBody>
          <a:bodyPr wrap="square" lIns="0" tIns="0" rIns="0" bIns="0" anchor="t">
            <a:spAutoFit/>
          </a:bodyPr>
          <a:lstStyle/>
          <a:p>
            <a:pPr algn="l"/>
            <a:r>
              <a:rPr sz="750" b="0" i="1">
                <a:solidFill>
                  <a:srgbClr val="96A5A5"/>
                </a:solidFill>
                <a:latin typeface="Arial"/>
              </a:rPr>
              <a:t>patch</a:t>
            </a:r>
          </a:p>
        </p:txBody>
      </p:sp>
      <p:cxnSp>
        <p:nvCxnSpPr>
          <p:cNvPr id="32" name="Connector 31"/>
          <p:cNvCxnSpPr/>
          <p:nvPr/>
        </p:nvCxnSpPr>
        <p:spPr>
          <a:xfrm>
            <a:off x="4560570" y="2194560"/>
            <a:ext cx="0" cy="1495044"/>
          </a:xfrm>
          <a:prstGeom prst="line">
            <a:avLst/>
          </a:prstGeom>
          <a:ln w="21431">
            <a:solidFill>
              <a:srgbClr val="E87064"/>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4615434" y="2708910"/>
            <a:ext cx="411480" cy="164592"/>
          </a:xfrm>
          <a:prstGeom prst="rect">
            <a:avLst/>
          </a:prstGeom>
          <a:noFill/>
        </p:spPr>
        <p:txBody>
          <a:bodyPr wrap="square" lIns="0" tIns="0" rIns="0" bIns="0" anchor="t">
            <a:spAutoFit/>
          </a:bodyPr>
          <a:lstStyle/>
          <a:p>
            <a:pPr algn="l"/>
            <a:r>
              <a:rPr sz="825" b="1" i="0">
                <a:solidFill>
                  <a:srgbClr val="E87064"/>
                </a:solidFill>
                <a:latin typeface="Arial"/>
              </a:rPr>
              <a:t>fail</a:t>
            </a:r>
          </a:p>
        </p:txBody>
      </p:sp>
      <p:cxnSp>
        <p:nvCxnSpPr>
          <p:cNvPr id="34" name="Connector 33"/>
          <p:cNvCxnSpPr/>
          <p:nvPr/>
        </p:nvCxnSpPr>
        <p:spPr>
          <a:xfrm flipH="1">
            <a:off x="3717036" y="4183380"/>
            <a:ext cx="432054" cy="0"/>
          </a:xfrm>
          <a:prstGeom prst="line">
            <a:avLst/>
          </a:prstGeom>
          <a:ln w="21431">
            <a:solidFill>
              <a:srgbClr val="5D7777"/>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51326" y="3984498"/>
            <a:ext cx="685800" cy="164592"/>
          </a:xfrm>
          <a:prstGeom prst="rect">
            <a:avLst/>
          </a:prstGeom>
          <a:noFill/>
        </p:spPr>
        <p:txBody>
          <a:bodyPr wrap="square" lIns="0" tIns="0" rIns="0" bIns="0" anchor="t">
            <a:spAutoFit/>
          </a:bodyPr>
          <a:lstStyle/>
          <a:p>
            <a:pPr algn="l"/>
            <a:r>
              <a:rPr sz="750" b="0" i="1">
                <a:solidFill>
                  <a:srgbClr val="96A5A5"/>
                </a:solidFill>
                <a:latin typeface="Arial"/>
              </a:rPr>
              <a:t>feedback</a:t>
            </a:r>
          </a:p>
        </p:txBody>
      </p:sp>
      <p:cxnSp>
        <p:nvCxnSpPr>
          <p:cNvPr id="36" name="Connector 35"/>
          <p:cNvCxnSpPr/>
          <p:nvPr/>
        </p:nvCxnSpPr>
        <p:spPr>
          <a:xfrm flipV="1">
            <a:off x="2503170" y="3250692"/>
            <a:ext cx="685800" cy="452628"/>
          </a:xfrm>
          <a:prstGeom prst="line">
            <a:avLst/>
          </a:prstGeom>
          <a:ln w="21431">
            <a:solidFill>
              <a:srgbClr val="96BECD"/>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2125980" y="3326130"/>
            <a:ext cx="411480" cy="164592"/>
          </a:xfrm>
          <a:prstGeom prst="rect">
            <a:avLst/>
          </a:prstGeom>
          <a:noFill/>
        </p:spPr>
        <p:txBody>
          <a:bodyPr wrap="square" lIns="0" tIns="0" rIns="0" bIns="0" anchor="t">
            <a:spAutoFit/>
          </a:bodyPr>
          <a:lstStyle/>
          <a:p>
            <a:pPr algn="l"/>
            <a:r>
              <a:rPr sz="750" b="0" i="1">
                <a:solidFill>
                  <a:srgbClr val="96A5A5"/>
                </a:solidFill>
                <a:latin typeface="Arial"/>
              </a:rPr>
              <a:t>cues</a:t>
            </a:r>
          </a:p>
        </p:txBody>
      </p:sp>
      <p:cxnSp>
        <p:nvCxnSpPr>
          <p:cNvPr id="38" name="Connector 37"/>
          <p:cNvCxnSpPr/>
          <p:nvPr/>
        </p:nvCxnSpPr>
        <p:spPr>
          <a:xfrm flipH="1" flipV="1">
            <a:off x="2503170" y="2208276"/>
            <a:ext cx="685800" cy="240030"/>
          </a:xfrm>
          <a:prstGeom prst="line">
            <a:avLst/>
          </a:prstGeom>
          <a:ln w="21431">
            <a:solidFill>
              <a:srgbClr val="96BECD"/>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2023110" y="2263140"/>
            <a:ext cx="548640" cy="164592"/>
          </a:xfrm>
          <a:prstGeom prst="rect">
            <a:avLst/>
          </a:prstGeom>
          <a:noFill/>
        </p:spPr>
        <p:txBody>
          <a:bodyPr wrap="square" lIns="0" tIns="0" rIns="0" bIns="0" anchor="t">
            <a:spAutoFit/>
          </a:bodyPr>
          <a:lstStyle/>
          <a:p>
            <a:pPr algn="l"/>
            <a:r>
              <a:rPr sz="750" b="0" i="1">
                <a:solidFill>
                  <a:srgbClr val="96A5A5"/>
                </a:solidFill>
                <a:latin typeface="Arial"/>
              </a:rPr>
              <a:t>context</a:t>
            </a:r>
          </a:p>
        </p:txBody>
      </p:sp>
      <p:sp>
        <p:nvSpPr>
          <p:cNvPr id="40" name="Rounded Rectangle 39"/>
          <p:cNvSpPr/>
          <p:nvPr/>
        </p:nvSpPr>
        <p:spPr>
          <a:xfrm>
            <a:off x="5040630" y="2551176"/>
            <a:ext cx="925830" cy="342900"/>
          </a:xfrm>
          <a:prstGeom prst="roundRect">
            <a:avLst>
              <a:gd name="adj" fmla="val 24000"/>
            </a:avLst>
          </a:prstGeom>
          <a:solidFill>
            <a:srgbClr val="142021"/>
          </a:solidFill>
          <a:ln w="14288">
            <a:solidFill>
              <a:srgbClr val="80C48E"/>
            </a:solidFill>
          </a:ln>
          <a:effectLst/>
        </p:spPr>
        <p:style>
          <a:lnRef idx="1">
            <a:schemeClr val="accent1"/>
          </a:lnRef>
          <a:fillRef idx="3">
            <a:schemeClr val="accent1"/>
          </a:fillRef>
          <a:effectRef idx="2">
            <a:schemeClr val="accent1"/>
          </a:effectRef>
          <a:fontRef idx="minor">
            <a:schemeClr val="lt1"/>
          </a:fontRef>
        </p:style>
        <p:txBody>
          <a:bodyPr wrap="none" lIns="13716" tIns="13716" rIns="13716" bIns="13716" rtlCol="0" anchor="ctr"/>
          <a:lstStyle/>
          <a:p>
            <a:pPr algn="ctr"/>
            <a:r>
              <a:rPr sz="862" b="1">
                <a:solidFill>
                  <a:srgbClr val="80C48E"/>
                </a:solidFill>
                <a:latin typeface="Arial"/>
              </a:rPr>
              <a:t>✓ backport</a:t>
            </a:r>
          </a:p>
        </p:txBody>
      </p:sp>
      <p:cxnSp>
        <p:nvCxnSpPr>
          <p:cNvPr id="41" name="Connector 40"/>
          <p:cNvCxnSpPr/>
          <p:nvPr/>
        </p:nvCxnSpPr>
        <p:spPr>
          <a:xfrm>
            <a:off x="5554980" y="2194560"/>
            <a:ext cx="0" cy="308610"/>
          </a:xfrm>
          <a:prstGeom prst="line">
            <a:avLst/>
          </a:prstGeom>
          <a:ln w="21431">
            <a:solidFill>
              <a:srgbClr val="80C48E"/>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609844" y="2228850"/>
            <a:ext cx="411480" cy="164592"/>
          </a:xfrm>
          <a:prstGeom prst="rect">
            <a:avLst/>
          </a:prstGeom>
          <a:noFill/>
        </p:spPr>
        <p:txBody>
          <a:bodyPr wrap="square" lIns="0" tIns="0" rIns="0" bIns="0" anchor="t">
            <a:spAutoFit/>
          </a:bodyPr>
          <a:lstStyle/>
          <a:p>
            <a:pPr algn="l"/>
            <a:r>
              <a:rPr sz="825" b="1" i="0">
                <a:solidFill>
                  <a:srgbClr val="80C48E"/>
                </a:solidFill>
                <a:latin typeface="Arial"/>
              </a:rPr>
              <a:t>pass</a:t>
            </a:r>
          </a:p>
        </p:txBody>
      </p:sp>
      <p:sp>
        <p:nvSpPr>
          <p:cNvPr id="43" name="Rounded Rectangle 42"/>
          <p:cNvSpPr/>
          <p:nvPr/>
        </p:nvSpPr>
        <p:spPr>
          <a:xfrm>
            <a:off x="6275070" y="1268730"/>
            <a:ext cx="2537460" cy="1062990"/>
          </a:xfrm>
          <a:prstGeom prst="roundRect">
            <a:avLst>
              <a:gd name="adj" fmla="val 7741"/>
            </a:avLst>
          </a:prstGeom>
          <a:solidFill>
            <a:srgbClr val="142021">
              <a:alpha val="88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ectangle 43"/>
          <p:cNvSpPr/>
          <p:nvPr/>
        </p:nvSpPr>
        <p:spPr>
          <a:xfrm>
            <a:off x="6275070" y="1268730"/>
            <a:ext cx="48006" cy="1062990"/>
          </a:xfrm>
          <a:prstGeom prst="rect">
            <a:avLst/>
          </a:prstGeom>
          <a:solidFill>
            <a:srgbClr val="80C4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6446520" y="1405890"/>
            <a:ext cx="2263140" cy="233172"/>
          </a:xfrm>
          <a:prstGeom prst="rect">
            <a:avLst/>
          </a:prstGeom>
          <a:noFill/>
        </p:spPr>
        <p:txBody>
          <a:bodyPr wrap="square" lIns="0" tIns="0" rIns="0" bIns="0" anchor="t">
            <a:spAutoFit/>
          </a:bodyPr>
          <a:lstStyle/>
          <a:p>
            <a:pPr algn="l"/>
            <a:r>
              <a:rPr sz="1087" b="1" i="0">
                <a:solidFill>
                  <a:srgbClr val="80C48E"/>
                </a:solidFill>
                <a:latin typeface="Arial"/>
              </a:rPr>
              <a:t>Ground truth, not opinion</a:t>
            </a:r>
          </a:p>
        </p:txBody>
      </p:sp>
      <p:sp>
        <p:nvSpPr>
          <p:cNvPr id="46" name="TextBox 45"/>
          <p:cNvSpPr txBox="1"/>
          <p:nvPr/>
        </p:nvSpPr>
        <p:spPr>
          <a:xfrm>
            <a:off x="6446520" y="1693926"/>
            <a:ext cx="2263140" cy="582930"/>
          </a:xfrm>
          <a:prstGeom prst="rect">
            <a:avLst/>
          </a:prstGeom>
          <a:noFill/>
        </p:spPr>
        <p:txBody>
          <a:bodyPr wrap="square" lIns="0" tIns="0" rIns="0" bIns="0" anchor="t">
            <a:spAutoFit/>
          </a:bodyPr>
          <a:lstStyle/>
          <a:p>
            <a:pPr algn="l"/>
            <a:r>
              <a:rPr sz="900" b="0" i="0">
                <a:solidFill>
                  <a:srgbClr val="C3CFCD"/>
                </a:solidFill>
                <a:latin typeface="Arial"/>
              </a:rPr>
              <a:t>The build and the package tests decide pass or fail, not an LLM.</a:t>
            </a:r>
          </a:p>
        </p:txBody>
      </p:sp>
      <p:sp>
        <p:nvSpPr>
          <p:cNvPr id="47" name="Rounded Rectangle 46"/>
          <p:cNvSpPr/>
          <p:nvPr/>
        </p:nvSpPr>
        <p:spPr>
          <a:xfrm>
            <a:off x="6275070" y="2448306"/>
            <a:ext cx="2537460" cy="1062990"/>
          </a:xfrm>
          <a:prstGeom prst="roundRect">
            <a:avLst>
              <a:gd name="adj" fmla="val 7741"/>
            </a:avLst>
          </a:prstGeom>
          <a:solidFill>
            <a:srgbClr val="142021">
              <a:alpha val="88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Rectangle 47"/>
          <p:cNvSpPr/>
          <p:nvPr/>
        </p:nvSpPr>
        <p:spPr>
          <a:xfrm>
            <a:off x="6275070" y="2448306"/>
            <a:ext cx="48006" cy="1062990"/>
          </a:xfrm>
          <a:prstGeom prst="rect">
            <a:avLst/>
          </a:prstGeom>
          <a:solidFill>
            <a:srgbClr val="96BE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6446520" y="2585466"/>
            <a:ext cx="2263140" cy="233172"/>
          </a:xfrm>
          <a:prstGeom prst="rect">
            <a:avLst/>
          </a:prstGeom>
          <a:noFill/>
        </p:spPr>
        <p:txBody>
          <a:bodyPr wrap="square" lIns="0" tIns="0" rIns="0" bIns="0" anchor="t">
            <a:spAutoFit/>
          </a:bodyPr>
          <a:lstStyle/>
          <a:p>
            <a:pPr algn="l"/>
            <a:r>
              <a:rPr sz="1087" b="1" i="0">
                <a:solidFill>
                  <a:srgbClr val="96BECD"/>
                </a:solidFill>
                <a:latin typeface="Arial"/>
              </a:rPr>
              <a:t>Explore once, fix focused</a:t>
            </a:r>
          </a:p>
        </p:txBody>
      </p:sp>
      <p:sp>
        <p:nvSpPr>
          <p:cNvPr id="50" name="TextBox 49"/>
          <p:cNvSpPr txBox="1"/>
          <p:nvPr/>
        </p:nvSpPr>
        <p:spPr>
          <a:xfrm>
            <a:off x="6446520" y="2873502"/>
            <a:ext cx="2263140" cy="582930"/>
          </a:xfrm>
          <a:prstGeom prst="rect">
            <a:avLst/>
          </a:prstGeom>
          <a:noFill/>
        </p:spPr>
        <p:txBody>
          <a:bodyPr wrap="square" lIns="0" tIns="0" rIns="0" bIns="0" anchor="t">
            <a:spAutoFit/>
          </a:bodyPr>
          <a:lstStyle/>
          <a:p>
            <a:pPr algn="l"/>
            <a:r>
              <a:rPr sz="900" b="0" i="0">
                <a:solidFill>
                  <a:srgbClr val="C3CFCD"/>
                </a:solidFill>
                <a:latin typeface="Arial"/>
              </a:rPr>
              <a:t>The memory agent explores and leaves cues; the fixer doesn't restart from scratch.</a:t>
            </a:r>
          </a:p>
        </p:txBody>
      </p:sp>
      <p:sp>
        <p:nvSpPr>
          <p:cNvPr id="51" name="Rounded Rectangle 50"/>
          <p:cNvSpPr/>
          <p:nvPr/>
        </p:nvSpPr>
        <p:spPr>
          <a:xfrm>
            <a:off x="6275070" y="3627882"/>
            <a:ext cx="2537460" cy="1062990"/>
          </a:xfrm>
          <a:prstGeom prst="roundRect">
            <a:avLst>
              <a:gd name="adj" fmla="val 7741"/>
            </a:avLst>
          </a:prstGeom>
          <a:solidFill>
            <a:srgbClr val="142021">
              <a:alpha val="88000"/>
            </a:srgbClr>
          </a:solidFill>
          <a:ln w="9525">
            <a:solidFill>
              <a:srgbClr val="5D777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Rectangle 51"/>
          <p:cNvSpPr/>
          <p:nvPr/>
        </p:nvSpPr>
        <p:spPr>
          <a:xfrm>
            <a:off x="6275070" y="3627882"/>
            <a:ext cx="48006" cy="1062990"/>
          </a:xfrm>
          <a:prstGeom prst="rect">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p:cNvSpPr txBox="1"/>
          <p:nvPr/>
        </p:nvSpPr>
        <p:spPr>
          <a:xfrm>
            <a:off x="6446520" y="3765042"/>
            <a:ext cx="2263140" cy="233172"/>
          </a:xfrm>
          <a:prstGeom prst="rect">
            <a:avLst/>
          </a:prstGeom>
          <a:noFill/>
        </p:spPr>
        <p:txBody>
          <a:bodyPr wrap="square" lIns="0" tIns="0" rIns="0" bIns="0" anchor="t">
            <a:spAutoFit/>
          </a:bodyPr>
          <a:lstStyle/>
          <a:p>
            <a:pPr algn="l"/>
            <a:r>
              <a:rPr sz="1087" b="1" i="0">
                <a:solidFill>
                  <a:srgbClr val="DE915B"/>
                </a:solidFill>
                <a:latin typeface="Arial"/>
              </a:rPr>
              <a:t>Failures pay forward</a:t>
            </a:r>
          </a:p>
        </p:txBody>
      </p:sp>
      <p:sp>
        <p:nvSpPr>
          <p:cNvPr id="54" name="TextBox 53"/>
          <p:cNvSpPr txBox="1"/>
          <p:nvPr/>
        </p:nvSpPr>
        <p:spPr>
          <a:xfrm>
            <a:off x="6446520" y="4053078"/>
            <a:ext cx="2263140" cy="582930"/>
          </a:xfrm>
          <a:prstGeom prst="rect">
            <a:avLst/>
          </a:prstGeom>
          <a:noFill/>
        </p:spPr>
        <p:txBody>
          <a:bodyPr wrap="square" lIns="0" tIns="0" rIns="0" bIns="0" anchor="t">
            <a:spAutoFit/>
          </a:bodyPr>
          <a:lstStyle/>
          <a:p>
            <a:pPr algn="l"/>
            <a:r>
              <a:rPr sz="900" b="0" i="0">
                <a:solidFill>
                  <a:srgbClr val="C3CFCD"/>
                </a:solidFill>
                <a:latin typeface="Arial"/>
              </a:rPr>
              <a:t>Each failed round adds verified notes, so memory gets sharper.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1645920" y="342900"/>
            <a:ext cx="5623560" cy="445770"/>
          </a:xfrm>
          <a:prstGeom prst="rect">
            <a:avLst/>
          </a:prstGeom>
          <a:noFill/>
        </p:spPr>
        <p:txBody>
          <a:bodyPr wrap="square" lIns="0" tIns="0" rIns="0" bIns="0" anchor="t">
            <a:spAutoFit/>
          </a:bodyPr>
          <a:lstStyle/>
          <a:p>
            <a:pPr algn="l"/>
            <a:r>
              <a:rPr sz="2100" b="1" i="0">
                <a:solidFill>
                  <a:srgbClr val="F5F7F5"/>
                </a:solidFill>
                <a:latin typeface="Arial"/>
              </a:rPr>
              <a:t>Example: abseil-cpp CVE-2025-0838</a:t>
            </a:r>
          </a:p>
        </p:txBody>
      </p:sp>
      <p:sp>
        <p:nvSpPr>
          <p:cNvPr id="4" name="Rounded Rectangle 3"/>
          <p:cNvSpPr/>
          <p:nvPr/>
        </p:nvSpPr>
        <p:spPr>
          <a:xfrm>
            <a:off x="7098030" y="377190"/>
            <a:ext cx="1714500" cy="288036"/>
          </a:xfrm>
          <a:prstGeom prst="roundRect">
            <a:avLst>
              <a:gd name="adj" fmla="val 28571"/>
            </a:avLst>
          </a:prstGeom>
          <a:noFill/>
          <a:ln w="14288">
            <a:solidFill>
              <a:srgbClr val="DE915B"/>
            </a:solidFill>
          </a:ln>
          <a:effectLst/>
        </p:spPr>
        <p:style>
          <a:lnRef idx="1">
            <a:schemeClr val="accent1"/>
          </a:lnRef>
          <a:fillRef idx="3">
            <a:schemeClr val="accent1"/>
          </a:fillRef>
          <a:effectRef idx="2">
            <a:schemeClr val="accent1"/>
          </a:effectRef>
          <a:fontRef idx="minor">
            <a:schemeClr val="lt1"/>
          </a:fontRef>
        </p:style>
        <p:txBody>
          <a:bodyPr wrap="square" lIns="13716" tIns="13716" rIns="13716" bIns="13716" rtlCol="0" anchor="ctr"/>
          <a:lstStyle/>
          <a:p>
            <a:pPr algn="ctr"/>
            <a:r>
              <a:rPr sz="862" b="1">
                <a:solidFill>
                  <a:srgbClr val="DE915B"/>
                </a:solidFill>
                <a:latin typeface="Arial"/>
              </a:rPr>
              <a:t>PR #15779 · human-fixed</a:t>
            </a:r>
          </a:p>
        </p:txBody>
      </p:sp>
      <p:sp>
        <p:nvSpPr>
          <p:cNvPr id="5" name="TextBox 4"/>
          <p:cNvSpPr txBox="1"/>
          <p:nvPr/>
        </p:nvSpPr>
        <p:spPr>
          <a:xfrm>
            <a:off x="1659636" y="822960"/>
            <a:ext cx="7063740" cy="288036"/>
          </a:xfrm>
          <a:prstGeom prst="rect">
            <a:avLst/>
          </a:prstGeom>
          <a:noFill/>
        </p:spPr>
        <p:txBody>
          <a:bodyPr wrap="square" lIns="0" tIns="0" rIns="0" bIns="0" anchor="t">
            <a:spAutoFit/>
          </a:bodyPr>
          <a:lstStyle/>
          <a:p>
            <a:pPr algn="l"/>
            <a:r>
              <a:rPr sz="1200" b="0" i="0">
                <a:solidFill>
                  <a:srgbClr val="DE915B"/>
                </a:solidFill>
                <a:latin typeface="Arial"/>
              </a:rPr>
              <a:t>Fails three times, then passes, because memory keeps getting more precise</a:t>
            </a:r>
          </a:p>
        </p:txBody>
      </p:sp>
      <p:sp>
        <p:nvSpPr>
          <p:cNvPr id="6" name="Rounded Rectangle 5"/>
          <p:cNvSpPr/>
          <p:nvPr/>
        </p:nvSpPr>
        <p:spPr>
          <a:xfrm>
            <a:off x="1885950" y="1234440"/>
            <a:ext cx="1680210" cy="925830"/>
          </a:xfrm>
          <a:prstGeom prst="roundRect">
            <a:avLst>
              <a:gd name="adj" fmla="val 8888"/>
            </a:avLst>
          </a:prstGeom>
          <a:solidFill>
            <a:srgbClr val="142021">
              <a:alpha val="90000"/>
            </a:srgbClr>
          </a:solidFill>
          <a:ln w="14288">
            <a:solidFill>
              <a:srgbClr val="E8706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988820" y="1289304"/>
            <a:ext cx="1474470" cy="205740"/>
          </a:xfrm>
          <a:prstGeom prst="rect">
            <a:avLst/>
          </a:prstGeom>
          <a:noFill/>
        </p:spPr>
        <p:txBody>
          <a:bodyPr wrap="square" lIns="0" tIns="0" rIns="0" bIns="0">
            <a:spAutoFit/>
          </a:bodyPr>
          <a:lstStyle/>
          <a:p>
            <a:pPr algn="l"/>
            <a:r>
              <a:rPr sz="975" b="1">
                <a:solidFill>
                  <a:srgbClr val="E87064"/>
                </a:solidFill>
                <a:latin typeface="Arial"/>
              </a:rPr>
              <a:t>✗ </a:t>
            </a:r>
            <a:r>
              <a:rPr sz="975" b="1">
                <a:solidFill>
                  <a:srgbClr val="F5F7F5"/>
                </a:solidFill>
                <a:latin typeface="Arial"/>
              </a:rPr>
              <a:t>Round 1</a:t>
            </a:r>
          </a:p>
        </p:txBody>
      </p:sp>
      <p:sp>
        <p:nvSpPr>
          <p:cNvPr id="8" name="TextBox 7"/>
          <p:cNvSpPr txBox="1"/>
          <p:nvPr/>
        </p:nvSpPr>
        <p:spPr>
          <a:xfrm>
            <a:off x="1988820" y="1508760"/>
            <a:ext cx="1474470" cy="171450"/>
          </a:xfrm>
          <a:prstGeom prst="rect">
            <a:avLst/>
          </a:prstGeom>
          <a:noFill/>
        </p:spPr>
        <p:txBody>
          <a:bodyPr wrap="square" lIns="0" tIns="0" rIns="0" bIns="0" anchor="t">
            <a:spAutoFit/>
          </a:bodyPr>
          <a:lstStyle/>
          <a:p>
            <a:pPr algn="l"/>
            <a:r>
              <a:rPr sz="825" b="1" i="0">
                <a:solidFill>
                  <a:srgbClr val="E87064"/>
                </a:solidFill>
                <a:latin typeface="Arial"/>
              </a:rPr>
              <a:t>1 of 214 tests fails</a:t>
            </a:r>
          </a:p>
        </p:txBody>
      </p:sp>
      <p:sp>
        <p:nvSpPr>
          <p:cNvPr id="9" name="TextBox 8"/>
          <p:cNvSpPr txBox="1"/>
          <p:nvPr/>
        </p:nvSpPr>
        <p:spPr>
          <a:xfrm>
            <a:off x="1988820" y="1680210"/>
            <a:ext cx="1474470" cy="171450"/>
          </a:xfrm>
          <a:prstGeom prst="rect">
            <a:avLst/>
          </a:prstGeom>
          <a:noFill/>
        </p:spPr>
        <p:txBody>
          <a:bodyPr wrap="square" lIns="0" tIns="0" rIns="0" bIns="0" anchor="t">
            <a:spAutoFit/>
          </a:bodyPr>
          <a:lstStyle/>
          <a:p>
            <a:pPr algn="l"/>
            <a:r>
              <a:rPr sz="750" b="0" i="0">
                <a:solidFill>
                  <a:srgbClr val="C3CFCD"/>
                </a:solidFill>
                <a:latin typeface="Arial"/>
              </a:rPr>
              <a:t>reserve() left unguarded</a:t>
            </a:r>
          </a:p>
        </p:txBody>
      </p:sp>
      <p:sp>
        <p:nvSpPr>
          <p:cNvPr id="10" name="TextBox 9"/>
          <p:cNvSpPr txBox="1"/>
          <p:nvPr/>
        </p:nvSpPr>
        <p:spPr>
          <a:xfrm>
            <a:off x="1988820" y="1885950"/>
            <a:ext cx="1474470" cy="137160"/>
          </a:xfrm>
          <a:prstGeom prst="rect">
            <a:avLst/>
          </a:prstGeom>
          <a:noFill/>
        </p:spPr>
        <p:txBody>
          <a:bodyPr wrap="square" lIns="0" tIns="0" rIns="0" bIns="0" anchor="t">
            <a:spAutoFit/>
          </a:bodyPr>
          <a:lstStyle/>
          <a:p>
            <a:pPr algn="l"/>
            <a:r>
              <a:rPr sz="675" b="0" i="0">
                <a:solidFill>
                  <a:srgbClr val="96A5A5"/>
                </a:solidFill>
                <a:latin typeface="Arial"/>
              </a:rPr>
              <a:t>memory at start: empty</a:t>
            </a:r>
          </a:p>
        </p:txBody>
      </p:sp>
      <p:sp>
        <p:nvSpPr>
          <p:cNvPr id="11" name="Rectangle 10"/>
          <p:cNvSpPr/>
          <p:nvPr/>
        </p:nvSpPr>
        <p:spPr>
          <a:xfrm>
            <a:off x="1988820" y="2036826"/>
            <a:ext cx="1474470" cy="48006"/>
          </a:xfrm>
          <a:prstGeom prst="rect">
            <a:avLst/>
          </a:prstGeom>
          <a:solidFill>
            <a:srgbClr val="28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2" name="Connector 11"/>
          <p:cNvCxnSpPr/>
          <p:nvPr/>
        </p:nvCxnSpPr>
        <p:spPr>
          <a:xfrm>
            <a:off x="3573018" y="1697355"/>
            <a:ext cx="54864" cy="0"/>
          </a:xfrm>
          <a:prstGeom prst="line">
            <a:avLst/>
          </a:prstGeom>
          <a:ln w="14288">
            <a:solidFill>
              <a:srgbClr val="96A5A5"/>
            </a:solidFill>
            <a:tailEnd type="triangle" w="med" len="med"/>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3634740" y="1234440"/>
            <a:ext cx="1680210" cy="925830"/>
          </a:xfrm>
          <a:prstGeom prst="roundRect">
            <a:avLst>
              <a:gd name="adj" fmla="val 8888"/>
            </a:avLst>
          </a:prstGeom>
          <a:solidFill>
            <a:srgbClr val="142021">
              <a:alpha val="90000"/>
            </a:srgbClr>
          </a:solidFill>
          <a:ln w="14288">
            <a:solidFill>
              <a:srgbClr val="E8706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737610" y="1289304"/>
            <a:ext cx="1474470" cy="205740"/>
          </a:xfrm>
          <a:prstGeom prst="rect">
            <a:avLst/>
          </a:prstGeom>
          <a:noFill/>
        </p:spPr>
        <p:txBody>
          <a:bodyPr wrap="square" lIns="0" tIns="0" rIns="0" bIns="0">
            <a:spAutoFit/>
          </a:bodyPr>
          <a:lstStyle/>
          <a:p>
            <a:pPr algn="l"/>
            <a:r>
              <a:rPr sz="975" b="1">
                <a:solidFill>
                  <a:srgbClr val="E87064"/>
                </a:solidFill>
                <a:latin typeface="Arial"/>
              </a:rPr>
              <a:t>✗ </a:t>
            </a:r>
            <a:r>
              <a:rPr sz="975" b="1">
                <a:solidFill>
                  <a:srgbClr val="F5F7F5"/>
                </a:solidFill>
                <a:latin typeface="Arial"/>
              </a:rPr>
              <a:t>Round 2</a:t>
            </a:r>
          </a:p>
        </p:txBody>
      </p:sp>
      <p:sp>
        <p:nvSpPr>
          <p:cNvPr id="15" name="TextBox 14"/>
          <p:cNvSpPr txBox="1"/>
          <p:nvPr/>
        </p:nvSpPr>
        <p:spPr>
          <a:xfrm>
            <a:off x="3737610" y="1508760"/>
            <a:ext cx="1474470" cy="171450"/>
          </a:xfrm>
          <a:prstGeom prst="rect">
            <a:avLst/>
          </a:prstGeom>
          <a:noFill/>
        </p:spPr>
        <p:txBody>
          <a:bodyPr wrap="square" lIns="0" tIns="0" rIns="0" bIns="0" anchor="t">
            <a:spAutoFit/>
          </a:bodyPr>
          <a:lstStyle/>
          <a:p>
            <a:pPr algn="l"/>
            <a:r>
              <a:rPr sz="825" b="1" i="0">
                <a:solidFill>
                  <a:srgbClr val="E87064"/>
                </a:solidFill>
                <a:latin typeface="Arial"/>
              </a:rPr>
              <a:t>compile error</a:t>
            </a:r>
          </a:p>
        </p:txBody>
      </p:sp>
      <p:sp>
        <p:nvSpPr>
          <p:cNvPr id="16" name="TextBox 15"/>
          <p:cNvSpPr txBox="1"/>
          <p:nvPr/>
        </p:nvSpPr>
        <p:spPr>
          <a:xfrm>
            <a:off x="3737610" y="1680210"/>
            <a:ext cx="1474470" cy="171450"/>
          </a:xfrm>
          <a:prstGeom prst="rect">
            <a:avLst/>
          </a:prstGeom>
          <a:noFill/>
        </p:spPr>
        <p:txBody>
          <a:bodyPr wrap="square" lIns="0" tIns="0" rIns="0" bIns="0" anchor="t">
            <a:spAutoFit/>
          </a:bodyPr>
          <a:lstStyle/>
          <a:p>
            <a:pPr algn="l"/>
            <a:r>
              <a:rPr sz="750" b="0" i="0">
                <a:solidFill>
                  <a:srgbClr val="C3CFCD"/>
                </a:solidFill>
                <a:latin typeface="Arial"/>
              </a:rPr>
              <a:t>helper used before declared</a:t>
            </a:r>
          </a:p>
        </p:txBody>
      </p:sp>
      <p:sp>
        <p:nvSpPr>
          <p:cNvPr id="17" name="TextBox 16"/>
          <p:cNvSpPr txBox="1"/>
          <p:nvPr/>
        </p:nvSpPr>
        <p:spPr>
          <a:xfrm>
            <a:off x="3737610" y="1885950"/>
            <a:ext cx="1474470" cy="137160"/>
          </a:xfrm>
          <a:prstGeom prst="rect">
            <a:avLst/>
          </a:prstGeom>
          <a:noFill/>
        </p:spPr>
        <p:txBody>
          <a:bodyPr wrap="square" lIns="0" tIns="0" rIns="0" bIns="0" anchor="t">
            <a:spAutoFit/>
          </a:bodyPr>
          <a:lstStyle/>
          <a:p>
            <a:pPr algn="l"/>
            <a:r>
              <a:rPr sz="675" b="0" i="0">
                <a:solidFill>
                  <a:srgbClr val="96A5A5"/>
                </a:solidFill>
                <a:latin typeface="Arial"/>
              </a:rPr>
              <a:t>memory at start: 8.5 KB</a:t>
            </a:r>
          </a:p>
        </p:txBody>
      </p:sp>
      <p:sp>
        <p:nvSpPr>
          <p:cNvPr id="18" name="Rectangle 17"/>
          <p:cNvSpPr/>
          <p:nvPr/>
        </p:nvSpPr>
        <p:spPr>
          <a:xfrm>
            <a:off x="3737610" y="2036826"/>
            <a:ext cx="1474470" cy="48006"/>
          </a:xfrm>
          <a:prstGeom prst="rect">
            <a:avLst/>
          </a:prstGeom>
          <a:solidFill>
            <a:srgbClr val="28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3737610" y="2036826"/>
            <a:ext cx="921544" cy="48006"/>
          </a:xfrm>
          <a:prstGeom prst="rect">
            <a:avLst/>
          </a:prstGeom>
          <a:solidFill>
            <a:srgbClr val="96BE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0" name="Connector 19"/>
          <p:cNvCxnSpPr/>
          <p:nvPr/>
        </p:nvCxnSpPr>
        <p:spPr>
          <a:xfrm>
            <a:off x="5321808" y="1697355"/>
            <a:ext cx="54864" cy="0"/>
          </a:xfrm>
          <a:prstGeom prst="line">
            <a:avLst/>
          </a:prstGeom>
          <a:ln w="14288">
            <a:solidFill>
              <a:srgbClr val="96A5A5"/>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Rounded Rectangle 20"/>
          <p:cNvSpPr/>
          <p:nvPr/>
        </p:nvSpPr>
        <p:spPr>
          <a:xfrm>
            <a:off x="5383530" y="1234440"/>
            <a:ext cx="1680210" cy="925830"/>
          </a:xfrm>
          <a:prstGeom prst="roundRect">
            <a:avLst>
              <a:gd name="adj" fmla="val 8888"/>
            </a:avLst>
          </a:prstGeom>
          <a:solidFill>
            <a:srgbClr val="142021">
              <a:alpha val="90000"/>
            </a:srgbClr>
          </a:solidFill>
          <a:ln w="14288">
            <a:solidFill>
              <a:srgbClr val="E8706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5486400" y="1289304"/>
            <a:ext cx="1474470" cy="205740"/>
          </a:xfrm>
          <a:prstGeom prst="rect">
            <a:avLst/>
          </a:prstGeom>
          <a:noFill/>
        </p:spPr>
        <p:txBody>
          <a:bodyPr wrap="square" lIns="0" tIns="0" rIns="0" bIns="0">
            <a:spAutoFit/>
          </a:bodyPr>
          <a:lstStyle/>
          <a:p>
            <a:pPr algn="l"/>
            <a:r>
              <a:rPr sz="975" b="1">
                <a:solidFill>
                  <a:srgbClr val="E87064"/>
                </a:solidFill>
                <a:latin typeface="Arial"/>
              </a:rPr>
              <a:t>✗ </a:t>
            </a:r>
            <a:r>
              <a:rPr sz="975" b="1">
                <a:solidFill>
                  <a:srgbClr val="F5F7F5"/>
                </a:solidFill>
                <a:latin typeface="Arial"/>
              </a:rPr>
              <a:t>Round 3</a:t>
            </a:r>
          </a:p>
        </p:txBody>
      </p:sp>
      <p:sp>
        <p:nvSpPr>
          <p:cNvPr id="23" name="TextBox 22"/>
          <p:cNvSpPr txBox="1"/>
          <p:nvPr/>
        </p:nvSpPr>
        <p:spPr>
          <a:xfrm>
            <a:off x="5486400" y="1508760"/>
            <a:ext cx="1474470" cy="171450"/>
          </a:xfrm>
          <a:prstGeom prst="rect">
            <a:avLst/>
          </a:prstGeom>
          <a:noFill/>
        </p:spPr>
        <p:txBody>
          <a:bodyPr wrap="square" lIns="0" tIns="0" rIns="0" bIns="0" anchor="t">
            <a:spAutoFit/>
          </a:bodyPr>
          <a:lstStyle/>
          <a:p>
            <a:pPr algn="l"/>
            <a:r>
              <a:rPr sz="825" b="1" i="0">
                <a:solidFill>
                  <a:srgbClr val="E87064"/>
                </a:solidFill>
                <a:latin typeface="Arial"/>
              </a:rPr>
              <a:t>compile error</a:t>
            </a:r>
          </a:p>
        </p:txBody>
      </p:sp>
      <p:sp>
        <p:nvSpPr>
          <p:cNvPr id="24" name="TextBox 23"/>
          <p:cNvSpPr txBox="1"/>
          <p:nvPr/>
        </p:nvSpPr>
        <p:spPr>
          <a:xfrm>
            <a:off x="5486400" y="1680210"/>
            <a:ext cx="1474470" cy="171450"/>
          </a:xfrm>
          <a:prstGeom prst="rect">
            <a:avLst/>
          </a:prstGeom>
          <a:noFill/>
        </p:spPr>
        <p:txBody>
          <a:bodyPr wrap="square" lIns="0" tIns="0" rIns="0" bIns="0" anchor="t">
            <a:spAutoFit/>
          </a:bodyPr>
          <a:lstStyle/>
          <a:p>
            <a:pPr algn="l"/>
            <a:r>
              <a:rPr sz="750" b="0" i="0">
                <a:solidFill>
                  <a:srgbClr val="C3CFCD"/>
                </a:solidFill>
                <a:latin typeface="Arial"/>
              </a:rPr>
              <a:t>syntax error in its own edit</a:t>
            </a:r>
          </a:p>
        </p:txBody>
      </p:sp>
      <p:sp>
        <p:nvSpPr>
          <p:cNvPr id="25" name="TextBox 24"/>
          <p:cNvSpPr txBox="1"/>
          <p:nvPr/>
        </p:nvSpPr>
        <p:spPr>
          <a:xfrm>
            <a:off x="5486400" y="1885950"/>
            <a:ext cx="1474470" cy="137160"/>
          </a:xfrm>
          <a:prstGeom prst="rect">
            <a:avLst/>
          </a:prstGeom>
          <a:noFill/>
        </p:spPr>
        <p:txBody>
          <a:bodyPr wrap="square" lIns="0" tIns="0" rIns="0" bIns="0" anchor="t">
            <a:spAutoFit/>
          </a:bodyPr>
          <a:lstStyle/>
          <a:p>
            <a:pPr algn="l"/>
            <a:r>
              <a:rPr sz="675" b="0" i="0">
                <a:solidFill>
                  <a:srgbClr val="96A5A5"/>
                </a:solidFill>
                <a:latin typeface="Arial"/>
              </a:rPr>
              <a:t>memory at start: 9.5 KB</a:t>
            </a:r>
          </a:p>
        </p:txBody>
      </p:sp>
      <p:sp>
        <p:nvSpPr>
          <p:cNvPr id="26" name="Rectangle 25"/>
          <p:cNvSpPr/>
          <p:nvPr/>
        </p:nvSpPr>
        <p:spPr>
          <a:xfrm>
            <a:off x="5486400" y="2036826"/>
            <a:ext cx="1474470" cy="48006"/>
          </a:xfrm>
          <a:prstGeom prst="rect">
            <a:avLst/>
          </a:prstGeom>
          <a:solidFill>
            <a:srgbClr val="28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5486400" y="2036826"/>
            <a:ext cx="1029961" cy="48006"/>
          </a:xfrm>
          <a:prstGeom prst="rect">
            <a:avLst/>
          </a:prstGeom>
          <a:solidFill>
            <a:srgbClr val="96BE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Connector 27"/>
          <p:cNvCxnSpPr/>
          <p:nvPr/>
        </p:nvCxnSpPr>
        <p:spPr>
          <a:xfrm>
            <a:off x="7070598" y="1697355"/>
            <a:ext cx="54864" cy="0"/>
          </a:xfrm>
          <a:prstGeom prst="line">
            <a:avLst/>
          </a:prstGeom>
          <a:ln w="14288">
            <a:solidFill>
              <a:srgbClr val="96A5A5"/>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7132320" y="1234440"/>
            <a:ext cx="1680210" cy="925830"/>
          </a:xfrm>
          <a:prstGeom prst="roundRect">
            <a:avLst>
              <a:gd name="adj" fmla="val 8888"/>
            </a:avLst>
          </a:prstGeom>
          <a:solidFill>
            <a:srgbClr val="142021">
              <a:alpha val="90000"/>
            </a:srgbClr>
          </a:solidFill>
          <a:ln w="14288">
            <a:solidFill>
              <a:srgbClr val="80C4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235190" y="1289304"/>
            <a:ext cx="1474470" cy="205740"/>
          </a:xfrm>
          <a:prstGeom prst="rect">
            <a:avLst/>
          </a:prstGeom>
          <a:noFill/>
        </p:spPr>
        <p:txBody>
          <a:bodyPr wrap="square" lIns="0" tIns="0" rIns="0" bIns="0">
            <a:spAutoFit/>
          </a:bodyPr>
          <a:lstStyle/>
          <a:p>
            <a:pPr algn="l"/>
            <a:r>
              <a:rPr sz="975" b="1">
                <a:solidFill>
                  <a:srgbClr val="80C48E"/>
                </a:solidFill>
                <a:latin typeface="Arial"/>
              </a:rPr>
              <a:t>✓ </a:t>
            </a:r>
            <a:r>
              <a:rPr sz="975" b="1">
                <a:solidFill>
                  <a:srgbClr val="F5F7F5"/>
                </a:solidFill>
                <a:latin typeface="Arial"/>
              </a:rPr>
              <a:t>Round 4</a:t>
            </a:r>
          </a:p>
        </p:txBody>
      </p:sp>
      <p:sp>
        <p:nvSpPr>
          <p:cNvPr id="31" name="TextBox 30"/>
          <p:cNvSpPr txBox="1"/>
          <p:nvPr/>
        </p:nvSpPr>
        <p:spPr>
          <a:xfrm>
            <a:off x="7235190" y="1508760"/>
            <a:ext cx="1474470" cy="171450"/>
          </a:xfrm>
          <a:prstGeom prst="rect">
            <a:avLst/>
          </a:prstGeom>
          <a:noFill/>
        </p:spPr>
        <p:txBody>
          <a:bodyPr wrap="square" lIns="0" tIns="0" rIns="0" bIns="0" anchor="t">
            <a:spAutoFit/>
          </a:bodyPr>
          <a:lstStyle/>
          <a:p>
            <a:pPr algn="l"/>
            <a:r>
              <a:rPr sz="825" b="1" i="0">
                <a:solidFill>
                  <a:srgbClr val="80C48E"/>
                </a:solidFill>
                <a:latin typeface="Arial"/>
              </a:rPr>
              <a:t>builds · 214/214 pass</a:t>
            </a:r>
          </a:p>
        </p:txBody>
      </p:sp>
      <p:sp>
        <p:nvSpPr>
          <p:cNvPr id="32" name="TextBox 31"/>
          <p:cNvSpPr txBox="1"/>
          <p:nvPr/>
        </p:nvSpPr>
        <p:spPr>
          <a:xfrm>
            <a:off x="7235190" y="1680210"/>
            <a:ext cx="1474470" cy="171450"/>
          </a:xfrm>
          <a:prstGeom prst="rect">
            <a:avLst/>
          </a:prstGeom>
          <a:noFill/>
        </p:spPr>
        <p:txBody>
          <a:bodyPr wrap="square" lIns="0" tIns="0" rIns="0" bIns="0" anchor="t">
            <a:spAutoFit/>
          </a:bodyPr>
          <a:lstStyle/>
          <a:p>
            <a:pPr algn="l"/>
            <a:r>
              <a:rPr sz="750" b="0" i="0">
                <a:solidFill>
                  <a:srgbClr val="C3CFCD"/>
                </a:solidFill>
                <a:latin typeface="Arial"/>
              </a:rPr>
              <a:t>guard in AllocSize()</a:t>
            </a:r>
          </a:p>
        </p:txBody>
      </p:sp>
      <p:sp>
        <p:nvSpPr>
          <p:cNvPr id="33" name="TextBox 32"/>
          <p:cNvSpPr txBox="1"/>
          <p:nvPr/>
        </p:nvSpPr>
        <p:spPr>
          <a:xfrm>
            <a:off x="7235190" y="1885950"/>
            <a:ext cx="1474470" cy="137160"/>
          </a:xfrm>
          <a:prstGeom prst="rect">
            <a:avLst/>
          </a:prstGeom>
          <a:noFill/>
        </p:spPr>
        <p:txBody>
          <a:bodyPr wrap="square" lIns="0" tIns="0" rIns="0" bIns="0" anchor="t">
            <a:spAutoFit/>
          </a:bodyPr>
          <a:lstStyle/>
          <a:p>
            <a:pPr algn="l"/>
            <a:r>
              <a:rPr sz="675" b="0" i="0">
                <a:solidFill>
                  <a:srgbClr val="96A5A5"/>
                </a:solidFill>
                <a:latin typeface="Arial"/>
              </a:rPr>
              <a:t>memory at start: 13.6 KB</a:t>
            </a:r>
          </a:p>
        </p:txBody>
      </p:sp>
      <p:sp>
        <p:nvSpPr>
          <p:cNvPr id="34" name="Rectangle 33"/>
          <p:cNvSpPr/>
          <p:nvPr/>
        </p:nvSpPr>
        <p:spPr>
          <a:xfrm>
            <a:off x="7235190" y="2036826"/>
            <a:ext cx="1474470" cy="48006"/>
          </a:xfrm>
          <a:prstGeom prst="rect">
            <a:avLst/>
          </a:prstGeom>
          <a:solidFill>
            <a:srgbClr val="28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ectangle 34"/>
          <p:cNvSpPr/>
          <p:nvPr/>
        </p:nvSpPr>
        <p:spPr>
          <a:xfrm>
            <a:off x="7235190" y="2036826"/>
            <a:ext cx="1474470" cy="48006"/>
          </a:xfrm>
          <a:prstGeom prst="rect">
            <a:avLst/>
          </a:prstGeom>
          <a:solidFill>
            <a:srgbClr val="96BE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ounded Rectangle 35"/>
          <p:cNvSpPr/>
          <p:nvPr/>
        </p:nvSpPr>
        <p:spPr>
          <a:xfrm>
            <a:off x="1885950" y="2297430"/>
            <a:ext cx="2125980" cy="2091690"/>
          </a:xfrm>
          <a:prstGeom prst="roundRect">
            <a:avLst>
              <a:gd name="adj" fmla="val 3934"/>
            </a:avLst>
          </a:prstGeom>
          <a:solidFill>
            <a:srgbClr val="0A1213"/>
          </a:solidFill>
          <a:ln w="11906">
            <a:solidFill>
              <a:srgbClr val="E8706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2009394" y="2379726"/>
            <a:ext cx="1879092" cy="171450"/>
          </a:xfrm>
          <a:prstGeom prst="rect">
            <a:avLst/>
          </a:prstGeom>
          <a:noFill/>
        </p:spPr>
        <p:txBody>
          <a:bodyPr wrap="square" lIns="0" tIns="0" rIns="0" bIns="0" anchor="t">
            <a:spAutoFit/>
          </a:bodyPr>
          <a:lstStyle/>
          <a:p>
            <a:pPr algn="l"/>
            <a:r>
              <a:rPr sz="787" b="1" i="0">
                <a:solidFill>
                  <a:srgbClr val="96A5A5"/>
                </a:solidFill>
                <a:latin typeface="Arial"/>
              </a:rPr>
              <a:t>VALIDATOR · ROUND 1</a:t>
            </a:r>
          </a:p>
        </p:txBody>
      </p:sp>
      <p:sp>
        <p:nvSpPr>
          <p:cNvPr id="38" name="TextBox 37"/>
          <p:cNvSpPr txBox="1"/>
          <p:nvPr/>
        </p:nvSpPr>
        <p:spPr>
          <a:xfrm>
            <a:off x="2009394" y="2585466"/>
            <a:ext cx="1920240" cy="1748790"/>
          </a:xfrm>
          <a:prstGeom prst="rect">
            <a:avLst/>
          </a:prstGeom>
          <a:noFill/>
        </p:spPr>
        <p:txBody>
          <a:bodyPr wrap="square" lIns="0" tIns="0" rIns="0" bIns="0">
            <a:spAutoFit/>
          </a:bodyPr>
          <a:lstStyle/>
          <a:p>
            <a:pPr algn="l"/>
            <a:r>
              <a:rPr sz="712" b="0">
                <a:solidFill>
                  <a:srgbClr val="C3CFCD"/>
                </a:solidFill>
                <a:latin typeface="Consolas"/>
              </a:rPr>
              <a:t>[ RUN      ] Table.MaxSizeOverflow</a:t>
            </a:r>
          </a:p>
          <a:p>
            <a:pPr algn="l"/>
            <a:r>
              <a:rPr sz="712" b="0">
                <a:solidFill>
                  <a:srgbClr val="E87064"/>
                </a:solidFill>
                <a:latin typeface="Consolas"/>
              </a:rPr>
              <a:t>raw_hash_set_test.cc:2685: Failure</a:t>
            </a:r>
          </a:p>
          <a:p>
            <a:pPr algn="l"/>
            <a:r>
              <a:rPr sz="712" b="0">
                <a:solidFill>
                  <a:srgbClr val="F5F7F5"/>
                </a:solidFill>
                <a:latin typeface="Consolas"/>
              </a:rPr>
              <a:t>Death test: t.reserve(overflow)</a:t>
            </a:r>
          </a:p>
          <a:p>
            <a:pPr algn="l"/>
            <a:r>
              <a:rPr sz="712" b="1">
                <a:solidFill>
                  <a:srgbClr val="E87064"/>
                </a:solidFill>
                <a:latin typeface="Consolas"/>
              </a:rPr>
              <a:t>    Result: failed to die.</a:t>
            </a:r>
          </a:p>
          <a:p>
            <a:pPr algn="l"/>
            <a:r>
              <a:rPr sz="712" b="0">
                <a:solidFill>
                  <a:srgbClr val="E87064"/>
                </a:solidFill>
                <a:latin typeface="Consolas"/>
              </a:rPr>
              <a:t>[  FAILED  ] Table.MaxSizeOverflow</a:t>
            </a:r>
          </a:p>
          <a:p>
            <a:pPr algn="l"/>
            <a:endParaRPr sz="712" b="0">
              <a:solidFill>
                <a:srgbClr val="E87064"/>
              </a:solidFill>
              <a:latin typeface="Consolas"/>
            </a:endParaRPr>
          </a:p>
          <a:p>
            <a:pPr algn="l"/>
            <a:r>
              <a:rPr sz="712" b="0">
                <a:solidFill>
                  <a:srgbClr val="E6BE64"/>
                </a:solidFill>
                <a:latin typeface="Consolas"/>
              </a:rPr>
              <a:t>99% tests passed, 1 tests failed</a:t>
            </a:r>
          </a:p>
          <a:p>
            <a:pPr algn="l"/>
            <a:r>
              <a:rPr sz="712" b="0">
                <a:solidFill>
                  <a:srgbClr val="E6BE64"/>
                </a:solidFill>
                <a:latin typeface="Consolas"/>
              </a:rPr>
              <a:t>out of 214</a:t>
            </a:r>
          </a:p>
          <a:p>
            <a:pPr algn="l"/>
            <a:endParaRPr sz="712" b="0">
              <a:solidFill>
                <a:srgbClr val="E6BE64"/>
              </a:solidFill>
              <a:latin typeface="Consolas"/>
            </a:endParaRPr>
          </a:p>
          <a:p>
            <a:pPr algn="l"/>
            <a:r>
              <a:rPr sz="712" b="0">
                <a:solidFill>
                  <a:srgbClr val="96A5A5"/>
                </a:solidFill>
                <a:latin typeface="Consolas"/>
              </a:rPr>
              <a:t>→ feedback: build OK, test</a:t>
            </a:r>
          </a:p>
          <a:p>
            <a:pPr algn="l"/>
            <a:r>
              <a:rPr sz="712" b="0">
                <a:solidFill>
                  <a:srgbClr val="96A5A5"/>
                </a:solidFill>
                <a:latin typeface="Consolas"/>
              </a:rPr>
              <a:t>  absl_raw_hash_set_test now fails</a:t>
            </a:r>
          </a:p>
        </p:txBody>
      </p:sp>
      <p:sp>
        <p:nvSpPr>
          <p:cNvPr id="39" name="Rounded Rectangle 38"/>
          <p:cNvSpPr/>
          <p:nvPr/>
        </p:nvSpPr>
        <p:spPr>
          <a:xfrm>
            <a:off x="4094226" y="2297430"/>
            <a:ext cx="2400300" cy="2091690"/>
          </a:xfrm>
          <a:prstGeom prst="roundRect">
            <a:avLst>
              <a:gd name="adj" fmla="val 3934"/>
            </a:avLst>
          </a:prstGeom>
          <a:solidFill>
            <a:srgbClr val="18262B"/>
          </a:solidFill>
          <a:ln w="11906">
            <a:solidFill>
              <a:srgbClr val="96BE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4217670" y="2379726"/>
            <a:ext cx="2194560" cy="171450"/>
          </a:xfrm>
          <a:prstGeom prst="rect">
            <a:avLst/>
          </a:prstGeom>
          <a:noFill/>
        </p:spPr>
        <p:txBody>
          <a:bodyPr wrap="square" lIns="0" tIns="0" rIns="0" bIns="0" anchor="t">
            <a:spAutoFit/>
          </a:bodyPr>
          <a:lstStyle/>
          <a:p>
            <a:pPr algn="l"/>
            <a:r>
              <a:rPr sz="787" b="1" i="0">
                <a:solidFill>
                  <a:srgbClr val="96A5A5"/>
                </a:solidFill>
                <a:latin typeface="Arial"/>
              </a:rPr>
              <a:t>MEMORY AGENT'S NOTES  (excerpts)</a:t>
            </a:r>
          </a:p>
        </p:txBody>
      </p:sp>
      <p:sp>
        <p:nvSpPr>
          <p:cNvPr id="41" name="TextBox 40"/>
          <p:cNvSpPr txBox="1"/>
          <p:nvPr/>
        </p:nvSpPr>
        <p:spPr>
          <a:xfrm>
            <a:off x="4217670" y="2585466"/>
            <a:ext cx="2180844" cy="1748790"/>
          </a:xfrm>
          <a:prstGeom prst="rect">
            <a:avLst/>
          </a:prstGeom>
          <a:noFill/>
        </p:spPr>
        <p:txBody>
          <a:bodyPr wrap="square" lIns="0" tIns="0" rIns="0" bIns="0">
            <a:spAutoFit/>
          </a:bodyPr>
          <a:lstStyle/>
          <a:p>
            <a:pPr algn="l">
              <a:spcAft>
                <a:spcPts val="300"/>
              </a:spcAft>
            </a:pPr>
            <a:r>
              <a:rPr sz="712" b="1">
                <a:solidFill>
                  <a:srgbClr val="96BECD"/>
                </a:solidFill>
                <a:latin typeface="Arial"/>
              </a:rPr>
              <a:t>after round 1</a:t>
            </a:r>
          </a:p>
          <a:p>
            <a:pPr algn="l">
              <a:spcAft>
                <a:spcPts val="300"/>
              </a:spcAft>
            </a:pPr>
            <a:r>
              <a:rPr sz="675" b="0">
                <a:solidFill>
                  <a:srgbClr val="C3CFCD"/>
                </a:solidFill>
                <a:latin typeface="Consolas"/>
              </a:rPr>
              <a:t>reserve(n): computes m via GrowthToLowerboundCapacity(n) with a signed cast; … the int64_t cast wraps negative</a:t>
            </a:r>
          </a:p>
          <a:p>
            <a:pPr algn="l">
              <a:spcAft>
                <a:spcPts val="300"/>
              </a:spcAft>
            </a:pPr>
            <a:r>
              <a:rPr sz="712" b="1">
                <a:solidFill>
                  <a:srgbClr val="96BECD"/>
                </a:solidFill>
                <a:latin typeface="Arial"/>
              </a:rPr>
              <a:t>after round 2</a:t>
            </a:r>
          </a:p>
          <a:p>
            <a:pPr algn="l">
              <a:spcAft>
                <a:spcPts val="300"/>
              </a:spcAft>
            </a:pPr>
            <a:r>
              <a:rPr sz="675" b="0">
                <a:solidFill>
                  <a:srgbClr val="C3CFCD"/>
                </a:solidFill>
                <a:latin typeface="Consolas"/>
              </a:rPr>
              <a:t>AllocSize is defined early at raw_hash_set.h:1018 … the forward declaration for HashTableSizeOverflow must therefore be placed before ~1018</a:t>
            </a:r>
          </a:p>
          <a:p>
            <a:pPr algn="l">
              <a:spcAft>
                <a:spcPts val="300"/>
              </a:spcAft>
            </a:pPr>
            <a:r>
              <a:rPr sz="712" b="1">
                <a:solidFill>
                  <a:srgbClr val="96BECD"/>
                </a:solidFill>
                <a:latin typeface="Arial"/>
              </a:rPr>
              <a:t>after round 3</a:t>
            </a:r>
          </a:p>
          <a:p>
            <a:pPr algn="l">
              <a:spcAft>
                <a:spcPts val="300"/>
              </a:spcAft>
            </a:pPr>
            <a:r>
              <a:rPr sz="675" b="0">
                <a:solidFill>
                  <a:srgbClr val="C3CFCD"/>
                </a:solidFill>
                <a:latin typeface="Consolas"/>
              </a:rPr>
              <a:t>Update AllocSize … guard overflow: if (capacity != 0 &amp;&amp; slot_size &gt; ((max - offset)/capacity)) -&gt; HashTableSizeOverflow()</a:t>
            </a:r>
          </a:p>
        </p:txBody>
      </p:sp>
      <p:sp>
        <p:nvSpPr>
          <p:cNvPr id="42" name="Rounded Rectangle 41"/>
          <p:cNvSpPr/>
          <p:nvPr/>
        </p:nvSpPr>
        <p:spPr>
          <a:xfrm>
            <a:off x="6563106" y="2297430"/>
            <a:ext cx="2249424" cy="2091690"/>
          </a:xfrm>
          <a:prstGeom prst="roundRect">
            <a:avLst>
              <a:gd name="adj" fmla="val 3934"/>
            </a:avLst>
          </a:prstGeom>
          <a:solidFill>
            <a:srgbClr val="0A1213"/>
          </a:solidFill>
          <a:ln w="11906">
            <a:solidFill>
              <a:srgbClr val="80C4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6686550" y="2379726"/>
            <a:ext cx="2002536" cy="171450"/>
          </a:xfrm>
          <a:prstGeom prst="rect">
            <a:avLst/>
          </a:prstGeom>
          <a:noFill/>
        </p:spPr>
        <p:txBody>
          <a:bodyPr wrap="square" lIns="0" tIns="0" rIns="0" bIns="0" anchor="t">
            <a:spAutoFit/>
          </a:bodyPr>
          <a:lstStyle/>
          <a:p>
            <a:pPr algn="l"/>
            <a:r>
              <a:rPr sz="787" b="1" i="0">
                <a:solidFill>
                  <a:srgbClr val="96A5A5"/>
                </a:solidFill>
                <a:latin typeface="Arial"/>
              </a:rPr>
              <a:t>ROUND 4 · FIXER LOG</a:t>
            </a:r>
          </a:p>
        </p:txBody>
      </p:sp>
      <p:sp>
        <p:nvSpPr>
          <p:cNvPr id="44" name="TextBox 43"/>
          <p:cNvSpPr txBox="1"/>
          <p:nvPr/>
        </p:nvSpPr>
        <p:spPr>
          <a:xfrm>
            <a:off x="6686550" y="2585466"/>
            <a:ext cx="2043684" cy="1748790"/>
          </a:xfrm>
          <a:prstGeom prst="rect">
            <a:avLst/>
          </a:prstGeom>
          <a:noFill/>
        </p:spPr>
        <p:txBody>
          <a:bodyPr wrap="square" lIns="0" tIns="0" rIns="0" bIns="0">
            <a:spAutoFit/>
          </a:bodyPr>
          <a:lstStyle/>
          <a:p>
            <a:pPr algn="l"/>
            <a:r>
              <a:rPr sz="712" b="0">
                <a:solidFill>
                  <a:srgbClr val="96A5A5"/>
                </a:solidFill>
                <a:latin typeface="Consolas"/>
              </a:rPr>
              <a:t>12:40:17 </a:t>
            </a:r>
            <a:r>
              <a:rPr sz="712" b="0">
                <a:solidFill>
                  <a:srgbClr val="F5F7F5"/>
                </a:solidFill>
                <a:latin typeface="Consolas"/>
              </a:rPr>
              <a:t>memory view /memories/</a:t>
            </a:r>
            <a:r>
              <a:rPr sz="712" b="0">
                <a:solidFill>
                  <a:srgbClr val="96A5A5"/>
                </a:solidFill>
                <a:latin typeface="Consolas"/>
              </a:rPr>
              <a:t>…</a:t>
            </a:r>
          </a:p>
          <a:p>
            <a:pPr algn="l"/>
            <a:r>
              <a:rPr sz="712" b="0">
                <a:solidFill>
                  <a:srgbClr val="96A5A5"/>
                </a:solidFill>
                <a:latin typeface="Consolas"/>
              </a:rPr>
              <a:t>12:40:27 </a:t>
            </a:r>
            <a:r>
              <a:rPr sz="712" b="0">
                <a:solidFill>
                  <a:srgbClr val="F5F7F5"/>
                </a:solidFill>
                <a:latin typeface="Consolas"/>
              </a:rPr>
              <a:t>patch -p1 -i …/5a0e2cb.patch</a:t>
            </a:r>
          </a:p>
          <a:p>
            <a:pPr algn="l"/>
            <a:r>
              <a:rPr sz="712" b="0">
                <a:solidFill>
                  <a:srgbClr val="E87064"/>
                </a:solidFill>
                <a:latin typeface="Consolas"/>
              </a:rPr>
              <a:t>         Hunk #1 FAILED at 24.</a:t>
            </a:r>
          </a:p>
          <a:p>
            <a:pPr algn="l"/>
            <a:r>
              <a:rPr sz="712" b="0">
                <a:solidFill>
                  <a:srgbClr val="96A5A5"/>
                </a:solidFill>
                <a:latin typeface="Consolas"/>
              </a:rPr>
              <a:t>12:42:32 </a:t>
            </a:r>
            <a:r>
              <a:rPr sz="712" b="0">
                <a:solidFill>
                  <a:srgbClr val="C3CFCD"/>
                </a:solidFill>
                <a:latin typeface="Consolas"/>
              </a:rPr>
              <a:t>💭 Add forward declaration</a:t>
            </a:r>
          </a:p>
          <a:p>
            <a:pPr algn="l"/>
            <a:r>
              <a:rPr sz="712" b="0">
                <a:solidFill>
                  <a:srgbClr val="C3CFCD"/>
                </a:solidFill>
                <a:latin typeface="Consolas"/>
              </a:rPr>
              <a:t>   for HashTableSizeOverflow() early</a:t>
            </a:r>
          </a:p>
          <a:p>
            <a:pPr algn="l"/>
            <a:r>
              <a:rPr sz="712" b="0">
                <a:solidFill>
                  <a:srgbClr val="C3CFCD"/>
                </a:solidFill>
                <a:latin typeface="Consolas"/>
              </a:rPr>
              <a:t>   … so AllocSize can reference it</a:t>
            </a:r>
          </a:p>
          <a:p>
            <a:pPr algn="l"/>
            <a:r>
              <a:rPr sz="712" b="0">
                <a:solidFill>
                  <a:srgbClr val="96A5A5"/>
                </a:solidFill>
                <a:latin typeface="Consolas"/>
              </a:rPr>
              <a:t>12:42:46 </a:t>
            </a:r>
            <a:r>
              <a:rPr sz="712" b="0">
                <a:solidFill>
                  <a:srgbClr val="C3CFCD"/>
                </a:solidFill>
                <a:latin typeface="Consolas"/>
              </a:rPr>
              <a:t>💭 Replace AllocSize with</a:t>
            </a:r>
          </a:p>
          <a:p>
            <a:pPr algn="l"/>
            <a:r>
              <a:rPr sz="712" b="0">
                <a:solidFill>
                  <a:srgbClr val="C3CFCD"/>
                </a:solidFill>
                <a:latin typeface="Consolas"/>
              </a:rPr>
              <a:t>   overflow-checked version</a:t>
            </a:r>
          </a:p>
          <a:p>
            <a:pPr algn="l"/>
            <a:r>
              <a:rPr sz="712" b="0">
                <a:solidFill>
                  <a:srgbClr val="96A5A5"/>
                </a:solidFill>
                <a:latin typeface="Consolas"/>
              </a:rPr>
              <a:t>12:51:11 </a:t>
            </a:r>
            <a:r>
              <a:rPr sz="712" b="1">
                <a:solidFill>
                  <a:srgbClr val="80C48E"/>
                </a:solidFill>
                <a:latin typeface="Consolas"/>
              </a:rPr>
              <a:t>task_done</a:t>
            </a:r>
          </a:p>
          <a:p>
            <a:pPr algn="l"/>
            <a:endParaRPr sz="712" b="1">
              <a:solidFill>
                <a:srgbClr val="80C48E"/>
              </a:solidFill>
              <a:latin typeface="Consolas"/>
            </a:endParaRPr>
          </a:p>
          <a:p>
            <a:pPr algn="l"/>
            <a:r>
              <a:rPr sz="712" b="1">
                <a:solidFill>
                  <a:srgbClr val="80C48E"/>
                </a:solidFill>
                <a:latin typeface="Consolas"/>
              </a:rPr>
              <a:t>100% tests passed, 0 tests failed</a:t>
            </a:r>
          </a:p>
          <a:p>
            <a:pPr algn="l"/>
            <a:r>
              <a:rPr sz="712" b="1">
                <a:solidFill>
                  <a:srgbClr val="80C48E"/>
                </a:solidFill>
                <a:latin typeface="Consolas"/>
              </a:rPr>
              <a:t>out of 214</a:t>
            </a:r>
          </a:p>
        </p:txBody>
      </p:sp>
      <p:sp>
        <p:nvSpPr>
          <p:cNvPr id="45" name="Rounded Rectangle 44"/>
          <p:cNvSpPr/>
          <p:nvPr/>
        </p:nvSpPr>
        <p:spPr>
          <a:xfrm>
            <a:off x="1885950" y="4491990"/>
            <a:ext cx="6926580" cy="308610"/>
          </a:xfrm>
          <a:prstGeom prst="roundRect">
            <a:avLst>
              <a:gd name="adj" fmla="val 26666"/>
            </a:avLst>
          </a:prstGeom>
          <a:solidFill>
            <a:srgbClr val="142021">
              <a:alpha val="90000"/>
            </a:srgbClr>
          </a:solidFill>
          <a:ln w="14288">
            <a:solidFill>
              <a:srgbClr val="80C48E"/>
            </a:solidFill>
          </a:ln>
          <a:effectLst/>
        </p:spPr>
        <p:style>
          <a:lnRef idx="1">
            <a:schemeClr val="accent1"/>
          </a:lnRef>
          <a:fillRef idx="3">
            <a:schemeClr val="accent1"/>
          </a:fillRef>
          <a:effectRef idx="2">
            <a:schemeClr val="accent1"/>
          </a:effectRef>
          <a:fontRef idx="minor">
            <a:schemeClr val="lt1"/>
          </a:fontRef>
        </p:style>
        <p:txBody>
          <a:bodyPr wrap="none" lIns="34290" tIns="13716" rIns="34290" bIns="13716" rtlCol="0" anchor="ctr"/>
          <a:lstStyle/>
          <a:p>
            <a:pPr algn="ctr"/>
            <a:r>
              <a:rPr sz="862" b="1">
                <a:solidFill>
                  <a:srgbClr val="80C48E"/>
                </a:solidFill>
                <a:latin typeface="Arial"/>
              </a:rPr>
              <a:t>Round 4 guards AllocSize(): slot_size &gt; (SIZE_MAX − offset) / capacity  →  the same condition the human engineer merged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1645920" y="342900"/>
            <a:ext cx="6995160" cy="445770"/>
          </a:xfrm>
          <a:prstGeom prst="rect">
            <a:avLst/>
          </a:prstGeom>
          <a:noFill/>
        </p:spPr>
        <p:txBody>
          <a:bodyPr wrap="square" lIns="0" tIns="0" rIns="0" bIns="0" anchor="t">
            <a:spAutoFit/>
          </a:bodyPr>
          <a:lstStyle/>
          <a:p>
            <a:pPr algn="l"/>
            <a:r>
              <a:rPr sz="2100" b="1" i="0">
                <a:solidFill>
                  <a:srgbClr val="F5F7F5"/>
                </a:solidFill>
                <a:latin typeface="Arial"/>
              </a:rPr>
              <a:t>The last 20% needs the exploit</a:t>
            </a:r>
          </a:p>
        </p:txBody>
      </p:sp>
      <p:sp>
        <p:nvSpPr>
          <p:cNvPr id="4" name="TextBox 3"/>
          <p:cNvSpPr txBox="1"/>
          <p:nvPr/>
        </p:nvSpPr>
        <p:spPr>
          <a:xfrm>
            <a:off x="1659636" y="822960"/>
            <a:ext cx="7063740" cy="288036"/>
          </a:xfrm>
          <a:prstGeom prst="rect">
            <a:avLst/>
          </a:prstGeom>
          <a:noFill/>
        </p:spPr>
        <p:txBody>
          <a:bodyPr wrap="square" lIns="0" tIns="0" rIns="0" bIns="0" anchor="t">
            <a:spAutoFit/>
          </a:bodyPr>
          <a:lstStyle/>
          <a:p>
            <a:pPr algn="l"/>
            <a:r>
              <a:rPr sz="1200" b="0" i="0">
                <a:solidFill>
                  <a:srgbClr val="DE915B"/>
                </a:solidFill>
                <a:latin typeface="Arial"/>
              </a:rPr>
              <a:t>Most remaining failures build and pass every test, yet leave an attack path open</a:t>
            </a:r>
          </a:p>
        </p:txBody>
      </p:sp>
      <p:sp>
        <p:nvSpPr>
          <p:cNvPr id="5" name="TextBox 4"/>
          <p:cNvSpPr txBox="1"/>
          <p:nvPr/>
        </p:nvSpPr>
        <p:spPr>
          <a:xfrm>
            <a:off x="1885950" y="1268730"/>
            <a:ext cx="3257550" cy="411480"/>
          </a:xfrm>
          <a:prstGeom prst="rect">
            <a:avLst/>
          </a:prstGeom>
          <a:noFill/>
        </p:spPr>
        <p:txBody>
          <a:bodyPr wrap="square" lIns="0" tIns="0" rIns="0" bIns="0">
            <a:spAutoFit/>
          </a:bodyPr>
          <a:lstStyle/>
          <a:p>
            <a:pPr algn="l"/>
            <a:r>
              <a:rPr sz="1950" b="1">
                <a:solidFill>
                  <a:srgbClr val="C3CFCD"/>
                </a:solidFill>
                <a:latin typeface="Arial"/>
              </a:rPr>
              <a:t>50%</a:t>
            </a:r>
            <a:r>
              <a:rPr sz="1500" b="0">
                <a:solidFill>
                  <a:srgbClr val="96A5A5"/>
                </a:solidFill>
                <a:latin typeface="Arial"/>
              </a:rPr>
              <a:t>  →  </a:t>
            </a:r>
            <a:r>
              <a:rPr sz="1950" b="1">
                <a:solidFill>
                  <a:srgbClr val="80C48E"/>
                </a:solidFill>
                <a:latin typeface="Arial"/>
              </a:rPr>
              <a:t>80%</a:t>
            </a:r>
            <a:r>
              <a:rPr sz="900" b="0">
                <a:solidFill>
                  <a:srgbClr val="C3CFCD"/>
                </a:solidFill>
                <a:latin typeface="Arial"/>
              </a:rPr>
              <a:t>   with the feedback loop</a:t>
            </a:r>
          </a:p>
        </p:txBody>
      </p:sp>
      <p:sp>
        <p:nvSpPr>
          <p:cNvPr id="6" name="Rectangle 5"/>
          <p:cNvSpPr/>
          <p:nvPr/>
        </p:nvSpPr>
        <p:spPr>
          <a:xfrm>
            <a:off x="1885950" y="1783080"/>
            <a:ext cx="2606040" cy="288036"/>
          </a:xfrm>
          <a:prstGeom prst="rect">
            <a:avLst/>
          </a:prstGeom>
          <a:solidFill>
            <a:srgbClr val="4078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968246" y="1783080"/>
            <a:ext cx="2468880" cy="288036"/>
          </a:xfrm>
          <a:prstGeom prst="rect">
            <a:avLst/>
          </a:prstGeom>
          <a:noFill/>
        </p:spPr>
        <p:txBody>
          <a:bodyPr wrap="square" lIns="0" tIns="0" rIns="0" bIns="0" anchor="ctr">
            <a:spAutoFit/>
          </a:bodyPr>
          <a:lstStyle/>
          <a:p>
            <a:pPr algn="l"/>
            <a:r>
              <a:rPr sz="825" b="1" i="0">
                <a:solidFill>
                  <a:srgbClr val="F5F7F5"/>
                </a:solidFill>
                <a:latin typeface="Arial"/>
              </a:rPr>
              <a:t>backported and validated</a:t>
            </a:r>
          </a:p>
        </p:txBody>
      </p:sp>
      <p:sp>
        <p:nvSpPr>
          <p:cNvPr id="8" name="Rectangle 7"/>
          <p:cNvSpPr/>
          <p:nvPr/>
        </p:nvSpPr>
        <p:spPr>
          <a:xfrm>
            <a:off x="4512564" y="1783080"/>
            <a:ext cx="630936" cy="288036"/>
          </a:xfrm>
          <a:prstGeom prst="rect">
            <a:avLst/>
          </a:prstGeom>
          <a:solidFill>
            <a:srgbClr val="E870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512564" y="1783080"/>
            <a:ext cx="630936" cy="288036"/>
          </a:xfrm>
          <a:prstGeom prst="rect">
            <a:avLst/>
          </a:prstGeom>
          <a:noFill/>
        </p:spPr>
        <p:txBody>
          <a:bodyPr wrap="square" lIns="0" tIns="0" rIns="0" bIns="0" anchor="ctr">
            <a:spAutoFit/>
          </a:bodyPr>
          <a:lstStyle/>
          <a:p>
            <a:pPr algn="ctr"/>
            <a:r>
              <a:rPr sz="900" b="1" i="0">
                <a:solidFill>
                  <a:srgbClr val="F5F7F5"/>
                </a:solidFill>
                <a:latin typeface="Arial"/>
              </a:rPr>
              <a:t>20%</a:t>
            </a:r>
          </a:p>
        </p:txBody>
      </p:sp>
      <p:cxnSp>
        <p:nvCxnSpPr>
          <p:cNvPr id="10" name="Connector 9"/>
          <p:cNvCxnSpPr/>
          <p:nvPr/>
        </p:nvCxnSpPr>
        <p:spPr>
          <a:xfrm flipH="1">
            <a:off x="1885950" y="2084832"/>
            <a:ext cx="2626614" cy="192024"/>
          </a:xfrm>
          <a:prstGeom prst="line">
            <a:avLst/>
          </a:prstGeom>
          <a:ln w="9525">
            <a:solidFill>
              <a:srgbClr val="96A5A5"/>
            </a:solidFill>
            <a:prstDash val="dash"/>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5143500" y="2084832"/>
            <a:ext cx="0" cy="192024"/>
          </a:xfrm>
          <a:prstGeom prst="line">
            <a:avLst/>
          </a:prstGeom>
          <a:ln w="9525">
            <a:solidFill>
              <a:srgbClr val="96A5A5"/>
            </a:solidFill>
            <a:prstDash val="dash"/>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1885950" y="2297430"/>
            <a:ext cx="2736342" cy="288036"/>
          </a:xfrm>
          <a:prstGeom prst="rect">
            <a:avLst/>
          </a:prstGeom>
          <a:solidFill>
            <a:srgbClr val="E870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968246" y="2297430"/>
            <a:ext cx="2599182" cy="288036"/>
          </a:xfrm>
          <a:prstGeom prst="rect">
            <a:avLst/>
          </a:prstGeom>
          <a:noFill/>
        </p:spPr>
        <p:txBody>
          <a:bodyPr wrap="square" lIns="0" tIns="0" rIns="0" bIns="0" anchor="ctr">
            <a:spAutoFit/>
          </a:bodyPr>
          <a:lstStyle/>
          <a:p>
            <a:pPr algn="l"/>
            <a:r>
              <a:rPr sz="825" b="1" i="0">
                <a:solidFill>
                  <a:srgbClr val="F5F7F5"/>
                </a:solidFill>
                <a:latin typeface="Arial"/>
              </a:rPr>
              <a:t>most: the fix misses an exploit path</a:t>
            </a:r>
          </a:p>
        </p:txBody>
      </p:sp>
      <p:sp>
        <p:nvSpPr>
          <p:cNvPr id="14" name="Rectangle 13"/>
          <p:cNvSpPr/>
          <p:nvPr/>
        </p:nvSpPr>
        <p:spPr>
          <a:xfrm>
            <a:off x="4642866" y="2297430"/>
            <a:ext cx="500634" cy="288036"/>
          </a:xfrm>
          <a:prstGeom prst="rect">
            <a:avLst/>
          </a:prstGeom>
          <a:solidFill>
            <a:srgbClr val="E6BE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3771900" y="2619756"/>
            <a:ext cx="1371600" cy="171450"/>
          </a:xfrm>
          <a:prstGeom prst="rect">
            <a:avLst/>
          </a:prstGeom>
          <a:noFill/>
        </p:spPr>
        <p:txBody>
          <a:bodyPr wrap="square" lIns="0" tIns="0" rIns="0" bIns="0" anchor="t">
            <a:spAutoFit/>
          </a:bodyPr>
          <a:lstStyle/>
          <a:p>
            <a:pPr algn="r"/>
            <a:r>
              <a:rPr sz="712" b="0" i="0">
                <a:solidFill>
                  <a:srgbClr val="E6BE64"/>
                </a:solidFill>
                <a:latin typeface="Arial"/>
              </a:rPr>
              <a:t>few: hard backports</a:t>
            </a:r>
          </a:p>
        </p:txBody>
      </p:sp>
      <p:sp>
        <p:nvSpPr>
          <p:cNvPr id="16" name="Rounded Rectangle 15"/>
          <p:cNvSpPr/>
          <p:nvPr/>
        </p:nvSpPr>
        <p:spPr>
          <a:xfrm>
            <a:off x="1885950" y="2983230"/>
            <a:ext cx="3257550" cy="994410"/>
          </a:xfrm>
          <a:prstGeom prst="roundRect">
            <a:avLst>
              <a:gd name="adj" fmla="val 8275"/>
            </a:avLst>
          </a:prstGeom>
          <a:solidFill>
            <a:srgbClr val="142021">
              <a:alpha val="90000"/>
            </a:srgbClr>
          </a:solidFill>
          <a:ln w="14288">
            <a:solidFill>
              <a:srgbClr val="E8706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2023110" y="3065526"/>
            <a:ext cx="2983230" cy="205740"/>
          </a:xfrm>
          <a:prstGeom prst="rect">
            <a:avLst/>
          </a:prstGeom>
          <a:noFill/>
        </p:spPr>
        <p:txBody>
          <a:bodyPr wrap="square" lIns="0" tIns="0" rIns="0" bIns="0" anchor="t">
            <a:spAutoFit/>
          </a:bodyPr>
          <a:lstStyle/>
          <a:p>
            <a:pPr algn="l"/>
            <a:r>
              <a:rPr sz="1050" b="1" i="0">
                <a:solidFill>
                  <a:srgbClr val="F5F7F5"/>
                </a:solidFill>
                <a:latin typeface="Arial"/>
              </a:rPr>
              <a:t>The missing validator: a PoC exploit</a:t>
            </a:r>
          </a:p>
        </p:txBody>
      </p:sp>
      <p:sp>
        <p:nvSpPr>
          <p:cNvPr id="18" name="TextBox 17"/>
          <p:cNvSpPr txBox="1"/>
          <p:nvPr/>
        </p:nvSpPr>
        <p:spPr>
          <a:xfrm>
            <a:off x="2023110" y="3326130"/>
            <a:ext cx="2983230" cy="342900"/>
          </a:xfrm>
          <a:prstGeom prst="rect">
            <a:avLst/>
          </a:prstGeom>
          <a:noFill/>
        </p:spPr>
        <p:txBody>
          <a:bodyPr wrap="square" lIns="0" tIns="0" rIns="0" bIns="0" anchor="t">
            <a:spAutoFit/>
          </a:bodyPr>
          <a:lstStyle/>
          <a:p>
            <a:pPr algn="l"/>
            <a:r>
              <a:rPr sz="862" b="0" i="0">
                <a:solidFill>
                  <a:srgbClr val="C3CFCD"/>
                </a:solidFill>
                <a:latin typeface="Arial"/>
              </a:rPr>
              <a:t>Build and tests prove the patch works. Only the exploit proves the hole is closed.</a:t>
            </a:r>
          </a:p>
        </p:txBody>
      </p:sp>
      <p:sp>
        <p:nvSpPr>
          <p:cNvPr id="19" name="TextBox 18"/>
          <p:cNvSpPr txBox="1"/>
          <p:nvPr/>
        </p:nvSpPr>
        <p:spPr>
          <a:xfrm>
            <a:off x="2023110" y="3703320"/>
            <a:ext cx="2983230" cy="205740"/>
          </a:xfrm>
          <a:prstGeom prst="rect">
            <a:avLst/>
          </a:prstGeom>
          <a:noFill/>
        </p:spPr>
        <p:txBody>
          <a:bodyPr wrap="square" lIns="0" tIns="0" rIns="0" bIns="0" anchor="t">
            <a:spAutoFit/>
          </a:bodyPr>
          <a:lstStyle/>
          <a:p>
            <a:pPr algn="l"/>
            <a:r>
              <a:rPr sz="787" b="0" i="1">
                <a:solidFill>
                  <a:srgbClr val="96A5A5"/>
                </a:solidFill>
                <a:latin typeface="Arial"/>
              </a:rPr>
              <a:t>abseil-cpp, round 1: built fine, reserve() path still open.</a:t>
            </a:r>
          </a:p>
        </p:txBody>
      </p:sp>
      <p:sp>
        <p:nvSpPr>
          <p:cNvPr id="20" name="TextBox 19"/>
          <p:cNvSpPr txBox="1"/>
          <p:nvPr/>
        </p:nvSpPr>
        <p:spPr>
          <a:xfrm>
            <a:off x="1885950" y="4114800"/>
            <a:ext cx="3257550" cy="377190"/>
          </a:xfrm>
          <a:prstGeom prst="rect">
            <a:avLst/>
          </a:prstGeom>
          <a:noFill/>
        </p:spPr>
        <p:txBody>
          <a:bodyPr wrap="square" lIns="0" tIns="0" rIns="0" bIns="0" anchor="t">
            <a:spAutoFit/>
          </a:bodyPr>
          <a:lstStyle/>
          <a:p>
            <a:pPr algn="l"/>
            <a:r>
              <a:rPr sz="787" b="0" i="1">
                <a:solidFill>
                  <a:srgbClr val="E6BE64"/>
                </a:solidFill>
                <a:latin typeface="Arial"/>
              </a:rPr>
              <a:t>Exploits can't go public. Public models won't write them.</a:t>
            </a:r>
          </a:p>
          <a:p>
            <a:pPr algn="l"/>
            <a:r>
              <a:rPr sz="787" b="0" i="1">
                <a:solidFill>
                  <a:srgbClr val="E6BE64"/>
                </a:solidFill>
                <a:latin typeface="Arial"/>
              </a:rPr>
              <a:t>Attackers' models will.</a:t>
            </a:r>
          </a:p>
        </p:txBody>
      </p:sp>
      <p:sp>
        <p:nvSpPr>
          <p:cNvPr id="21" name="Rounded Rectangle 20"/>
          <p:cNvSpPr/>
          <p:nvPr/>
        </p:nvSpPr>
        <p:spPr>
          <a:xfrm>
            <a:off x="5383530" y="1268730"/>
            <a:ext cx="3429000" cy="3429000"/>
          </a:xfrm>
          <a:prstGeom prst="roundRect">
            <a:avLst>
              <a:gd name="adj" fmla="val 2400"/>
            </a:avLst>
          </a:prstGeom>
          <a:solidFill>
            <a:srgbClr val="142021">
              <a:alpha val="92000"/>
            </a:srgbClr>
          </a:solidFill>
          <a:ln w="21431">
            <a:solidFill>
              <a:srgbClr val="DE91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5589270" y="1405890"/>
            <a:ext cx="3017520" cy="240030"/>
          </a:xfrm>
          <a:prstGeom prst="rect">
            <a:avLst/>
          </a:prstGeom>
          <a:noFill/>
        </p:spPr>
        <p:txBody>
          <a:bodyPr wrap="square" lIns="0" tIns="0" rIns="0" bIns="0" anchor="t">
            <a:spAutoFit/>
          </a:bodyPr>
          <a:lstStyle/>
          <a:p>
            <a:pPr algn="l"/>
            <a:r>
              <a:rPr sz="1200" b="1" i="0">
                <a:solidFill>
                  <a:srgbClr val="DE915B"/>
                </a:solidFill>
                <a:latin typeface="Arial"/>
              </a:rPr>
              <a:t>SCALE THE EMBARGO. TOGETHER.</a:t>
            </a:r>
          </a:p>
        </p:txBody>
      </p:sp>
      <p:sp>
        <p:nvSpPr>
          <p:cNvPr id="23" name="TextBox 22"/>
          <p:cNvSpPr txBox="1"/>
          <p:nvPr/>
        </p:nvSpPr>
        <p:spPr>
          <a:xfrm>
            <a:off x="5589270" y="1680210"/>
            <a:ext cx="3017520" cy="205740"/>
          </a:xfrm>
          <a:prstGeom prst="rect">
            <a:avLst/>
          </a:prstGeom>
          <a:noFill/>
        </p:spPr>
        <p:txBody>
          <a:bodyPr wrap="square" lIns="0" tIns="0" rIns="0" bIns="0" anchor="t">
            <a:spAutoFit/>
          </a:bodyPr>
          <a:lstStyle/>
          <a:p>
            <a:pPr algn="l"/>
            <a:r>
              <a:rPr sz="862" b="0" i="0">
                <a:solidFill>
                  <a:srgbClr val="C3CFCD"/>
                </a:solidFill>
                <a:latin typeface="Arial"/>
              </a:rPr>
              <a:t>Coordinated disclosure is our shield. Strengthen it.</a:t>
            </a:r>
          </a:p>
        </p:txBody>
      </p:sp>
      <p:sp>
        <p:nvSpPr>
          <p:cNvPr id="24" name="Oval 23"/>
          <p:cNvSpPr/>
          <p:nvPr/>
        </p:nvSpPr>
        <p:spPr>
          <a:xfrm>
            <a:off x="5589270" y="2105406"/>
            <a:ext cx="301752" cy="301752"/>
          </a:xfrm>
          <a:prstGeom prst="ellipse">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wrap="none" lIns="0" tIns="13716" rIns="0" bIns="13716" rtlCol="0" anchor="ctr"/>
          <a:lstStyle/>
          <a:p>
            <a:pPr algn="ctr"/>
            <a:r>
              <a:rPr sz="900" b="1">
                <a:solidFill>
                  <a:srgbClr val="142021"/>
                </a:solidFill>
                <a:latin typeface="Arial"/>
              </a:rPr>
              <a:t>1</a:t>
            </a:r>
          </a:p>
        </p:txBody>
      </p:sp>
      <p:sp>
        <p:nvSpPr>
          <p:cNvPr id="25" name="TextBox 24"/>
          <p:cNvSpPr txBox="1"/>
          <p:nvPr/>
        </p:nvSpPr>
        <p:spPr>
          <a:xfrm>
            <a:off x="6035040" y="2112264"/>
            <a:ext cx="2606040" cy="411480"/>
          </a:xfrm>
          <a:prstGeom prst="rect">
            <a:avLst/>
          </a:prstGeom>
          <a:noFill/>
        </p:spPr>
        <p:txBody>
          <a:bodyPr wrap="square" lIns="0" tIns="0" rIns="0" bIns="0">
            <a:spAutoFit/>
          </a:bodyPr>
          <a:lstStyle/>
          <a:p>
            <a:pPr algn="l"/>
            <a:r>
              <a:rPr sz="1050" b="1">
                <a:solidFill>
                  <a:srgbClr val="F5F7F5"/>
                </a:solidFill>
                <a:latin typeface="Arial"/>
              </a:rPr>
              <a:t>Bring in more </a:t>
            </a:r>
            <a:r>
              <a:rPr sz="1050" b="0">
                <a:solidFill>
                  <a:srgbClr val="C3CFCD"/>
                </a:solidFill>
                <a:latin typeface="Arial"/>
              </a:rPr>
              <a:t>distros, vendors and enterprises.</a:t>
            </a:r>
          </a:p>
        </p:txBody>
      </p:sp>
      <p:sp>
        <p:nvSpPr>
          <p:cNvPr id="26" name="Oval 25"/>
          <p:cNvSpPr/>
          <p:nvPr/>
        </p:nvSpPr>
        <p:spPr>
          <a:xfrm>
            <a:off x="5589270" y="2612898"/>
            <a:ext cx="301752" cy="301752"/>
          </a:xfrm>
          <a:prstGeom prst="ellipse">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wrap="none" lIns="0" tIns="13716" rIns="0" bIns="13716" rtlCol="0" anchor="ctr"/>
          <a:lstStyle/>
          <a:p>
            <a:pPr algn="ctr"/>
            <a:r>
              <a:rPr sz="900" b="1">
                <a:solidFill>
                  <a:srgbClr val="142021"/>
                </a:solidFill>
                <a:latin typeface="Arial"/>
              </a:rPr>
              <a:t>2</a:t>
            </a:r>
          </a:p>
        </p:txBody>
      </p:sp>
      <p:sp>
        <p:nvSpPr>
          <p:cNvPr id="27" name="TextBox 26"/>
          <p:cNvSpPr txBox="1"/>
          <p:nvPr/>
        </p:nvSpPr>
        <p:spPr>
          <a:xfrm>
            <a:off x="6035040" y="2619756"/>
            <a:ext cx="2606040" cy="411480"/>
          </a:xfrm>
          <a:prstGeom prst="rect">
            <a:avLst/>
          </a:prstGeom>
          <a:noFill/>
        </p:spPr>
        <p:txBody>
          <a:bodyPr wrap="square" lIns="0" tIns="0" rIns="0" bIns="0">
            <a:spAutoFit/>
          </a:bodyPr>
          <a:lstStyle/>
          <a:p>
            <a:pPr algn="l"/>
            <a:r>
              <a:rPr sz="1050" b="1">
                <a:solidFill>
                  <a:srgbClr val="F5F7F5"/>
                </a:solidFill>
                <a:latin typeface="Arial"/>
              </a:rPr>
              <a:t>Embargo more </a:t>
            </a:r>
            <a:r>
              <a:rPr sz="1050" b="0">
                <a:solidFill>
                  <a:srgbClr val="C3CFCD"/>
                </a:solidFill>
                <a:latin typeface="Arial"/>
              </a:rPr>
              <a:t>critical CVEs.</a:t>
            </a:r>
          </a:p>
        </p:txBody>
      </p:sp>
      <p:sp>
        <p:nvSpPr>
          <p:cNvPr id="28" name="Oval 27"/>
          <p:cNvSpPr/>
          <p:nvPr/>
        </p:nvSpPr>
        <p:spPr>
          <a:xfrm>
            <a:off x="5589270" y="3120390"/>
            <a:ext cx="301752" cy="301752"/>
          </a:xfrm>
          <a:prstGeom prst="ellipse">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wrap="none" lIns="0" tIns="13716" rIns="0" bIns="13716" rtlCol="0" anchor="ctr"/>
          <a:lstStyle/>
          <a:p>
            <a:pPr algn="ctr"/>
            <a:r>
              <a:rPr sz="900" b="1">
                <a:solidFill>
                  <a:srgbClr val="142021"/>
                </a:solidFill>
                <a:latin typeface="Arial"/>
              </a:rPr>
              <a:t>3</a:t>
            </a:r>
          </a:p>
        </p:txBody>
      </p:sp>
      <p:sp>
        <p:nvSpPr>
          <p:cNvPr id="29" name="TextBox 28"/>
          <p:cNvSpPr txBox="1"/>
          <p:nvPr/>
        </p:nvSpPr>
        <p:spPr>
          <a:xfrm>
            <a:off x="6035040" y="3127248"/>
            <a:ext cx="2606040" cy="411480"/>
          </a:xfrm>
          <a:prstGeom prst="rect">
            <a:avLst/>
          </a:prstGeom>
          <a:noFill/>
        </p:spPr>
        <p:txBody>
          <a:bodyPr wrap="square" lIns="0" tIns="0" rIns="0" bIns="0">
            <a:spAutoFit/>
          </a:bodyPr>
          <a:lstStyle/>
          <a:p>
            <a:pPr algn="l"/>
            <a:r>
              <a:rPr sz="1050" b="1">
                <a:solidFill>
                  <a:srgbClr val="F5F7F5"/>
                </a:solidFill>
                <a:latin typeface="Arial"/>
              </a:rPr>
              <a:t>Share the PoC exploit </a:t>
            </a:r>
            <a:r>
              <a:rPr sz="1050" b="0">
                <a:solidFill>
                  <a:srgbClr val="C3CFCD"/>
                </a:solidFill>
                <a:latin typeface="Arial"/>
              </a:rPr>
              <a:t>inside the embargo, with the fix.</a:t>
            </a:r>
          </a:p>
        </p:txBody>
      </p:sp>
      <p:sp>
        <p:nvSpPr>
          <p:cNvPr id="30" name="Oval 29"/>
          <p:cNvSpPr/>
          <p:nvPr/>
        </p:nvSpPr>
        <p:spPr>
          <a:xfrm>
            <a:off x="5589270" y="3627882"/>
            <a:ext cx="301752" cy="301752"/>
          </a:xfrm>
          <a:prstGeom prst="ellipse">
            <a:avLst/>
          </a:prstGeom>
          <a:solidFill>
            <a:srgbClr val="DE915B"/>
          </a:solidFill>
          <a:ln>
            <a:noFill/>
          </a:ln>
          <a:effectLst/>
        </p:spPr>
        <p:style>
          <a:lnRef idx="1">
            <a:schemeClr val="accent1"/>
          </a:lnRef>
          <a:fillRef idx="3">
            <a:schemeClr val="accent1"/>
          </a:fillRef>
          <a:effectRef idx="2">
            <a:schemeClr val="accent1"/>
          </a:effectRef>
          <a:fontRef idx="minor">
            <a:schemeClr val="lt1"/>
          </a:fontRef>
        </p:style>
        <p:txBody>
          <a:bodyPr wrap="none" lIns="0" tIns="13716" rIns="0" bIns="13716" rtlCol="0" anchor="ctr"/>
          <a:lstStyle/>
          <a:p>
            <a:pPr algn="ctr"/>
            <a:r>
              <a:rPr sz="900" b="1">
                <a:solidFill>
                  <a:srgbClr val="142021"/>
                </a:solidFill>
                <a:latin typeface="Arial"/>
              </a:rPr>
              <a:t>4</a:t>
            </a:r>
          </a:p>
        </p:txBody>
      </p:sp>
      <p:sp>
        <p:nvSpPr>
          <p:cNvPr id="31" name="TextBox 30"/>
          <p:cNvSpPr txBox="1"/>
          <p:nvPr/>
        </p:nvSpPr>
        <p:spPr>
          <a:xfrm>
            <a:off x="6035040" y="3634740"/>
            <a:ext cx="2606040" cy="411480"/>
          </a:xfrm>
          <a:prstGeom prst="rect">
            <a:avLst/>
          </a:prstGeom>
          <a:noFill/>
        </p:spPr>
        <p:txBody>
          <a:bodyPr wrap="square" lIns="0" tIns="0" rIns="0" bIns="0">
            <a:spAutoFit/>
          </a:bodyPr>
          <a:lstStyle/>
          <a:p>
            <a:pPr algn="l"/>
            <a:r>
              <a:rPr sz="1050" b="1">
                <a:solidFill>
                  <a:srgbClr val="F5F7F5"/>
                </a:solidFill>
                <a:latin typeface="Arial"/>
              </a:rPr>
              <a:t>Validate every backport </a:t>
            </a:r>
            <a:r>
              <a:rPr sz="1050" b="0">
                <a:solidFill>
                  <a:srgbClr val="C3CFCD"/>
                </a:solidFill>
                <a:latin typeface="Arial"/>
              </a:rPr>
              <a:t>against the exploit before release.</a:t>
            </a:r>
          </a:p>
        </p:txBody>
      </p:sp>
      <p:cxnSp>
        <p:nvCxnSpPr>
          <p:cNvPr id="32" name="Connector 31"/>
          <p:cNvCxnSpPr/>
          <p:nvPr/>
        </p:nvCxnSpPr>
        <p:spPr>
          <a:xfrm>
            <a:off x="5589270" y="4149090"/>
            <a:ext cx="3017520" cy="0"/>
          </a:xfrm>
          <a:prstGeom prst="line">
            <a:avLst/>
          </a:prstGeom>
          <a:ln w="9525">
            <a:solidFill>
              <a:srgbClr val="5D7777"/>
            </a:solidFil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5589270" y="4217670"/>
            <a:ext cx="3017520" cy="411480"/>
          </a:xfrm>
          <a:prstGeom prst="rect">
            <a:avLst/>
          </a:prstGeom>
          <a:noFill/>
        </p:spPr>
        <p:txBody>
          <a:bodyPr wrap="square" lIns="0" tIns="0" rIns="0" bIns="0" anchor="t">
            <a:spAutoFit/>
          </a:bodyPr>
          <a:lstStyle/>
          <a:p>
            <a:pPr algn="l"/>
            <a:r>
              <a:rPr sz="900" b="1" i="0">
                <a:solidFill>
                  <a:srgbClr val="F5F7F5"/>
                </a:solidFill>
                <a:latin typeface="Arial"/>
              </a:rPr>
              <a:t>2026 brought exploits at AI speed. Build the shield at the same speed, with the same tool.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PC2026_slide7.jpg"/>
          <p:cNvPicPr>
            <a:picLocks noChangeAspect="1"/>
          </p:cNvPicPr>
          <p:nvPr/>
        </p:nvPicPr>
        <p:blipFill>
          <a:blip r:embed="rId3"/>
          <a:stretch>
            <a:fillRect/>
          </a:stretch>
        </p:blipFill>
        <p:spPr>
          <a:xfrm>
            <a:off x="0" y="0"/>
            <a:ext cx="9144000" cy="5143500"/>
          </a:xfrm>
          <a:prstGeom prst="rect">
            <a:avLst/>
          </a:prstGeom>
        </p:spPr>
      </p:pic>
      <p:sp>
        <p:nvSpPr>
          <p:cNvPr id="3" name="TextBox 2"/>
          <p:cNvSpPr txBox="1"/>
          <p:nvPr/>
        </p:nvSpPr>
        <p:spPr>
          <a:xfrm>
            <a:off x="2194560" y="960120"/>
            <a:ext cx="2743200" cy="1188720"/>
          </a:xfrm>
          <a:prstGeom prst="rect">
            <a:avLst/>
          </a:prstGeom>
          <a:noFill/>
        </p:spPr>
        <p:txBody>
          <a:bodyPr wrap="square" lIns="0" tIns="0" rIns="0" bIns="0" anchor="t">
            <a:spAutoFit/>
          </a:bodyPr>
          <a:lstStyle/>
          <a:p>
            <a:pPr algn="l"/>
            <a:r>
              <a:rPr sz="9600" b="1" i="0">
                <a:solidFill>
                  <a:srgbClr val="B85F33"/>
                </a:solidFill>
                <a:latin typeface="Arial"/>
              </a:rPr>
              <a:t>03</a:t>
            </a:r>
          </a:p>
        </p:txBody>
      </p:sp>
      <p:sp>
        <p:nvSpPr>
          <p:cNvPr id="4" name="TextBox 3"/>
          <p:cNvSpPr txBox="1"/>
          <p:nvPr/>
        </p:nvSpPr>
        <p:spPr>
          <a:xfrm>
            <a:off x="2240280" y="2240280"/>
            <a:ext cx="6400800" cy="822960"/>
          </a:xfrm>
          <a:prstGeom prst="rect">
            <a:avLst/>
          </a:prstGeom>
          <a:noFill/>
        </p:spPr>
        <p:txBody>
          <a:bodyPr wrap="square" lIns="0" tIns="0" rIns="0" bIns="0" anchor="t">
            <a:spAutoFit/>
          </a:bodyPr>
          <a:lstStyle/>
          <a:p>
            <a:pPr algn="l"/>
            <a:r>
              <a:rPr sz="5400" b="1" i="0">
                <a:solidFill>
                  <a:srgbClr val="F6F0E1"/>
                </a:solidFill>
                <a:latin typeface="Arial"/>
              </a:rPr>
              <a:t>Review</a:t>
            </a:r>
          </a:p>
        </p:txBody>
      </p:sp>
      <p:sp>
        <p:nvSpPr>
          <p:cNvPr id="5" name="Rectangle 4"/>
          <p:cNvSpPr/>
          <p:nvPr/>
        </p:nvSpPr>
        <p:spPr>
          <a:xfrm>
            <a:off x="2286000" y="3154680"/>
            <a:ext cx="1005840" cy="54864"/>
          </a:xfrm>
          <a:prstGeom prst="rect">
            <a:avLst/>
          </a:prstGeom>
          <a:solidFill>
            <a:srgbClr val="B85F33"/>
          </a:solidFill>
          <a:ln>
            <a:noFill/>
          </a:ln>
          <a:effectLst/>
        </p:spPr>
        <p:txBody>
          <a:bodyPr rtlCol="0" anchor="ctr"/>
          <a:lstStyle/>
          <a:p>
            <a:endParaRPr/>
          </a:p>
        </p:txBody>
      </p:sp>
      <p:sp>
        <p:nvSpPr>
          <p:cNvPr id="6" name="TextBox 5"/>
          <p:cNvSpPr txBox="1"/>
          <p:nvPr/>
        </p:nvSpPr>
        <p:spPr>
          <a:xfrm>
            <a:off x="2286000" y="3337560"/>
            <a:ext cx="6400800" cy="548640"/>
          </a:xfrm>
          <a:prstGeom prst="rect">
            <a:avLst/>
          </a:prstGeom>
          <a:noFill/>
        </p:spPr>
        <p:txBody>
          <a:bodyPr wrap="square" lIns="0" tIns="0" rIns="0" bIns="0" anchor="t">
            <a:spAutoFit/>
          </a:bodyPr>
          <a:lstStyle/>
          <a:p>
            <a:pPr algn="l"/>
            <a:r>
              <a:rPr sz="2000" b="0" i="0">
                <a:solidFill>
                  <a:srgbClr val="F6F0E1"/>
                </a:solidFill>
                <a:latin typeface="Arial"/>
              </a:rPr>
              <a:t>A review a human can verify in a minute.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01168"/>
            <a:ext cx="5486400" cy="274320"/>
          </a:xfrm>
          <a:prstGeom prst="rect">
            <a:avLst/>
          </a:prstGeom>
          <a:noFill/>
        </p:spPr>
        <p:txBody>
          <a:bodyPr wrap="square" lIns="0" tIns="0" rIns="0" bIns="0" anchor="t">
            <a:spAutoFit/>
          </a:bodyPr>
          <a:lstStyle/>
          <a:p>
            <a:pPr algn="l"/>
            <a:r>
              <a:rPr sz="1100" b="1" i="0">
                <a:solidFill>
                  <a:srgbClr val="B85F33"/>
                </a:solidFill>
                <a:latin typeface="Arial"/>
              </a:rPr>
              <a:t>AUTOMATED REVIEWER</a:t>
            </a:r>
          </a:p>
        </p:txBody>
      </p:sp>
      <p:sp>
        <p:nvSpPr>
          <p:cNvPr id="3" name="TextBox 2"/>
          <p:cNvSpPr txBox="1"/>
          <p:nvPr/>
        </p:nvSpPr>
        <p:spPr>
          <a:xfrm>
            <a:off x="457200" y="384048"/>
            <a:ext cx="8229600" cy="457200"/>
          </a:xfrm>
          <a:prstGeom prst="rect">
            <a:avLst/>
          </a:prstGeom>
          <a:noFill/>
        </p:spPr>
        <p:txBody>
          <a:bodyPr wrap="square" lIns="0" tIns="0" rIns="0" bIns="0" anchor="t">
            <a:spAutoFit/>
          </a:bodyPr>
          <a:lstStyle/>
          <a:p>
            <a:pPr algn="l"/>
            <a:r>
              <a:rPr sz="2600" b="1" i="0">
                <a:solidFill>
                  <a:srgbClr val="1F2A30"/>
                </a:solidFill>
                <a:latin typeface="Arial"/>
              </a:rPr>
              <a:t>Five stages. Only </a:t>
            </a:r>
            <a:r>
              <a:rPr sz="2600" b="1" i="0">
                <a:solidFill>
                  <a:srgbClr val="C98A12"/>
                </a:solidFill>
                <a:latin typeface="Arial"/>
              </a:rPr>
              <a:t>two</a:t>
            </a:r>
            <a:r>
              <a:rPr sz="2600" b="1" i="0">
                <a:solidFill>
                  <a:srgbClr val="1F2A30"/>
                </a:solidFill>
                <a:latin typeface="Arial"/>
              </a:rPr>
              <a:t> ask a model.</a:t>
            </a:r>
          </a:p>
        </p:txBody>
      </p:sp>
      <p:sp>
        <p:nvSpPr>
          <p:cNvPr id="4" name="Pentagon 3"/>
          <p:cNvSpPr/>
          <p:nvPr/>
        </p:nvSpPr>
        <p:spPr>
          <a:xfrm>
            <a:off x="457200" y="1115568"/>
            <a:ext cx="1783080" cy="640080"/>
          </a:xfrm>
          <a:prstGeom prst="homePlate">
            <a:avLst/>
          </a:prstGeom>
          <a:solidFill>
            <a:srgbClr val="4F6470"/>
          </a:solidFill>
          <a:ln>
            <a:noFill/>
          </a:ln>
          <a:effectLst/>
        </p:spPr>
        <p:txBody>
          <a:bodyPr wrap="square" lIns="54864" tIns="18288" rIns="54864" bIns="18288" rtlCol="0" anchor="ctr"/>
          <a:lstStyle/>
          <a:p>
            <a:pPr algn="ctr"/>
            <a:r>
              <a:rPr sz="1300" b="1">
                <a:solidFill>
                  <a:srgbClr val="FFFFFF"/>
                </a:solidFill>
                <a:latin typeface="Arial"/>
              </a:rPr>
              <a:t>Fetch</a:t>
            </a:r>
          </a:p>
        </p:txBody>
      </p:sp>
      <p:sp>
        <p:nvSpPr>
          <p:cNvPr id="5" name="TextBox 4"/>
          <p:cNvSpPr txBox="1"/>
          <p:nvPr/>
        </p:nvSpPr>
        <p:spPr>
          <a:xfrm>
            <a:off x="594360" y="1810512"/>
            <a:ext cx="1463040" cy="365760"/>
          </a:xfrm>
          <a:prstGeom prst="rect">
            <a:avLst/>
          </a:prstGeom>
          <a:noFill/>
        </p:spPr>
        <p:txBody>
          <a:bodyPr wrap="square" lIns="0" tIns="0" rIns="0" bIns="0" anchor="t">
            <a:spAutoFit/>
          </a:bodyPr>
          <a:lstStyle/>
          <a:p>
            <a:pPr algn="ctr"/>
            <a:r>
              <a:rPr sz="1000" b="0">
                <a:solidFill>
                  <a:srgbClr val="55666E"/>
                </a:solidFill>
                <a:latin typeface="Arial"/>
              </a:rPr>
              <a:t>diff · CVEs · upstream</a:t>
            </a:r>
          </a:p>
        </p:txBody>
      </p:sp>
      <p:sp>
        <p:nvSpPr>
          <p:cNvPr id="6" name="Chevron 5"/>
          <p:cNvSpPr/>
          <p:nvPr/>
        </p:nvSpPr>
        <p:spPr>
          <a:xfrm>
            <a:off x="2103120" y="1115568"/>
            <a:ext cx="1783080" cy="640080"/>
          </a:xfrm>
          <a:prstGeom prst="chevron">
            <a:avLst/>
          </a:prstGeom>
          <a:solidFill>
            <a:srgbClr val="4F6470"/>
          </a:solidFill>
          <a:ln>
            <a:noFill/>
          </a:ln>
          <a:effectLst/>
        </p:spPr>
        <p:txBody>
          <a:bodyPr wrap="square" lIns="54864" tIns="18288" rIns="54864" bIns="18288" rtlCol="0" anchor="ctr"/>
          <a:lstStyle/>
          <a:p>
            <a:pPr algn="ctr"/>
            <a:r>
              <a:rPr sz="1300" b="1">
                <a:solidFill>
                  <a:srgbClr val="FFFFFF"/>
                </a:solidFill>
                <a:latin typeface="Arial"/>
              </a:rPr>
              <a:t>SPEC checks</a:t>
            </a:r>
          </a:p>
        </p:txBody>
      </p:sp>
      <p:sp>
        <p:nvSpPr>
          <p:cNvPr id="7" name="TextBox 6"/>
          <p:cNvSpPr txBox="1"/>
          <p:nvPr/>
        </p:nvSpPr>
        <p:spPr>
          <a:xfrm>
            <a:off x="2240279" y="1810512"/>
            <a:ext cx="1463040" cy="365760"/>
          </a:xfrm>
          <a:prstGeom prst="rect">
            <a:avLst/>
          </a:prstGeom>
          <a:noFill/>
        </p:spPr>
        <p:txBody>
          <a:bodyPr wrap="square" lIns="0" tIns="0" rIns="0" bIns="0" anchor="t">
            <a:spAutoFit/>
          </a:bodyPr>
          <a:lstStyle/>
          <a:p>
            <a:pPr algn="ctr"/>
            <a:r>
              <a:rPr sz="1000" b="0" i="0">
                <a:solidFill>
                  <a:srgbClr val="55666E"/>
                </a:solidFill>
                <a:latin typeface="Arial"/>
              </a:rPr>
              <a:t>6 deterministic checks</a:t>
            </a:r>
          </a:p>
        </p:txBody>
      </p:sp>
      <p:sp>
        <p:nvSpPr>
          <p:cNvPr id="8" name="Chevron 7"/>
          <p:cNvSpPr/>
          <p:nvPr/>
        </p:nvSpPr>
        <p:spPr>
          <a:xfrm>
            <a:off x="3749039" y="1115568"/>
            <a:ext cx="1783080" cy="640080"/>
          </a:xfrm>
          <a:prstGeom prst="chevron">
            <a:avLst/>
          </a:prstGeom>
          <a:solidFill>
            <a:srgbClr val="C98A12"/>
          </a:solidFill>
          <a:ln>
            <a:noFill/>
          </a:ln>
          <a:effectLst/>
        </p:spPr>
        <p:txBody>
          <a:bodyPr wrap="square" lIns="54864" tIns="18288" rIns="54864" bIns="18288" rtlCol="0" anchor="ctr"/>
          <a:lstStyle/>
          <a:p>
            <a:pPr algn="ctr"/>
            <a:r>
              <a:rPr sz="1300" b="1">
                <a:solidFill>
                  <a:srgbClr val="FFFFFF"/>
                </a:solidFill>
                <a:latin typeface="Arial"/>
              </a:rPr>
              <a:t>Build logs</a:t>
            </a:r>
          </a:p>
        </p:txBody>
      </p:sp>
      <p:sp>
        <p:nvSpPr>
          <p:cNvPr id="9" name="TextBox 8"/>
          <p:cNvSpPr txBox="1"/>
          <p:nvPr/>
        </p:nvSpPr>
        <p:spPr>
          <a:xfrm>
            <a:off x="3886200" y="1810512"/>
            <a:ext cx="1463040" cy="365760"/>
          </a:xfrm>
          <a:prstGeom prst="rect">
            <a:avLst/>
          </a:prstGeom>
          <a:noFill/>
        </p:spPr>
        <p:txBody>
          <a:bodyPr wrap="square" lIns="0" tIns="0" rIns="0" bIns="0" anchor="t">
            <a:spAutoFit/>
          </a:bodyPr>
          <a:lstStyle/>
          <a:p>
            <a:pPr algn="ctr"/>
            <a:r>
              <a:rPr sz="1000" b="0" i="0">
                <a:solidFill>
                  <a:srgbClr val="55666E"/>
                </a:solidFill>
                <a:latin typeface="Arial"/>
              </a:rPr>
              <a:t>regex + AI summary</a:t>
            </a:r>
          </a:p>
        </p:txBody>
      </p:sp>
      <p:sp>
        <p:nvSpPr>
          <p:cNvPr id="10" name="Rounded Rectangle 9"/>
          <p:cNvSpPr/>
          <p:nvPr/>
        </p:nvSpPr>
        <p:spPr>
          <a:xfrm>
            <a:off x="4315968" y="841247"/>
            <a:ext cx="502920" cy="219456"/>
          </a:xfrm>
          <a:prstGeom prst="roundRect">
            <a:avLst>
              <a:gd name="adj" fmla="val 50000"/>
            </a:avLst>
          </a:prstGeom>
          <a:solidFill>
            <a:srgbClr val="C98A12"/>
          </a:solidFill>
          <a:ln>
            <a:noFill/>
          </a:ln>
          <a:effectLst/>
        </p:spPr>
        <p:txBody>
          <a:bodyPr wrap="square" lIns="36576" tIns="18288" rIns="36576" bIns="18288" rtlCol="0" anchor="ctr"/>
          <a:lstStyle/>
          <a:p>
            <a:pPr algn="ctr"/>
            <a:r>
              <a:rPr sz="900" b="1">
                <a:solidFill>
                  <a:srgbClr val="FFFFFF"/>
                </a:solidFill>
                <a:latin typeface="Arial"/>
              </a:rPr>
              <a:t>AI</a:t>
            </a:r>
          </a:p>
        </p:txBody>
      </p:sp>
      <p:sp>
        <p:nvSpPr>
          <p:cNvPr id="11" name="Chevron 10"/>
          <p:cNvSpPr/>
          <p:nvPr/>
        </p:nvSpPr>
        <p:spPr>
          <a:xfrm>
            <a:off x="5394960" y="1115568"/>
            <a:ext cx="1783080" cy="640080"/>
          </a:xfrm>
          <a:prstGeom prst="chevron">
            <a:avLst/>
          </a:prstGeom>
          <a:solidFill>
            <a:srgbClr val="C98A12"/>
          </a:solidFill>
          <a:ln>
            <a:noFill/>
          </a:ln>
          <a:effectLst/>
        </p:spPr>
        <p:txBody>
          <a:bodyPr wrap="square" lIns="54864" tIns="18288" rIns="54864" bIns="18288" rtlCol="0" anchor="ctr"/>
          <a:lstStyle/>
          <a:p>
            <a:pPr algn="ctr"/>
            <a:r>
              <a:rPr sz="1300" b="1">
                <a:solidFill>
                  <a:srgbClr val="FFFFFF"/>
                </a:solidFill>
                <a:latin typeface="Arial"/>
              </a:rPr>
              <a:t>Semantic diff</a:t>
            </a:r>
          </a:p>
        </p:txBody>
      </p:sp>
      <p:sp>
        <p:nvSpPr>
          <p:cNvPr id="12" name="TextBox 11"/>
          <p:cNvSpPr txBox="1"/>
          <p:nvPr/>
        </p:nvSpPr>
        <p:spPr>
          <a:xfrm>
            <a:off x="5532120" y="1810512"/>
            <a:ext cx="1463040" cy="365760"/>
          </a:xfrm>
          <a:prstGeom prst="rect">
            <a:avLst/>
          </a:prstGeom>
          <a:noFill/>
        </p:spPr>
        <p:txBody>
          <a:bodyPr wrap="square" lIns="0" tIns="0" rIns="0" bIns="0" anchor="t">
            <a:spAutoFit/>
          </a:bodyPr>
          <a:lstStyle/>
          <a:p>
            <a:pPr algn="ctr"/>
            <a:r>
              <a:rPr sz="1000" b="0" i="0">
                <a:solidFill>
                  <a:srgbClr val="55666E"/>
                </a:solidFill>
                <a:latin typeface="Arial"/>
              </a:rPr>
              <a:t>exact? else LLM</a:t>
            </a:r>
          </a:p>
        </p:txBody>
      </p:sp>
      <p:sp>
        <p:nvSpPr>
          <p:cNvPr id="13" name="Rounded Rectangle 12"/>
          <p:cNvSpPr/>
          <p:nvPr/>
        </p:nvSpPr>
        <p:spPr>
          <a:xfrm>
            <a:off x="5961888" y="841247"/>
            <a:ext cx="502920" cy="219456"/>
          </a:xfrm>
          <a:prstGeom prst="roundRect">
            <a:avLst>
              <a:gd name="adj" fmla="val 50000"/>
            </a:avLst>
          </a:prstGeom>
          <a:solidFill>
            <a:srgbClr val="C98A12"/>
          </a:solidFill>
          <a:ln>
            <a:noFill/>
          </a:ln>
          <a:effectLst/>
        </p:spPr>
        <p:txBody>
          <a:bodyPr wrap="square" lIns="36576" tIns="18288" rIns="36576" bIns="18288" rtlCol="0" anchor="ctr"/>
          <a:lstStyle/>
          <a:p>
            <a:pPr algn="ctr"/>
            <a:r>
              <a:rPr sz="900" b="1">
                <a:solidFill>
                  <a:srgbClr val="FFFFFF"/>
                </a:solidFill>
                <a:latin typeface="Arial"/>
              </a:rPr>
              <a:t>AI</a:t>
            </a:r>
          </a:p>
        </p:txBody>
      </p:sp>
      <p:sp>
        <p:nvSpPr>
          <p:cNvPr id="14" name="Chevron 13"/>
          <p:cNvSpPr/>
          <p:nvPr/>
        </p:nvSpPr>
        <p:spPr>
          <a:xfrm>
            <a:off x="7040880" y="1115568"/>
            <a:ext cx="1783080" cy="640080"/>
          </a:xfrm>
          <a:prstGeom prst="chevron">
            <a:avLst/>
          </a:prstGeom>
          <a:solidFill>
            <a:srgbClr val="4F6470"/>
          </a:solidFill>
          <a:ln>
            <a:noFill/>
          </a:ln>
          <a:effectLst/>
        </p:spPr>
        <p:txBody>
          <a:bodyPr wrap="square" lIns="54864" tIns="18288" rIns="54864" bIns="18288" rtlCol="0" anchor="ctr"/>
          <a:lstStyle/>
          <a:p>
            <a:pPr algn="ctr"/>
            <a:r>
              <a:rPr sz="1300" b="1">
                <a:solidFill>
                  <a:srgbClr val="FFFFFF"/>
                </a:solidFill>
                <a:latin typeface="Arial"/>
              </a:rPr>
              <a:t>Verdict</a:t>
            </a:r>
          </a:p>
        </p:txBody>
      </p:sp>
      <p:sp>
        <p:nvSpPr>
          <p:cNvPr id="15" name="TextBox 14"/>
          <p:cNvSpPr txBox="1"/>
          <p:nvPr/>
        </p:nvSpPr>
        <p:spPr>
          <a:xfrm>
            <a:off x="7178040" y="1810512"/>
            <a:ext cx="1463040" cy="365760"/>
          </a:xfrm>
          <a:prstGeom prst="rect">
            <a:avLst/>
          </a:prstGeom>
          <a:noFill/>
        </p:spPr>
        <p:txBody>
          <a:bodyPr wrap="square" lIns="0" tIns="0" rIns="0" bIns="0" anchor="t">
            <a:spAutoFit/>
          </a:bodyPr>
          <a:lstStyle/>
          <a:p>
            <a:pPr algn="ctr"/>
            <a:r>
              <a:rPr sz="1000" b="0" i="0">
                <a:solidFill>
                  <a:srgbClr val="55666E"/>
                </a:solidFill>
                <a:latin typeface="Arial"/>
              </a:rPr>
              <a:t>coded rules → Markdown</a:t>
            </a:r>
          </a:p>
        </p:txBody>
      </p:sp>
      <p:sp>
        <p:nvSpPr>
          <p:cNvPr id="16" name="Rounded Rectangle 15"/>
          <p:cNvSpPr/>
          <p:nvPr/>
        </p:nvSpPr>
        <p:spPr>
          <a:xfrm>
            <a:off x="1828800" y="3310128"/>
            <a:ext cx="5486400" cy="402336"/>
          </a:xfrm>
          <a:prstGeom prst="roundRect">
            <a:avLst>
              <a:gd name="adj" fmla="val 12000"/>
            </a:avLst>
          </a:prstGeom>
          <a:solidFill>
            <a:srgbClr val="FFFFFF">
              <a:alpha val="88000"/>
            </a:srgbClr>
          </a:solidFill>
          <a:ln w="12700">
            <a:solidFill>
              <a:srgbClr val="4F6470"/>
            </a:solidFill>
          </a:ln>
          <a:effectLst/>
        </p:spPr>
        <p:txBody>
          <a:bodyPr wrap="square" lIns="54864" tIns="18288" rIns="54864" bIns="18288" rtlCol="0" anchor="ctr"/>
          <a:lstStyle/>
          <a:p>
            <a:pPr algn="ctr"/>
            <a:r>
              <a:rPr sz="1600" b="0">
                <a:solidFill>
                  <a:srgbClr val="55666E"/>
                </a:solidFill>
                <a:latin typeface="Arial"/>
              </a:rPr>
              <a:t>The model gives a </a:t>
            </a:r>
            <a:r>
              <a:rPr sz="1600" b="1">
                <a:solidFill>
                  <a:srgbClr val="C98A12"/>
                </a:solidFill>
                <a:latin typeface="Arial"/>
              </a:rPr>
              <a:t>signal</a:t>
            </a:r>
            <a:r>
              <a:rPr sz="1600" b="0">
                <a:solidFill>
                  <a:srgbClr val="55666E"/>
                </a:solidFill>
                <a:latin typeface="Arial"/>
              </a:rPr>
              <a:t>. Code gives the </a:t>
            </a:r>
            <a:r>
              <a:rPr sz="1600" b="1">
                <a:solidFill>
                  <a:srgbClr val="4F6470"/>
                </a:solidFill>
                <a:latin typeface="Arial"/>
              </a:rPr>
              <a:t>verdict</a:t>
            </a:r>
            <a:r>
              <a:rPr sz="1600" b="0">
                <a:solidFill>
                  <a:srgbClr val="55666E"/>
                </a:solidFill>
                <a:latin typeface="Arial"/>
              </a:rPr>
              <a:t>.</a:t>
            </a:r>
          </a:p>
        </p:txBody>
      </p:sp>
      <p:sp>
        <p:nvSpPr>
          <p:cNvPr id="17" name="TextBox 16"/>
          <p:cNvSpPr txBox="1"/>
          <p:nvPr/>
        </p:nvSpPr>
        <p:spPr>
          <a:xfrm>
            <a:off x="457200" y="2286000"/>
            <a:ext cx="8321040" cy="201168"/>
          </a:xfrm>
          <a:prstGeom prst="rect">
            <a:avLst/>
          </a:prstGeom>
          <a:noFill/>
        </p:spPr>
        <p:txBody>
          <a:bodyPr wrap="square" lIns="0" tIns="0" rIns="0" bIns="0" anchor="t">
            <a:spAutoFit/>
          </a:bodyPr>
          <a:lstStyle/>
          <a:p>
            <a:pPr algn="l"/>
            <a:r>
              <a:rPr sz="1000" b="1">
                <a:solidFill>
                  <a:srgbClr val="B85F33"/>
                </a:solidFill>
                <a:latin typeface="Arial"/>
              </a:rPr>
              <a:t>SEMANTIC DIFF</a:t>
            </a:r>
            <a:r>
              <a:rPr sz="1000" b="0">
                <a:solidFill>
                  <a:srgbClr val="55666E"/>
                </a:solidFill>
                <a:latin typeface="Arial"/>
              </a:rPr>
              <a:t>   ask the model only about real differences</a:t>
            </a:r>
          </a:p>
        </p:txBody>
      </p:sp>
      <p:sp>
        <p:nvSpPr>
          <p:cNvPr id="18" name="Rounded Rectangle 17"/>
          <p:cNvSpPr/>
          <p:nvPr/>
        </p:nvSpPr>
        <p:spPr>
          <a:xfrm>
            <a:off x="457200" y="2532888"/>
            <a:ext cx="1371600" cy="512064"/>
          </a:xfrm>
          <a:prstGeom prst="roundRect">
            <a:avLst/>
          </a:prstGeom>
          <a:solidFill>
            <a:srgbClr val="4F6470"/>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9144" rIns="36576" bIns="9144" rtlCol="0" anchor="ctr"/>
          <a:lstStyle/>
          <a:p>
            <a:pPr algn="ctr"/>
            <a:r>
              <a:rPr sz="1200" b="1">
                <a:solidFill>
                  <a:srgbClr val="FFFFFF"/>
                </a:solidFill>
                <a:latin typeface="Arial"/>
              </a:rPr>
              <a:t>Normalise</a:t>
            </a:r>
          </a:p>
          <a:p>
            <a:pPr algn="ctr"/>
            <a:r>
              <a:rPr sz="850" b="0">
                <a:solidFill>
                  <a:srgbClr val="FFFFFF"/>
                </a:solidFill>
                <a:latin typeface="Arial"/>
              </a:rPr>
              <a:t>keep only diff --git</a:t>
            </a:r>
          </a:p>
        </p:txBody>
      </p:sp>
      <p:cxnSp>
        <p:nvCxnSpPr>
          <p:cNvPr id="19" name="Connector 18"/>
          <p:cNvCxnSpPr/>
          <p:nvPr/>
        </p:nvCxnSpPr>
        <p:spPr>
          <a:xfrm>
            <a:off x="1865376" y="2788920"/>
            <a:ext cx="292608" cy="0"/>
          </a:xfrm>
          <a:prstGeom prst="line">
            <a:avLst/>
          </a:prstGeom>
          <a:ln w="28575">
            <a:solidFill>
              <a:srgbClr val="4F647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Diamond 19"/>
          <p:cNvSpPr/>
          <p:nvPr/>
        </p:nvSpPr>
        <p:spPr>
          <a:xfrm>
            <a:off x="2194560" y="2450592"/>
            <a:ext cx="1417320" cy="676656"/>
          </a:xfrm>
          <a:prstGeom prst="diamond">
            <a:avLst/>
          </a:prstGeom>
          <a:solidFill>
            <a:srgbClr val="FFFFFF"/>
          </a:solidFill>
          <a:ln w="19050">
            <a:solidFill>
              <a:srgbClr val="4F6470"/>
            </a:solidFill>
          </a:ln>
          <a:effectLst/>
        </p:spPr>
        <p:style>
          <a:lnRef idx="1">
            <a:schemeClr val="accent1"/>
          </a:lnRef>
          <a:fillRef idx="3">
            <a:schemeClr val="accent1"/>
          </a:fillRef>
          <a:effectRef idx="2">
            <a:schemeClr val="accent1"/>
          </a:effectRef>
          <a:fontRef idx="minor">
            <a:schemeClr val="lt1"/>
          </a:fontRef>
        </p:style>
        <p:txBody>
          <a:bodyPr wrap="none" lIns="0" tIns="9144" rIns="0" bIns="9144" rtlCol="0" anchor="ctr"/>
          <a:lstStyle/>
          <a:p>
            <a:pPr algn="ctr"/>
            <a:r>
              <a:rPr sz="1000" b="1">
                <a:solidFill>
                  <a:srgbClr val="1F2A30"/>
                </a:solidFill>
                <a:latin typeface="Arial"/>
              </a:rPr>
              <a:t>identical?</a:t>
            </a:r>
          </a:p>
        </p:txBody>
      </p:sp>
      <p:cxnSp>
        <p:nvCxnSpPr>
          <p:cNvPr id="21" name="Connector 20"/>
          <p:cNvCxnSpPr/>
          <p:nvPr/>
        </p:nvCxnSpPr>
        <p:spPr>
          <a:xfrm flipV="1">
            <a:off x="3630168" y="2624328"/>
            <a:ext cx="338328" cy="128016"/>
          </a:xfrm>
          <a:prstGeom prst="line">
            <a:avLst/>
          </a:prstGeom>
          <a:ln w="28575">
            <a:solidFill>
              <a:srgbClr val="2F854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3630168" y="2825496"/>
            <a:ext cx="338328" cy="146304"/>
          </a:xfrm>
          <a:prstGeom prst="line">
            <a:avLst/>
          </a:prstGeom>
          <a:ln w="28575">
            <a:solidFill>
              <a:srgbClr val="C98A12"/>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3648456" y="2468880"/>
            <a:ext cx="365760" cy="164592"/>
          </a:xfrm>
          <a:prstGeom prst="rect">
            <a:avLst/>
          </a:prstGeom>
          <a:noFill/>
        </p:spPr>
        <p:txBody>
          <a:bodyPr wrap="square" lIns="0" tIns="0" rIns="0" bIns="0" anchor="t">
            <a:spAutoFit/>
          </a:bodyPr>
          <a:lstStyle/>
          <a:p>
            <a:pPr algn="l"/>
            <a:r>
              <a:rPr sz="900" b="1">
                <a:solidFill>
                  <a:srgbClr val="2F854F"/>
                </a:solidFill>
                <a:latin typeface="Arial"/>
              </a:rPr>
              <a:t>yes</a:t>
            </a:r>
          </a:p>
        </p:txBody>
      </p:sp>
      <p:sp>
        <p:nvSpPr>
          <p:cNvPr id="24" name="TextBox 23"/>
          <p:cNvSpPr txBox="1"/>
          <p:nvPr/>
        </p:nvSpPr>
        <p:spPr>
          <a:xfrm>
            <a:off x="3648456" y="2962656"/>
            <a:ext cx="365760" cy="164592"/>
          </a:xfrm>
          <a:prstGeom prst="rect">
            <a:avLst/>
          </a:prstGeom>
          <a:noFill/>
        </p:spPr>
        <p:txBody>
          <a:bodyPr wrap="square" lIns="0" tIns="0" rIns="0" bIns="0" anchor="t">
            <a:spAutoFit/>
          </a:bodyPr>
          <a:lstStyle/>
          <a:p>
            <a:pPr algn="l"/>
            <a:r>
              <a:rPr sz="900" b="1">
                <a:solidFill>
                  <a:srgbClr val="C98A12"/>
                </a:solidFill>
                <a:latin typeface="Arial"/>
              </a:rPr>
              <a:t>no</a:t>
            </a:r>
          </a:p>
        </p:txBody>
      </p:sp>
      <p:sp>
        <p:nvSpPr>
          <p:cNvPr id="25" name="Rounded Rectangle 24"/>
          <p:cNvSpPr/>
          <p:nvPr/>
        </p:nvSpPr>
        <p:spPr>
          <a:xfrm>
            <a:off x="4005072" y="2459736"/>
            <a:ext cx="1737360" cy="329184"/>
          </a:xfrm>
          <a:prstGeom prst="roundRect">
            <a:avLst/>
          </a:prstGeom>
          <a:solidFill>
            <a:srgbClr val="2F854F"/>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9144" rIns="36576" bIns="9144" rtlCol="0" anchor="ctr"/>
          <a:lstStyle/>
          <a:p>
            <a:pPr algn="ctr"/>
            <a:r>
              <a:rPr sz="1200" b="1">
                <a:solidFill>
                  <a:srgbClr val="FFFFFF"/>
                </a:solidFill>
                <a:latin typeface="Arial"/>
              </a:rPr>
              <a:t>EXACT</a:t>
            </a:r>
            <a:r>
              <a:rPr sz="950" b="0">
                <a:solidFill>
                  <a:srgbClr val="FFFFFF"/>
                </a:solidFill>
                <a:latin typeface="Arial"/>
              </a:rPr>
              <a:t>  · no model call</a:t>
            </a:r>
          </a:p>
        </p:txBody>
      </p:sp>
      <p:sp>
        <p:nvSpPr>
          <p:cNvPr id="26" name="Rounded Rectangle 25"/>
          <p:cNvSpPr/>
          <p:nvPr/>
        </p:nvSpPr>
        <p:spPr>
          <a:xfrm>
            <a:off x="4005072" y="2807208"/>
            <a:ext cx="1737360" cy="329184"/>
          </a:xfrm>
          <a:prstGeom prst="roundRect">
            <a:avLst/>
          </a:prstGeom>
          <a:solidFill>
            <a:srgbClr val="C98A12"/>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9144" rIns="36576" bIns="9144" rtlCol="0" anchor="ctr"/>
          <a:lstStyle/>
          <a:p>
            <a:pPr algn="ctr"/>
            <a:r>
              <a:rPr sz="1200" b="1">
                <a:solidFill>
                  <a:srgbClr val="FFFFFF"/>
                </a:solidFill>
                <a:latin typeface="Arial"/>
              </a:rPr>
              <a:t>LLM</a:t>
            </a:r>
            <a:r>
              <a:rPr sz="950" b="0">
                <a:solidFill>
                  <a:srgbClr val="FFFFFF"/>
                </a:solidFill>
                <a:latin typeface="Arial"/>
              </a:rPr>
              <a:t>  · strict JSON</a:t>
            </a:r>
          </a:p>
        </p:txBody>
      </p:sp>
      <p:cxnSp>
        <p:nvCxnSpPr>
          <p:cNvPr id="27" name="Connector 26"/>
          <p:cNvCxnSpPr/>
          <p:nvPr/>
        </p:nvCxnSpPr>
        <p:spPr>
          <a:xfrm>
            <a:off x="5779008" y="2624328"/>
            <a:ext cx="201168" cy="118872"/>
          </a:xfrm>
          <a:prstGeom prst="line">
            <a:avLst/>
          </a:prstGeom>
          <a:ln w="19050">
            <a:solidFill>
              <a:srgbClr val="4F647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flipV="1">
            <a:off x="5779008" y="2834640"/>
            <a:ext cx="201168" cy="137160"/>
          </a:xfrm>
          <a:prstGeom prst="line">
            <a:avLst/>
          </a:prstGeom>
          <a:ln w="19050">
            <a:solidFill>
              <a:srgbClr val="4F647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6035040" y="2615184"/>
            <a:ext cx="566928" cy="310896"/>
          </a:xfrm>
          <a:prstGeom prst="rect">
            <a:avLst/>
          </a:prstGeom>
          <a:solidFill>
            <a:srgbClr val="2F854F"/>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9144" rIns="36576" bIns="9144" rtlCol="0" anchor="ctr"/>
          <a:lstStyle/>
          <a:p>
            <a:pPr algn="ctr"/>
            <a:r>
              <a:rPr sz="900" b="1">
                <a:solidFill>
                  <a:srgbClr val="FFFFFF"/>
                </a:solidFill>
                <a:latin typeface="Arial"/>
              </a:rPr>
              <a:t>exact</a:t>
            </a:r>
          </a:p>
        </p:txBody>
      </p:sp>
      <p:sp>
        <p:nvSpPr>
          <p:cNvPr id="30" name="Rectangle 29"/>
          <p:cNvSpPr/>
          <p:nvPr/>
        </p:nvSpPr>
        <p:spPr>
          <a:xfrm>
            <a:off x="6629400" y="2615184"/>
            <a:ext cx="566928" cy="310896"/>
          </a:xfrm>
          <a:prstGeom prst="rect">
            <a:avLst/>
          </a:prstGeom>
          <a:solidFill>
            <a:srgbClr val="7C9A3C"/>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9144" rIns="36576" bIns="9144" rtlCol="0" anchor="ctr"/>
          <a:lstStyle/>
          <a:p>
            <a:pPr algn="ctr"/>
            <a:r>
              <a:rPr sz="900" b="1">
                <a:solidFill>
                  <a:srgbClr val="FFFFFF"/>
                </a:solidFill>
                <a:latin typeface="Arial"/>
              </a:rPr>
              <a:t>minor</a:t>
            </a:r>
          </a:p>
        </p:txBody>
      </p:sp>
      <p:sp>
        <p:nvSpPr>
          <p:cNvPr id="31" name="Rectangle 30"/>
          <p:cNvSpPr/>
          <p:nvPr/>
        </p:nvSpPr>
        <p:spPr>
          <a:xfrm>
            <a:off x="7223760" y="2615184"/>
            <a:ext cx="731520" cy="310896"/>
          </a:xfrm>
          <a:prstGeom prst="rect">
            <a:avLst/>
          </a:prstGeom>
          <a:solidFill>
            <a:srgbClr val="C98A12"/>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9144" rIns="36576" bIns="9144" rtlCol="0" anchor="ctr"/>
          <a:lstStyle/>
          <a:p>
            <a:pPr algn="ctr"/>
            <a:r>
              <a:rPr sz="900" b="1">
                <a:solidFill>
                  <a:srgbClr val="FFFFFF"/>
                </a:solidFill>
                <a:latin typeface="Arial"/>
              </a:rPr>
              <a:t>backport</a:t>
            </a:r>
          </a:p>
        </p:txBody>
      </p:sp>
      <p:sp>
        <p:nvSpPr>
          <p:cNvPr id="32" name="Rectangle 31"/>
          <p:cNvSpPr/>
          <p:nvPr/>
        </p:nvSpPr>
        <p:spPr>
          <a:xfrm>
            <a:off x="7982712" y="2615184"/>
            <a:ext cx="841248" cy="310896"/>
          </a:xfrm>
          <a:prstGeom prst="rect">
            <a:avLst/>
          </a:prstGeom>
          <a:solidFill>
            <a:srgbClr val="B83227"/>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9144" rIns="36576" bIns="9144" rtlCol="0" anchor="ctr"/>
          <a:lstStyle/>
          <a:p>
            <a:pPr algn="ctr"/>
            <a:r>
              <a:rPr sz="900" b="1">
                <a:solidFill>
                  <a:srgbClr val="FFFFFF"/>
                </a:solidFill>
                <a:latin typeface="Arial"/>
              </a:rPr>
              <a:t>significant</a:t>
            </a:r>
          </a:p>
        </p:txBody>
      </p:sp>
      <p:sp>
        <p:nvSpPr>
          <p:cNvPr id="33" name="TextBox 32"/>
          <p:cNvSpPr txBox="1"/>
          <p:nvPr/>
        </p:nvSpPr>
        <p:spPr>
          <a:xfrm>
            <a:off x="6035040" y="2962656"/>
            <a:ext cx="2788920" cy="182880"/>
          </a:xfrm>
          <a:prstGeom prst="rect">
            <a:avLst/>
          </a:prstGeom>
          <a:noFill/>
        </p:spPr>
        <p:txBody>
          <a:bodyPr wrap="square" lIns="0" tIns="0" rIns="0" bIns="0" anchor="t">
            <a:spAutoFit/>
          </a:bodyPr>
          <a:lstStyle/>
          <a:p>
            <a:pPr algn="ctr"/>
            <a:r>
              <a:rPr sz="900" b="0">
                <a:solidFill>
                  <a:srgbClr val="55666E"/>
                </a:solidFill>
                <a:latin typeface="Arial"/>
              </a:rPr>
              <a:t>several patches? the worst match wins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315200" cy="822960"/>
          </a:xfrm>
        </p:spPr>
        <p:txBody>
          <a:bodyPr/>
          <a:lstStyle/>
          <a:p>
            <a:pPr algn="ctr"/>
            <a:r>
              <a:rPr sz="4400" b="1">
                <a:solidFill>
                  <a:srgbClr val="B85F33"/>
                </a:solidFill>
                <a:latin typeface="Arial"/>
              </a:rPr>
              <a:t>Questions</a:t>
            </a:r>
            <a:r>
              <a:rPr sz="4400" b="1">
                <a:solidFill>
                  <a:srgbClr val="55666E"/>
                </a:solidFill>
                <a:latin typeface="Arial"/>
              </a:rPr>
              <a:t>  &amp;  </a:t>
            </a:r>
            <a:r>
              <a:rPr sz="4400" b="1">
                <a:solidFill>
                  <a:srgbClr val="1F2A30"/>
                </a:solidFill>
                <a:latin typeface="Arial"/>
              </a:rPr>
              <a:t>Thank you</a:t>
            </a:r>
          </a:p>
        </p:txBody>
      </p:sp>
      <p:sp>
        <p:nvSpPr>
          <p:cNvPr id="3" name="TextBox 2"/>
          <p:cNvSpPr txBox="1"/>
          <p:nvPr/>
        </p:nvSpPr>
        <p:spPr>
          <a:xfrm>
            <a:off x="914400" y="1783080"/>
            <a:ext cx="7315200" cy="365760"/>
          </a:xfrm>
          <a:prstGeom prst="rect">
            <a:avLst/>
          </a:prstGeom>
          <a:noFill/>
        </p:spPr>
        <p:txBody>
          <a:bodyPr wrap="square" lIns="0" tIns="0" rIns="0" bIns="0" anchor="t">
            <a:spAutoFit/>
          </a:bodyPr>
          <a:lstStyle/>
          <a:p>
            <a:pPr algn="ctr"/>
            <a:r>
              <a:rPr sz="1800" b="0" i="0">
                <a:solidFill>
                  <a:srgbClr val="55666E"/>
                </a:solidFill>
                <a:latin typeface="Arial"/>
              </a:rPr>
              <a:t>AI </a:t>
            </a:r>
            <a:r>
              <a:rPr sz="1800" b="1" i="0">
                <a:solidFill>
                  <a:srgbClr val="C98A12"/>
                </a:solidFill>
                <a:latin typeface="Arial"/>
              </a:rPr>
              <a:t>proposes</a:t>
            </a:r>
            <a:r>
              <a:rPr sz="1800" b="0" i="0">
                <a:solidFill>
                  <a:srgbClr val="55666E"/>
                </a:solidFill>
                <a:latin typeface="Arial"/>
              </a:rPr>
              <a:t>  ·  Rules </a:t>
            </a:r>
            <a:r>
              <a:rPr sz="1800" b="1" i="0">
                <a:solidFill>
                  <a:srgbClr val="4F6470"/>
                </a:solidFill>
                <a:latin typeface="Arial"/>
              </a:rPr>
              <a:t>decide</a:t>
            </a:r>
            <a:r>
              <a:rPr sz="1800" b="0" i="0">
                <a:solidFill>
                  <a:srgbClr val="55666E"/>
                </a:solidFill>
                <a:latin typeface="Arial"/>
              </a:rPr>
              <a:t>  ·  Humans stay </a:t>
            </a:r>
            <a:r>
              <a:rPr sz="1800" b="1" i="0">
                <a:solidFill>
                  <a:srgbClr val="B85F33"/>
                </a:solidFill>
                <a:latin typeface="Arial"/>
              </a:rPr>
              <a:t>accountable</a:t>
            </a:r>
          </a:p>
        </p:txBody>
      </p:sp>
      <p:sp>
        <p:nvSpPr>
          <p:cNvPr id="4" name="TextBox 3"/>
          <p:cNvSpPr txBox="1"/>
          <p:nvPr/>
        </p:nvSpPr>
        <p:spPr>
          <a:xfrm>
            <a:off x="822960" y="2468880"/>
            <a:ext cx="7498079" cy="228600"/>
          </a:xfrm>
          <a:prstGeom prst="rect">
            <a:avLst/>
          </a:prstGeom>
          <a:noFill/>
        </p:spPr>
        <p:txBody>
          <a:bodyPr wrap="square" lIns="0" tIns="0" rIns="0" bIns="0" anchor="t">
            <a:spAutoFit/>
          </a:bodyPr>
          <a:lstStyle/>
          <a:p>
            <a:pPr algn="ctr"/>
            <a:r>
              <a:rPr sz="1100" b="1">
                <a:solidFill>
                  <a:srgbClr val="B85F33"/>
                </a:solidFill>
                <a:latin typeface="Arial"/>
              </a:rPr>
              <a:t>THE TEAM</a:t>
            </a:r>
          </a:p>
        </p:txBody>
      </p:sp>
      <p:sp>
        <p:nvSpPr>
          <p:cNvPr id="5" name="TextBox 4"/>
          <p:cNvSpPr txBox="1"/>
          <p:nvPr/>
        </p:nvSpPr>
        <p:spPr>
          <a:xfrm>
            <a:off x="822960" y="2743200"/>
            <a:ext cx="7498079" cy="640080"/>
          </a:xfrm>
          <a:prstGeom prst="rect">
            <a:avLst/>
          </a:prstGeom>
          <a:noFill/>
        </p:spPr>
        <p:txBody>
          <a:bodyPr wrap="square" lIns="0" tIns="0" rIns="0" bIns="0" anchor="t">
            <a:spAutoFit/>
          </a:bodyPr>
          <a:lstStyle/>
          <a:p>
            <a:pPr algn="ctr">
              <a:spcAft>
                <a:spcPts val="400"/>
              </a:spcAft>
            </a:pPr>
            <a:r>
              <a:rPr sz="1500" b="0">
                <a:solidFill>
                  <a:srgbClr val="1F2A30"/>
                </a:solidFill>
                <a:latin typeface="Arial"/>
              </a:rPr>
              <a:t>Balakumaran Kannan  ·  Kanishk Bansal  ·  Kavya Sree Kaitepalli  ·  Kshitiz Godara</a:t>
            </a:r>
          </a:p>
          <a:p>
            <a:pPr algn="ctr">
              <a:spcAft>
                <a:spcPts val="400"/>
              </a:spcAft>
            </a:pPr>
            <a:r>
              <a:rPr sz="1500" b="0">
                <a:solidFill>
                  <a:srgbClr val="1F2A30"/>
                </a:solidFill>
                <a:latin typeface="Arial"/>
              </a:rPr>
              <a:t>Madhur Aggarwal  ·  Rohit Rawat  ·  Sivashanmugam Kannan</a:t>
            </a:r>
          </a:p>
        </p:txBody>
      </p:sp>
      <p:sp>
        <p:nvSpPr>
          <p:cNvPr id="6" name="TextBox 5"/>
          <p:cNvSpPr txBox="1"/>
          <p:nvPr/>
        </p:nvSpPr>
        <p:spPr>
          <a:xfrm>
            <a:off x="822960" y="3474720"/>
            <a:ext cx="7498079" cy="228600"/>
          </a:xfrm>
          <a:prstGeom prst="rect">
            <a:avLst/>
          </a:prstGeom>
          <a:noFill/>
        </p:spPr>
        <p:txBody>
          <a:bodyPr wrap="square" lIns="0" tIns="0" rIns="0" bIns="0" anchor="t">
            <a:spAutoFit/>
          </a:bodyPr>
          <a:lstStyle/>
          <a:p>
            <a:pPr algn="ctr"/>
            <a:r>
              <a:rPr sz="1200" b="0">
                <a:solidFill>
                  <a:srgbClr val="55666E"/>
                </a:solidFill>
                <a:latin typeface="Arial"/>
              </a:rPr>
              <a:t>Microsoft, Azure Linux</a:t>
            </a:r>
          </a:p>
        </p:txBody>
      </p:sp>
      <p:sp>
        <p:nvSpPr>
          <p:cNvPr id="7" name="TextBox 6">
            <a:extLst>
              <a:ext uri="{FF2B5EF4-FFF2-40B4-BE49-F238E27FC236}">
                <a16:creationId xmlns:a16="http://schemas.microsoft.com/office/drawing/2014/main" id="{1FA13611-8B15-BB91-08C8-F8AFEA801B18}"/>
              </a:ext>
            </a:extLst>
          </p:cNvPr>
          <p:cNvSpPr txBox="1"/>
          <p:nvPr/>
        </p:nvSpPr>
        <p:spPr>
          <a:xfrm>
            <a:off x="4170392" y="4490120"/>
            <a:ext cx="5438481"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LinkedIn - </a:t>
            </a:r>
            <a:r>
              <a:rPr lang="en-GB" dirty="0">
                <a:hlinkClick r:id="rId3"/>
              </a:rPr>
              <a:t>https://www.linkedin.com/in/balakumaran-kannan/</a:t>
            </a:r>
            <a:endParaRPr lang="en-US"/>
          </a:p>
          <a:p>
            <a:r>
              <a:rPr lang="en-GB" dirty="0"/>
              <a:t>                 </a:t>
            </a:r>
            <a:r>
              <a:rPr lang="en-GB" dirty="0">
                <a:hlinkClick r:id="rId4"/>
              </a:rPr>
              <a:t>https://www.linkedin.com/in/kanishkbansal</a:t>
            </a:r>
            <a:endParaRPr lang="en-US"/>
          </a:p>
          <a:p>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29</Slides>
  <Notes>28</Notes>
  <HiddenSlides>0</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From CVE to Fix in Minutes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&amp;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CVE to Fix in Minutes — LPC 2026</dc:title>
  <dc:creator>Balakumaran Kannan, Kanishk Bansal, Rohit Rawat</dc:creator>
  <cp:revision>37</cp:revision>
  <dcterms:modified xsi:type="dcterms:W3CDTF">2026-10-06T06:53:12Z</dcterms:modified>
</cp:coreProperties>
</file>