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22"/>
  </p:notesMasterIdLst>
  <p:sldIdLst>
    <p:sldId id="256" r:id="rId2"/>
    <p:sldId id="257" r:id="rId3"/>
    <p:sldId id="259" r:id="rId4"/>
    <p:sldId id="261" r:id="rId5"/>
    <p:sldId id="262" r:id="rId6"/>
    <p:sldId id="277" r:id="rId7"/>
    <p:sldId id="272" r:id="rId8"/>
    <p:sldId id="265" r:id="rId9"/>
    <p:sldId id="266" r:id="rId10"/>
    <p:sldId id="267" r:id="rId11"/>
    <p:sldId id="268" r:id="rId12"/>
    <p:sldId id="283" r:id="rId13"/>
    <p:sldId id="281" r:id="rId14"/>
    <p:sldId id="278" r:id="rId15"/>
    <p:sldId id="269" r:id="rId16"/>
    <p:sldId id="279" r:id="rId17"/>
    <p:sldId id="280" r:id="rId18"/>
    <p:sldId id="282" r:id="rId19"/>
    <p:sldId id="274" r:id="rId20"/>
    <p:sldId id="275" r:id="rId21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1837"/>
  </p:normalViewPr>
  <p:slideViewPr>
    <p:cSldViewPr snapToGrid="0" snapToObjects="1">
      <p:cViewPr varScale="1">
        <p:scale>
          <a:sx n="103" d="100"/>
          <a:sy n="103" d="100"/>
        </p:scale>
        <p:origin x="2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3487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BBC31-BE36-B011-F993-341C051F1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7CE21C-7D6F-6D44-E664-3159FDC7D0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4D082-A74E-1620-A38A-0F7170D06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CB85D-9E77-2326-E87E-45560B4C68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88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58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00B27-AF07-AF9E-3075-198F1C5BF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2A0995-D4E5-92B3-842F-73FD074C6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F44CC-6806-B1FF-3ED9-CE5B4DE12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ABE6B-FD9C-E404-21A0-5E9A77467A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50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94E17-D3B6-3D68-6581-2A1D80B14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53BF71-3CE8-E097-DE17-BA78BEF94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4B7953-D421-09ED-C6F7-F70F5BEBC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05727-FBFD-B2DF-A015-2269B89C80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23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2605F-C17C-663B-8F84-5AE798E29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11165A-B5C1-3938-8F6C-3B0D3A7D5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62CC47-51E2-15EE-632F-ABB9A358F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BA6F9-8CA8-C9B7-054B-BD846A0892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917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A4D8-2D47-B030-F3B2-6FE0D9FFD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A4BD31-4E38-76FA-D2DC-C0095A3D3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CF5CAA-FE92-6422-C795-D5547EEEB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5B18A-B714-4D15-8C18-99A73DB227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89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47292-A7FA-9027-58C8-BF048802A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1B9A6-9611-1B41-93BE-5FD0293B60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50367-0533-AED6-230F-341E3A790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3B4A7-06BD-8509-98BE-EEF0F8E60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64FED-6C18-1956-C7CC-9E09A50A7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211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75126-DF02-EE12-A443-E34EA5D2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E9C8E-706E-0C7B-0761-0CFDD9FB2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57003-4DF9-B0AD-9E14-BC195F70A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C1B30-A08A-3729-8097-3E7F4A3D1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FDE90-79F2-4460-A641-D2808D943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868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B652-D222-D18D-52D5-0333F452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BBE45-12B7-C08E-4BEB-FB213E0BA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CB000-10B3-0A60-67BE-DCDE04CF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C58BD-95C8-5B8F-1B2C-1AD9AB01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DFDDD-01EE-F7BC-BD7B-5F989C5AF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948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7D8A-65C5-4A99-D3D2-EDCFF5C52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AD6B2-26B6-5601-981F-5951EC054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83232-4038-67F1-9D84-7A067AC4D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8A808-16DC-5F29-7ECA-01A92C647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2BF59-2D89-4B38-DC80-E7C8B9239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FE57DF-F9EA-C05D-E16A-D4009B4CD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5268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175E4-5385-77FF-2F05-899708464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201C7-A0C3-97BF-73F4-5BD9A3124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D1B03-208C-0D22-BD41-516ED4EA9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4CE502-6DB4-8FBF-7791-B512FD6B7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6773C-0EF5-1ECE-ECAD-CC9D05F29D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24EF2E-E0AA-6478-CAFC-6A5D300B7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2DABB-5D46-F775-6793-B2C57A41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DF6774-E405-FB93-AD3A-96469C02C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194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69981-BA7C-2543-2DF0-B851C4B24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11E818-8940-354A-AEE7-B227FAEDA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D72A1-2173-1F71-DB57-435B7798B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CE228-BB93-2D5A-0632-B2B4151D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7973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EF4C6-B0AB-BA47-118F-18E65BF2B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758949-826A-EEB4-83A1-CA136F3DF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74974-AA91-8516-415D-F8C5CC9B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246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FE567-9165-88AE-B669-88735EE1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3B09-6F42-F595-78E7-D9106005E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3B1ED-3041-E37E-49FC-CBF89140E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1BC5D-2CD5-0585-ADFD-B12FE4880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66EFC-AE32-7FEF-9E8B-D5EDA0C4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8064B-D085-DEA8-8D5D-FE1EAE86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3064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2CA38-E70A-70E9-0D85-A0C43E862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8443CF-64EF-F6DA-8254-7531E4AB85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74C6A-D3D3-F9EA-7030-E1384E503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E8BCB-00CB-5F34-1FAB-5C5B86659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CAEAA-1430-6641-1406-573840D7B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84DBC-B770-F0F6-5408-8CBEC1729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8445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FC8E2-D89E-13E6-F9BB-03F05073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2ED797-1DF8-5850-FE40-7D2B6C045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D5964-2B29-3515-38D3-1FB16DBB6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70A74-A143-53B7-9513-47F968F8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A6E25-AA7F-F12A-8ED0-847E044E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519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DB4E34-A773-F0C5-255D-BFF7F970B4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7393AA-F726-D623-1349-99E992177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E5171-8B29-479E-9AAB-C740AF58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D332E-9D8F-877E-AF43-72ADD0DDF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645ED-3C4E-BC50-6473-359B12A10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760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02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>
            <a:lvl1pPr marL="0" indent="0" algn="l">
              <a:lnSpc>
                <a:spcPct val="115000"/>
              </a:lnSpc>
              <a:buNone/>
              <a:defRPr lang="en-US" sz="4400" dirty="0">
                <a:solidFill>
                  <a:srgbClr val="111111"/>
                </a:solidFill>
                <a:latin typeface="+mj-lt"/>
                <a:ea typeface="Carlito" pitchFamily="34" charset="-122"/>
                <a:cs typeface="Carlit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20490"/>
            <a:ext cx="10566400" cy="442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11111"/>
                </a:solidFill>
                <a:latin typeface="+mn-lt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0704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75665-B1F4-58DC-A1A4-29C73D54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ED3C9-73AF-4DE8-622F-6EC030E32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49E8-46E4-A4CD-A21D-4E13D629F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D9E2FF-8779-C245-BC0C-E7D433C6D6D2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51611-153E-22EB-24D9-747C9EF27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CB5B7-D397-DD57-4143-CC4E3EA4D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123119-C32B-4B41-8205-07E2652A4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8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2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654304" y="1825328"/>
            <a:ext cx="10883392" cy="1655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5200" b="0" i="0" dirty="0">
                <a:solidFill>
                  <a:schemeClr val="tx1"/>
                </a:solidFill>
                <a:effectLst/>
                <a:latin typeface="Dosis" pitchFamily="2" charset="77"/>
              </a:rPr>
              <a:t>BPF_PROG_TEST_RUN: </a:t>
            </a:r>
            <a:br>
              <a:rPr lang="en-US" sz="5200" b="0" i="0" dirty="0">
                <a:solidFill>
                  <a:schemeClr val="tx1"/>
                </a:solidFill>
                <a:effectLst/>
                <a:latin typeface="Dosis" pitchFamily="2" charset="77"/>
              </a:rPr>
            </a:br>
            <a:r>
              <a:rPr lang="en-US" sz="5200" b="0" i="0" dirty="0">
                <a:solidFill>
                  <a:srgbClr val="FF0000"/>
                </a:solidFill>
                <a:effectLst/>
                <a:latin typeface="Dosis" pitchFamily="2" charset="77"/>
              </a:rPr>
              <a:t>the hidden perils of testing.</a:t>
            </a:r>
            <a:br>
              <a:rPr lang="en-US" sz="5200" b="0" i="0" dirty="0">
                <a:solidFill>
                  <a:srgbClr val="953300"/>
                </a:solidFill>
                <a:effectLst/>
                <a:latin typeface="Dosis" pitchFamily="2" charset="77"/>
              </a:rPr>
            </a:br>
            <a:br>
              <a:rPr lang="en-US" sz="5200" dirty="0"/>
            </a:b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5597611" y="3929448"/>
            <a:ext cx="5781589" cy="552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3080"/>
              </a:lnSpc>
              <a:buNone/>
            </a:pPr>
            <a:r>
              <a:rPr lang="en-US" sz="2200" dirty="0">
                <a:latin typeface="+mj-lt"/>
                <a:ea typeface="Carlito" pitchFamily="34" charset="-122"/>
                <a:cs typeface="Carlito" pitchFamily="34" charset="-120"/>
              </a:rPr>
              <a:t>Lucas </a:t>
            </a:r>
            <a:r>
              <a:rPr lang="en-US" sz="2200" dirty="0" err="1">
                <a:latin typeface="+mj-lt"/>
                <a:ea typeface="Carlito" pitchFamily="34" charset="-122"/>
                <a:cs typeface="Carlito" pitchFamily="34" charset="-120"/>
              </a:rPr>
              <a:t>Castanheira</a:t>
            </a:r>
            <a:r>
              <a:rPr lang="en-US" sz="2200" dirty="0">
                <a:latin typeface="+mj-lt"/>
                <a:ea typeface="Carlito" pitchFamily="34" charset="-122"/>
                <a:cs typeface="Carlito" pitchFamily="34" charset="-120"/>
              </a:rPr>
              <a:t> and </a:t>
            </a:r>
            <a:r>
              <a:rPr lang="en-US" sz="2200" dirty="0">
                <a:solidFill>
                  <a:srgbClr val="E60000"/>
                </a:solidFill>
                <a:latin typeface="+mj-lt"/>
                <a:ea typeface="Carlito" pitchFamily="34" charset="-122"/>
                <a:cs typeface="Carlito" pitchFamily="34" charset="-120"/>
              </a:rPr>
              <a:t>Theophilus A. Benson</a:t>
            </a:r>
            <a:endParaRPr lang="en-US" sz="2200" dirty="0">
              <a:latin typeface="+mj-lt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51093" y="4507210"/>
            <a:ext cx="342810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60000"/>
                </a:solidFill>
                <a:latin typeface="+mj-lt"/>
                <a:ea typeface="Carlito" pitchFamily="34" charset="-122"/>
                <a:cs typeface="Carlito" pitchFamily="34" charset="-120"/>
              </a:rPr>
              <a:t>Carnegie Mellon University</a:t>
            </a:r>
            <a:endParaRPr lang="en-US" sz="2000" dirty="0">
              <a:latin typeface="+mj-lt"/>
            </a:endParaRPr>
          </a:p>
        </p:txBody>
      </p:sp>
      <p:pic>
        <p:nvPicPr>
          <p:cNvPr id="5" name="Picture 2" descr="University Logo | Brand Standards">
            <a:extLst>
              <a:ext uri="{FF2B5EF4-FFF2-40B4-BE49-F238E27FC236}">
                <a16:creationId xmlns:a16="http://schemas.microsoft.com/office/drawing/2014/main" id="{1CDD64FD-0BD5-2324-6F51-E00C43BC0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561" y="5221941"/>
            <a:ext cx="1655762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F835FD8-0149-831C-B1C3-00276CD91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149" y="2547849"/>
            <a:ext cx="5016593" cy="2483670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485429"/>
            <a:ext cx="10883392" cy="855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The verifier is </a:t>
            </a: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not enough </a:t>
            </a:r>
            <a:b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</a:b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(never was)</a:t>
            </a: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812800" y="1610443"/>
            <a:ext cx="5511800" cy="2179241"/>
          </a:xfrm>
          <a:prstGeom prst="rect">
            <a:avLst/>
          </a:prstGeom>
          <a:solidFill>
            <a:srgbClr val="DAF2D0"/>
          </a:solidFill>
          <a:ln/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4" name="Text 2"/>
          <p:cNvSpPr/>
          <p:nvPr/>
        </p:nvSpPr>
        <p:spPr>
          <a:xfrm>
            <a:off x="1168400" y="1932979"/>
            <a:ext cx="4944618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111111"/>
                </a:solidFill>
                <a:latin typeface="+mj-lt"/>
                <a:ea typeface="Arial" pitchFamily="34" charset="-122"/>
                <a:cs typeface="Arial" pitchFamily="34" charset="-120"/>
              </a:rPr>
              <a:t>Safe to load is not the same as correct or </a:t>
            </a:r>
            <a:r>
              <a:rPr lang="en-US" sz="2200" b="1" u="sng" dirty="0">
                <a:solidFill>
                  <a:srgbClr val="FF0000"/>
                </a:solidFill>
                <a:latin typeface="+mj-lt"/>
                <a:ea typeface="Arial" pitchFamily="34" charset="-122"/>
                <a:cs typeface="Arial" pitchFamily="34" charset="-120"/>
              </a:rPr>
              <a:t>safe to load :)</a:t>
            </a:r>
            <a:endParaRPr lang="en-US" sz="2200" u="sng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96391" y="2748568"/>
            <a:ext cx="4944618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111111"/>
                </a:solidFill>
                <a:latin typeface="+mj-lt"/>
                <a:ea typeface="Carlito" pitchFamily="34" charset="-122"/>
                <a:cs typeface="Carlito" pitchFamily="34" charset="-120"/>
              </a:rPr>
              <a:t>The verifier </a:t>
            </a:r>
            <a:r>
              <a:rPr lang="en-US" b="1" dirty="0">
                <a:solidFill>
                  <a:srgbClr val="FF0000"/>
                </a:solidFill>
                <a:latin typeface="+mj-lt"/>
                <a:ea typeface="Carlito" pitchFamily="34" charset="-122"/>
                <a:cs typeface="Carlito" pitchFamily="34" charset="-120"/>
              </a:rPr>
              <a:t>ONLY</a:t>
            </a:r>
            <a:r>
              <a:rPr lang="en-US" dirty="0">
                <a:solidFill>
                  <a:srgbClr val="111111"/>
                </a:solidFill>
                <a:latin typeface="+mj-lt"/>
                <a:ea typeface="Carlito" pitchFamily="34" charset="-122"/>
                <a:cs typeface="Carlito" pitchFamily="34" charset="-120"/>
              </a:rPr>
              <a:t> </a:t>
            </a:r>
            <a:r>
              <a:rPr lang="en-US" sz="1800" dirty="0">
                <a:solidFill>
                  <a:srgbClr val="111111"/>
                </a:solidFill>
                <a:latin typeface="+mj-lt"/>
                <a:ea typeface="Carlito" pitchFamily="34" charset="-122"/>
                <a:cs typeface="Carlito" pitchFamily="34" charset="-120"/>
              </a:rPr>
              <a:t>proves a program is bounded and memory-safe. </a:t>
            </a:r>
            <a:endParaRPr lang="en-US" sz="1800" dirty="0">
              <a:latin typeface="+mj-lt"/>
            </a:endParaRPr>
          </a:p>
        </p:txBody>
      </p:sp>
      <p:sp>
        <p:nvSpPr>
          <p:cNvPr id="6" name="Text 4"/>
          <p:cNvSpPr/>
          <p:nvPr/>
        </p:nvSpPr>
        <p:spPr>
          <a:xfrm>
            <a:off x="8869239" y="5662286"/>
            <a:ext cx="3037703" cy="1084503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254000" tIns="254000" rIns="135890" bIns="228600" rtlCol="0" anchor="t">
            <a:no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Logical bugs </a:t>
            </a:r>
            <a:b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in YOUR program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+mj-lt"/>
                <a:ea typeface="Carlito" pitchFamily="34" charset="-122"/>
                <a:cs typeface="Carlito" pitchFamily="34" charset="-120"/>
              </a:rPr>
              <a:t>2</a:t>
            </a:r>
            <a:endParaRPr lang="en-US" sz="1200" dirty="0">
              <a:latin typeface="+mj-lt"/>
            </a:endParaRPr>
          </a:p>
        </p:txBody>
      </p:sp>
      <p:pic>
        <p:nvPicPr>
          <p:cNvPr id="10" name="Picture 9" descr="A screenshot of a web page&#10;&#10;Description automatically generated">
            <a:extLst>
              <a:ext uri="{FF2B5EF4-FFF2-40B4-BE49-F238E27FC236}">
                <a16:creationId xmlns:a16="http://schemas.microsoft.com/office/drawing/2014/main" id="{A167A997-E46F-4357-B1B7-006453C21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17" y="3834436"/>
            <a:ext cx="5615449" cy="2642564"/>
          </a:xfrm>
          <a:prstGeom prst="rect">
            <a:avLst/>
          </a:prstGeom>
        </p:spPr>
      </p:pic>
      <p:pic>
        <p:nvPicPr>
          <p:cNvPr id="11" name="Picture 10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7D072D5E-0D61-8EE3-8937-B896AE808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46" y="3881373"/>
            <a:ext cx="6054589" cy="1916896"/>
          </a:xfrm>
          <a:prstGeom prst="rect">
            <a:avLst/>
          </a:prstGeom>
        </p:spPr>
      </p:pic>
      <p:sp>
        <p:nvSpPr>
          <p:cNvPr id="7" name="Text 5"/>
          <p:cNvSpPr/>
          <p:nvPr/>
        </p:nvSpPr>
        <p:spPr>
          <a:xfrm>
            <a:off x="7932435" y="861303"/>
            <a:ext cx="2757439" cy="1183525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254000" tIns="254000" rIns="135890" bIns="228600" rtlCol="0" anchor="t">
            <a:no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latin typeface="+mj-lt"/>
                <a:ea typeface="Arial" pitchFamily="34" charset="-122"/>
                <a:cs typeface="Arial" pitchFamily="34" charset="-120"/>
              </a:rPr>
              <a:t>Latent kernel bugs</a:t>
            </a:r>
            <a:endParaRPr lang="en-US" sz="2400" dirty="0">
              <a:latin typeface="+mj-lt"/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BA4D7510-6309-C97F-81E0-9D0BA743C49C}"/>
              </a:ext>
            </a:extLst>
          </p:cNvPr>
          <p:cNvSpPr/>
          <p:nvPr/>
        </p:nvSpPr>
        <p:spPr>
          <a:xfrm>
            <a:off x="8940468" y="2076946"/>
            <a:ext cx="484825" cy="591001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6DF1A749-D961-4314-669C-FF4324037114}"/>
              </a:ext>
            </a:extLst>
          </p:cNvPr>
          <p:cNvSpPr/>
          <p:nvPr/>
        </p:nvSpPr>
        <p:spPr>
          <a:xfrm rot="10800000">
            <a:off x="9989763" y="4927809"/>
            <a:ext cx="484825" cy="591001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How do you test your eBPF programs?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2800" y="1524000"/>
            <a:ext cx="5016500" cy="482600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Analyze single program behavior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362700" y="1524000"/>
            <a:ext cx="5016500" cy="482600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Analyze program interactions with …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2800" y="2095500"/>
            <a:ext cx="222377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600" i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Human imprecision</a:t>
            </a:r>
            <a:endParaRPr lang="en-US" sz="1600" dirty="0"/>
          </a:p>
        </p:txBody>
      </p:sp>
      <p:pic>
        <p:nvPicPr>
          <p:cNvPr id="7" name="Image 0" descr="Develope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9000" y="2362200"/>
            <a:ext cx="317500" cy="406400"/>
          </a:xfrm>
          <a:prstGeom prst="rect">
            <a:avLst/>
          </a:prstGeom>
        </p:spPr>
      </p:pic>
      <p:pic>
        <p:nvPicPr>
          <p:cNvPr id="8" name="Image 1" descr="connecto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81100" y="2489200"/>
            <a:ext cx="2413000" cy="355600"/>
          </a:xfrm>
          <a:prstGeom prst="rect">
            <a:avLst/>
          </a:prstGeom>
        </p:spPr>
      </p:pic>
      <p:pic>
        <p:nvPicPr>
          <p:cNvPr id="9" name="Image 2" descr="connector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96950" y="2743200"/>
            <a:ext cx="882650" cy="48260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1276350" y="2863850"/>
            <a:ext cx="1828800" cy="157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pic>
        <p:nvPicPr>
          <p:cNvPr id="11" name="Image 3" descr="connecto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74700" y="3771900"/>
            <a:ext cx="1092200" cy="76200"/>
          </a:xfrm>
          <a:prstGeom prst="rect">
            <a:avLst/>
          </a:prstGeom>
        </p:spPr>
      </p:pic>
      <p:pic>
        <p:nvPicPr>
          <p:cNvPr id="12" name="Image 4" descr="connecto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74700" y="3930650"/>
            <a:ext cx="1092200" cy="76200"/>
          </a:xfrm>
          <a:prstGeom prst="rect">
            <a:avLst/>
          </a:prstGeom>
        </p:spPr>
      </p:pic>
      <p:pic>
        <p:nvPicPr>
          <p:cNvPr id="13" name="Image 5" descr="connecto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74700" y="4089400"/>
            <a:ext cx="1092200" cy="7620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847850" y="2940050"/>
            <a:ext cx="1193800" cy="622300"/>
          </a:xfrm>
          <a:prstGeom prst="rect">
            <a:avLst/>
          </a:prstGeom>
          <a:solidFill>
            <a:srgbClr val="D9D9D9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31750" rIns="6350" bIns="31750" rtlCol="0" anchor="ctr">
            <a:normAutofit/>
          </a:bodyPr>
          <a:lstStyle/>
          <a:p>
            <a:pPr marL="0" indent="0" algn="ctr">
              <a:lnSpc>
                <a:spcPts val="1380"/>
              </a:lnSpc>
              <a:buNone/>
            </a:pPr>
            <a:r>
              <a:rPr lang="en-US" sz="1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Manually defined context</a:t>
            </a:r>
            <a:endParaRPr lang="en-US" sz="1400" dirty="0"/>
          </a:p>
        </p:txBody>
      </p:sp>
      <p:sp>
        <p:nvSpPr>
          <p:cNvPr id="15" name="Text 7"/>
          <p:cNvSpPr/>
          <p:nvPr/>
        </p:nvSpPr>
        <p:spPr>
          <a:xfrm>
            <a:off x="1847850" y="3651250"/>
            <a:ext cx="876300" cy="6223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1400" dirty="0"/>
          </a:p>
        </p:txBody>
      </p:sp>
      <p:pic>
        <p:nvPicPr>
          <p:cNvPr id="16" name="Image 6" descr="Map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781300" y="3797300"/>
            <a:ext cx="292100" cy="393700"/>
          </a:xfrm>
          <a:prstGeom prst="rect">
            <a:avLst/>
          </a:prstGeom>
        </p:spPr>
      </p:pic>
      <p:sp>
        <p:nvSpPr>
          <p:cNvPr id="17" name="Shape 8"/>
          <p:cNvSpPr/>
          <p:nvPr/>
        </p:nvSpPr>
        <p:spPr>
          <a:xfrm>
            <a:off x="3562350" y="2609850"/>
            <a:ext cx="2146300" cy="1828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8" name="Text 9"/>
          <p:cNvSpPr/>
          <p:nvPr/>
        </p:nvSpPr>
        <p:spPr>
          <a:xfrm>
            <a:off x="3562350" y="2609850"/>
            <a:ext cx="2146300" cy="368300"/>
          </a:xfrm>
          <a:prstGeom prst="rect">
            <a:avLst/>
          </a:prstGeom>
          <a:solidFill>
            <a:srgbClr val="D9D9D9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Models of helpers</a:t>
            </a:r>
            <a:endParaRPr lang="en-US" sz="1600" dirty="0"/>
          </a:p>
        </p:txBody>
      </p:sp>
      <p:pic>
        <p:nvPicPr>
          <p:cNvPr id="19" name="Image 7" descr="Tree of paths through a helper model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556000" y="2984500"/>
            <a:ext cx="2159000" cy="1460500"/>
          </a:xfrm>
          <a:prstGeom prst="rect">
            <a:avLst/>
          </a:prstGeom>
        </p:spPr>
      </p:pic>
      <p:pic>
        <p:nvPicPr>
          <p:cNvPr id="20" name="Image 8" descr="Engineer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426200" y="2603500"/>
            <a:ext cx="254000" cy="330200"/>
          </a:xfrm>
          <a:prstGeom prst="rect">
            <a:avLst/>
          </a:prstGeom>
        </p:spPr>
      </p:pic>
      <p:pic>
        <p:nvPicPr>
          <p:cNvPr id="21" name="Image 9" descr="Engineer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426200" y="3175000"/>
            <a:ext cx="254000" cy="330200"/>
          </a:xfrm>
          <a:prstGeom prst="rect">
            <a:avLst/>
          </a:prstGeom>
        </p:spPr>
      </p:pic>
      <p:pic>
        <p:nvPicPr>
          <p:cNvPr id="22" name="Image 10" descr="Engineer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426200" y="3746500"/>
            <a:ext cx="254000" cy="330200"/>
          </a:xfrm>
          <a:prstGeom prst="rect">
            <a:avLst/>
          </a:prstGeom>
        </p:spPr>
      </p:pic>
      <p:sp>
        <p:nvSpPr>
          <p:cNvPr id="23" name="Shape 10"/>
          <p:cNvSpPr/>
          <p:nvPr/>
        </p:nvSpPr>
        <p:spPr>
          <a:xfrm>
            <a:off x="7689850" y="2736850"/>
            <a:ext cx="876300" cy="1066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4" name="Shape 11"/>
          <p:cNvSpPr/>
          <p:nvPr/>
        </p:nvSpPr>
        <p:spPr>
          <a:xfrm>
            <a:off x="7562850" y="2863850"/>
            <a:ext cx="876300" cy="1066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5" name="Shape 12"/>
          <p:cNvSpPr/>
          <p:nvPr/>
        </p:nvSpPr>
        <p:spPr>
          <a:xfrm>
            <a:off x="7435850" y="2990850"/>
            <a:ext cx="876300" cy="1066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6" name="Shape 13"/>
          <p:cNvSpPr/>
          <p:nvPr/>
        </p:nvSpPr>
        <p:spPr>
          <a:xfrm>
            <a:off x="7556500" y="3175000"/>
            <a:ext cx="635000" cy="11430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7" name="Shape 14"/>
          <p:cNvSpPr/>
          <p:nvPr/>
        </p:nvSpPr>
        <p:spPr>
          <a:xfrm>
            <a:off x="7556500" y="3429000"/>
            <a:ext cx="508000" cy="11430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 sz="2000"/>
          </a:p>
        </p:txBody>
      </p:sp>
      <p:pic>
        <p:nvPicPr>
          <p:cNvPr id="28" name="Image 11" descr="connector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642100" y="2717800"/>
            <a:ext cx="825500" cy="508000"/>
          </a:xfrm>
          <a:prstGeom prst="rect">
            <a:avLst/>
          </a:prstGeom>
        </p:spPr>
      </p:pic>
      <p:pic>
        <p:nvPicPr>
          <p:cNvPr id="29" name="Image 12" descr="connector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642100" y="3289300"/>
            <a:ext cx="825500" cy="254000"/>
          </a:xfrm>
          <a:prstGeom prst="rect">
            <a:avLst/>
          </a:prstGeom>
        </p:spPr>
      </p:pic>
      <p:pic>
        <p:nvPicPr>
          <p:cNvPr id="30" name="Image 13" descr="connector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642100" y="3759200"/>
            <a:ext cx="825500" cy="203200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7213600" y="4159250"/>
            <a:ext cx="1320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8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Testing</a:t>
            </a:r>
            <a:endParaRPr lang="en-US" sz="2800" dirty="0"/>
          </a:p>
        </p:txBody>
      </p:sp>
      <p:pic>
        <p:nvPicPr>
          <p:cNvPr id="32" name="Image 14" descr="Engineer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093200" y="2603500"/>
            <a:ext cx="254000" cy="330200"/>
          </a:xfrm>
          <a:prstGeom prst="rect">
            <a:avLst/>
          </a:prstGeom>
        </p:spPr>
      </p:pic>
      <p:pic>
        <p:nvPicPr>
          <p:cNvPr id="33" name="Image 15" descr="Engineer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093200" y="3175000"/>
            <a:ext cx="254000" cy="330200"/>
          </a:xfrm>
          <a:prstGeom prst="rect">
            <a:avLst/>
          </a:prstGeom>
        </p:spPr>
      </p:pic>
      <p:pic>
        <p:nvPicPr>
          <p:cNvPr id="34" name="Image 16" descr="Engineer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093200" y="3746500"/>
            <a:ext cx="254000" cy="330200"/>
          </a:xfrm>
          <a:prstGeom prst="rect">
            <a:avLst/>
          </a:prstGeom>
        </p:spPr>
      </p:pic>
      <p:sp>
        <p:nvSpPr>
          <p:cNvPr id="35" name="Shape 16"/>
          <p:cNvSpPr/>
          <p:nvPr/>
        </p:nvSpPr>
        <p:spPr>
          <a:xfrm>
            <a:off x="10420350" y="2736850"/>
            <a:ext cx="876300" cy="1066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36" name="Shape 17"/>
          <p:cNvSpPr/>
          <p:nvPr/>
        </p:nvSpPr>
        <p:spPr>
          <a:xfrm>
            <a:off x="10293350" y="2863850"/>
            <a:ext cx="876300" cy="1066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37" name="Shape 18"/>
          <p:cNvSpPr/>
          <p:nvPr/>
        </p:nvSpPr>
        <p:spPr>
          <a:xfrm>
            <a:off x="10166350" y="2990850"/>
            <a:ext cx="939800" cy="1066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pic>
        <p:nvPicPr>
          <p:cNvPr id="38" name="Image 17" descr="Bug: an injected fault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414000" y="3270250"/>
            <a:ext cx="444500" cy="508000"/>
          </a:xfrm>
          <a:prstGeom prst="rect">
            <a:avLst/>
          </a:prstGeom>
        </p:spPr>
      </p:pic>
      <p:pic>
        <p:nvPicPr>
          <p:cNvPr id="39" name="Image 18" descr="connector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9309100" y="2717800"/>
            <a:ext cx="889000" cy="508000"/>
          </a:xfrm>
          <a:prstGeom prst="rect">
            <a:avLst/>
          </a:prstGeom>
        </p:spPr>
      </p:pic>
      <p:pic>
        <p:nvPicPr>
          <p:cNvPr id="40" name="Image 19" descr="connector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9309100" y="3289300"/>
            <a:ext cx="889000" cy="254000"/>
          </a:xfrm>
          <a:prstGeom prst="rect">
            <a:avLst/>
          </a:prstGeom>
        </p:spPr>
      </p:pic>
      <p:pic>
        <p:nvPicPr>
          <p:cNvPr id="41" name="Image 20" descr="connector"/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9309100" y="3759200"/>
            <a:ext cx="889000" cy="203200"/>
          </a:xfrm>
          <a:prstGeom prst="rect">
            <a:avLst/>
          </a:prstGeom>
        </p:spPr>
      </p:pic>
      <p:sp>
        <p:nvSpPr>
          <p:cNvPr id="42" name="Text 19"/>
          <p:cNvSpPr/>
          <p:nvPr/>
        </p:nvSpPr>
        <p:spPr>
          <a:xfrm>
            <a:off x="10134600" y="4159250"/>
            <a:ext cx="10033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400" b="1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Chaos</a:t>
            </a:r>
            <a:endParaRPr lang="en-US" sz="2400" b="1" dirty="0"/>
          </a:p>
        </p:txBody>
      </p:sp>
      <p:sp>
        <p:nvSpPr>
          <p:cNvPr id="43" name="Text 20"/>
          <p:cNvSpPr/>
          <p:nvPr/>
        </p:nvSpPr>
        <p:spPr>
          <a:xfrm>
            <a:off x="812800" y="4698999"/>
            <a:ext cx="2349500" cy="935681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Unit</a:t>
            </a:r>
            <a:b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tests</a:t>
            </a:r>
            <a:endParaRPr lang="en-US" sz="2800" dirty="0"/>
          </a:p>
        </p:txBody>
      </p:sp>
      <p:sp>
        <p:nvSpPr>
          <p:cNvPr id="44" name="Text 21"/>
          <p:cNvSpPr/>
          <p:nvPr/>
        </p:nvSpPr>
        <p:spPr>
          <a:xfrm>
            <a:off x="3479800" y="4698999"/>
            <a:ext cx="2349500" cy="935681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Symbolic </a:t>
            </a:r>
            <a:b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execution</a:t>
            </a:r>
            <a:endParaRPr lang="en-US" sz="2800" dirty="0"/>
          </a:p>
        </p:txBody>
      </p:sp>
      <p:sp>
        <p:nvSpPr>
          <p:cNvPr id="45" name="Text 22"/>
          <p:cNvSpPr/>
          <p:nvPr/>
        </p:nvSpPr>
        <p:spPr>
          <a:xfrm>
            <a:off x="6362700" y="4698999"/>
            <a:ext cx="2349500" cy="935681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A/B </a:t>
            </a:r>
            <a:b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testing</a:t>
            </a:r>
            <a:endParaRPr lang="en-US" sz="2800" dirty="0"/>
          </a:p>
        </p:txBody>
      </p:sp>
      <p:sp>
        <p:nvSpPr>
          <p:cNvPr id="46" name="Text 23"/>
          <p:cNvSpPr/>
          <p:nvPr/>
        </p:nvSpPr>
        <p:spPr>
          <a:xfrm>
            <a:off x="9029700" y="4698999"/>
            <a:ext cx="2349500" cy="935681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Chaos </a:t>
            </a:r>
            <a:b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engineering</a:t>
            </a:r>
            <a:endParaRPr lang="en-US" sz="2800" dirty="0"/>
          </a:p>
        </p:txBody>
      </p:sp>
      <p:sp>
        <p:nvSpPr>
          <p:cNvPr id="47" name="Text 24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5" grpId="0" animBg="1"/>
      <p:bldP spid="36" grpId="0" animBg="1"/>
      <p:bldP spid="37" grpId="0" animBg="1"/>
      <p:bldP spid="42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In production, state builds up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073150" y="2020540"/>
            <a:ext cx="3543300" cy="290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pic>
        <p:nvPicPr>
          <p:cNvPr id="4" name="Image 0" descr="A packet path winding up from the NIC through the kernel, with the program writing to shared stat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1569690"/>
            <a:ext cx="4064000" cy="4191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302000" y="2103090"/>
            <a:ext cx="1193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Kernel</a:t>
            </a: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1511300" y="2458690"/>
            <a:ext cx="889000" cy="31750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7" name="Text 4"/>
          <p:cNvSpPr/>
          <p:nvPr/>
        </p:nvSpPr>
        <p:spPr>
          <a:xfrm>
            <a:off x="1390650" y="3481040"/>
            <a:ext cx="1130300" cy="558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3327400" y="2801590"/>
            <a:ext cx="6604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State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1511300" y="4395440"/>
            <a:ext cx="889000" cy="31750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2" name="Text 9"/>
          <p:cNvSpPr/>
          <p:nvPr/>
        </p:nvSpPr>
        <p:spPr>
          <a:xfrm>
            <a:off x="2476500" y="5201890"/>
            <a:ext cx="1320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Host / NIC</a:t>
            </a:r>
            <a:endParaRPr lang="en-US" b="1" dirty="0"/>
          </a:p>
        </p:txBody>
      </p:sp>
      <p:sp>
        <p:nvSpPr>
          <p:cNvPr id="13" name="Text 10"/>
          <p:cNvSpPr/>
          <p:nvPr/>
        </p:nvSpPr>
        <p:spPr>
          <a:xfrm>
            <a:off x="5334000" y="2208808"/>
            <a:ext cx="529780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25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Helpers alter state</a:t>
            </a:r>
            <a:endParaRPr lang="en-US" sz="2800" dirty="0"/>
          </a:p>
        </p:txBody>
      </p:sp>
      <p:pic>
        <p:nvPicPr>
          <p:cNvPr id="14" name="Image 1" descr="Blue squiggles: helper side effect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80700" y="2089745"/>
            <a:ext cx="698500" cy="5080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5334000" y="2781895"/>
            <a:ext cx="604520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6" name="Text 12"/>
          <p:cNvSpPr/>
          <p:nvPr/>
        </p:nvSpPr>
        <p:spPr>
          <a:xfrm>
            <a:off x="5334000" y="3148608"/>
            <a:ext cx="529780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25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Context builds up</a:t>
            </a:r>
            <a:endParaRPr lang="en-US" sz="2800" dirty="0"/>
          </a:p>
        </p:txBody>
      </p:sp>
      <p:pic>
        <p:nvPicPr>
          <p:cNvPr id="17" name="Image 2" descr="Cylinder holding built-up stat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680700" y="2966045"/>
            <a:ext cx="698500" cy="63500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5334000" y="3785195"/>
            <a:ext cx="604520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9" name="Text 14"/>
          <p:cNvSpPr/>
          <p:nvPr/>
        </p:nvSpPr>
        <p:spPr>
          <a:xfrm>
            <a:off x="5334000" y="3969345"/>
            <a:ext cx="5297805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25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Context alters, and is altered by,</a:t>
            </a:r>
            <a:b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other subsystems</a:t>
            </a:r>
            <a:endParaRPr lang="en-US" sz="2800" dirty="0"/>
          </a:p>
        </p:txBody>
      </p:sp>
      <p:sp>
        <p:nvSpPr>
          <p:cNvPr id="20" name="Shape 15"/>
          <p:cNvSpPr/>
          <p:nvPr/>
        </p:nvSpPr>
        <p:spPr>
          <a:xfrm>
            <a:off x="10680700" y="4099520"/>
            <a:ext cx="698500" cy="27940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21" name="Shape 16"/>
          <p:cNvSpPr/>
          <p:nvPr/>
        </p:nvSpPr>
        <p:spPr>
          <a:xfrm>
            <a:off x="5334000" y="4693245"/>
            <a:ext cx="604520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2" name="Text 17"/>
          <p:cNvSpPr/>
          <p:nvPr/>
        </p:nvSpPr>
        <p:spPr>
          <a:xfrm>
            <a:off x="5334000" y="4964708"/>
            <a:ext cx="529780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2125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Host / NIC config impacts context</a:t>
            </a:r>
            <a:endParaRPr lang="en-US" sz="2800" dirty="0"/>
          </a:p>
        </p:txBody>
      </p:sp>
      <p:pic>
        <p:nvPicPr>
          <p:cNvPr id="23" name="Image 3" descr="NIC card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680700" y="4877395"/>
            <a:ext cx="698500" cy="4445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400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6</a:t>
            </a:r>
            <a:endParaRPr lang="en-US" sz="1400" dirty="0"/>
          </a:p>
        </p:txBody>
      </p:sp>
      <p:pic>
        <p:nvPicPr>
          <p:cNvPr id="25" name="Image 3" descr="NIC card">
            <a:extLst>
              <a:ext uri="{FF2B5EF4-FFF2-40B4-BE49-F238E27FC236}">
                <a16:creationId xmlns:a16="http://schemas.microsoft.com/office/drawing/2014/main" id="{6D3CDA20-212C-25B5-0E51-C427C17D40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606550" y="4814540"/>
            <a:ext cx="698500" cy="444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Unit tests run a test recipe, not the kernel</a:t>
            </a:r>
            <a:endParaRPr lang="en-US" dirty="0"/>
          </a:p>
        </p:txBody>
      </p:sp>
      <p:pic>
        <p:nvPicPr>
          <p:cNvPr id="3" name="Image 0" descr="Develope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9000" y="1663700"/>
            <a:ext cx="444500" cy="571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28750" y="1790700"/>
            <a:ext cx="222377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i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“Relevant” context</a:t>
            </a:r>
            <a:endParaRPr lang="en-US" dirty="0"/>
          </a:p>
        </p:txBody>
      </p:sp>
      <p:pic>
        <p:nvPicPr>
          <p:cNvPr id="5" name="Image 1" descr="connecto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0450" y="2209800"/>
            <a:ext cx="101600" cy="3048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819150" y="2482850"/>
            <a:ext cx="1892300" cy="106680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3"/>
          <p:cNvSpPr/>
          <p:nvPr/>
        </p:nvSpPr>
        <p:spPr>
          <a:xfrm>
            <a:off x="914400" y="2552700"/>
            <a:ext cx="17528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 recipe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917575" y="2855565"/>
            <a:ext cx="1695450" cy="270470"/>
          </a:xfrm>
          <a:prstGeom prst="rect">
            <a:avLst/>
          </a:prstGeom>
          <a:solidFill>
            <a:srgbClr val="FFFFFF"/>
          </a:solidFill>
          <a:ln w="6350">
            <a:solidFill>
              <a:srgbClr val="404040"/>
            </a:solidFill>
            <a:prstDash val="solid"/>
          </a:ln>
        </p:spPr>
        <p:txBody>
          <a:bodyPr wrap="square" lIns="66675" tIns="28575" rIns="15875" bIns="3175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Input context object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17575" y="3183186"/>
            <a:ext cx="1695450" cy="270470"/>
          </a:xfrm>
          <a:prstGeom prst="rect">
            <a:avLst/>
          </a:prstGeom>
          <a:solidFill>
            <a:srgbClr val="FFFFFF"/>
          </a:solidFill>
          <a:ln w="6350">
            <a:solidFill>
              <a:srgbClr val="404040"/>
            </a:solidFill>
            <a:prstDash val="solid"/>
          </a:ln>
        </p:spPr>
        <p:txBody>
          <a:bodyPr wrap="square" lIns="66675" tIns="28575" rIns="15875" bIns="3175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Packet data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819150" y="3752850"/>
            <a:ext cx="1892300" cy="558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pic>
        <p:nvPicPr>
          <p:cNvPr id="11" name="Image 2" descr="connector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67000" y="2965450"/>
            <a:ext cx="482600" cy="101600"/>
          </a:xfrm>
          <a:prstGeom prst="rect">
            <a:avLst/>
          </a:prstGeom>
        </p:spPr>
      </p:pic>
      <p:pic>
        <p:nvPicPr>
          <p:cNvPr id="12" name="Image 3" descr="connector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67000" y="3981450"/>
            <a:ext cx="482600" cy="101600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3117850" y="2292350"/>
            <a:ext cx="2019300" cy="2273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Text 8"/>
          <p:cNvSpPr/>
          <p:nvPr/>
        </p:nvSpPr>
        <p:spPr>
          <a:xfrm>
            <a:off x="3146425" y="2400300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BPF_PROG_</a:t>
            </a:r>
            <a:b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</a:br>
            <a: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TEST_RUN</a:t>
            </a:r>
            <a:endParaRPr lang="en-US" sz="1600" dirty="0"/>
          </a:p>
        </p:txBody>
      </p:sp>
      <p:sp>
        <p:nvSpPr>
          <p:cNvPr id="15" name="Shape 9"/>
          <p:cNvSpPr/>
          <p:nvPr/>
        </p:nvSpPr>
        <p:spPr>
          <a:xfrm>
            <a:off x="3244850" y="2990850"/>
            <a:ext cx="622300" cy="46355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Shape 10"/>
          <p:cNvSpPr/>
          <p:nvPr/>
        </p:nvSpPr>
        <p:spPr>
          <a:xfrm>
            <a:off x="3244850" y="3467100"/>
            <a:ext cx="622300" cy="46355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17" name="Image 4" descr="arrow-right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49700" y="3384550"/>
            <a:ext cx="330200" cy="16510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4387850" y="2990850"/>
            <a:ext cx="622300" cy="46355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Shape 12"/>
          <p:cNvSpPr/>
          <p:nvPr/>
        </p:nvSpPr>
        <p:spPr>
          <a:xfrm>
            <a:off x="4387850" y="3467100"/>
            <a:ext cx="622300" cy="46355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Shape 13"/>
          <p:cNvSpPr/>
          <p:nvPr/>
        </p:nvSpPr>
        <p:spPr>
          <a:xfrm>
            <a:off x="4813300" y="2997200"/>
            <a:ext cx="190500" cy="45085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4"/>
          <p:cNvSpPr/>
          <p:nvPr/>
        </p:nvSpPr>
        <p:spPr>
          <a:xfrm>
            <a:off x="3717925" y="5586760"/>
            <a:ext cx="1962150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60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Parts of the test recipe overridden</a:t>
            </a:r>
            <a:endParaRPr lang="en-US" sz="1600" dirty="0"/>
          </a:p>
        </p:txBody>
      </p:sp>
      <p:sp>
        <p:nvSpPr>
          <p:cNvPr id="22" name="Text 15"/>
          <p:cNvSpPr/>
          <p:nvPr/>
        </p:nvSpPr>
        <p:spPr>
          <a:xfrm>
            <a:off x="5022850" y="2362200"/>
            <a:ext cx="939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Load &amp; run</a:t>
            </a:r>
            <a:endParaRPr lang="en-US" dirty="0"/>
          </a:p>
        </p:txBody>
      </p:sp>
      <p:pic>
        <p:nvPicPr>
          <p:cNvPr id="23" name="Image 5" descr="connector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92700" y="2616200"/>
            <a:ext cx="800100" cy="101600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5848350" y="1911350"/>
            <a:ext cx="2971800" cy="2654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Text 17"/>
          <p:cNvSpPr/>
          <p:nvPr/>
        </p:nvSpPr>
        <p:spPr>
          <a:xfrm>
            <a:off x="5943600" y="1981200"/>
            <a:ext cx="209296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Production kernel</a:t>
            </a:r>
            <a:endParaRPr lang="en-US" sz="1600" dirty="0"/>
          </a:p>
        </p:txBody>
      </p:sp>
      <p:sp>
        <p:nvSpPr>
          <p:cNvPr id="26" name="Shape 18"/>
          <p:cNvSpPr/>
          <p:nvPr/>
        </p:nvSpPr>
        <p:spPr>
          <a:xfrm>
            <a:off x="6286500" y="2349500"/>
            <a:ext cx="952500" cy="25400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7" name="Image 6" descr="connector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29300" y="3136900"/>
            <a:ext cx="482600" cy="76200"/>
          </a:xfrm>
          <a:prstGeom prst="rect">
            <a:avLst/>
          </a:prstGeom>
        </p:spPr>
      </p:pic>
      <p:pic>
        <p:nvPicPr>
          <p:cNvPr id="28" name="Image 7" descr="connector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29300" y="3390900"/>
            <a:ext cx="482600" cy="76200"/>
          </a:xfrm>
          <a:prstGeom prst="rect">
            <a:avLst/>
          </a:prstGeom>
        </p:spPr>
      </p:pic>
      <p:pic>
        <p:nvPicPr>
          <p:cNvPr id="29" name="Image 8" descr="connector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29300" y="3644900"/>
            <a:ext cx="482600" cy="76200"/>
          </a:xfrm>
          <a:prstGeom prst="rect">
            <a:avLst/>
          </a:prstGeom>
        </p:spPr>
      </p:pic>
      <p:sp>
        <p:nvSpPr>
          <p:cNvPr id="30" name="Shape 19"/>
          <p:cNvSpPr/>
          <p:nvPr/>
        </p:nvSpPr>
        <p:spPr>
          <a:xfrm>
            <a:off x="6292850" y="2990850"/>
            <a:ext cx="939800" cy="49530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Shape 20"/>
          <p:cNvSpPr/>
          <p:nvPr/>
        </p:nvSpPr>
        <p:spPr>
          <a:xfrm>
            <a:off x="6292850" y="3498850"/>
            <a:ext cx="939800" cy="4953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Shape 21"/>
          <p:cNvSpPr/>
          <p:nvPr/>
        </p:nvSpPr>
        <p:spPr>
          <a:xfrm>
            <a:off x="7023100" y="2997200"/>
            <a:ext cx="203200" cy="4826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3" name="Shape 22"/>
          <p:cNvSpPr/>
          <p:nvPr/>
        </p:nvSpPr>
        <p:spPr>
          <a:xfrm>
            <a:off x="6931025" y="2879725"/>
            <a:ext cx="387350" cy="7175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6000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34" name="Image 9" descr="Blue squiggles: helper side effects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442200" y="2984500"/>
            <a:ext cx="508000" cy="508000"/>
          </a:xfrm>
          <a:prstGeom prst="rect">
            <a:avLst/>
          </a:prstGeom>
        </p:spPr>
      </p:pic>
      <p:sp>
        <p:nvSpPr>
          <p:cNvPr id="35" name="Shape 23"/>
          <p:cNvSpPr/>
          <p:nvPr/>
        </p:nvSpPr>
        <p:spPr>
          <a:xfrm>
            <a:off x="7375525" y="2867025"/>
            <a:ext cx="641350" cy="7429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6000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24"/>
          <p:cNvSpPr/>
          <p:nvPr/>
        </p:nvSpPr>
        <p:spPr>
          <a:xfrm>
            <a:off x="8102600" y="2908300"/>
            <a:ext cx="495300" cy="640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ts val="4840"/>
              </a:lnSpc>
              <a:buNone/>
            </a:pPr>
            <a:r>
              <a:rPr lang="en-US" sz="5400" b="1" dirty="0">
                <a:solidFill>
                  <a:srgbClr val="E60000"/>
                </a:solidFill>
                <a:ea typeface="Arial" pitchFamily="34" charset="-122"/>
                <a:cs typeface="Arial" pitchFamily="34" charset="-120"/>
              </a:rPr>
              <a:t>?</a:t>
            </a:r>
            <a:endParaRPr lang="en-US" sz="5400" dirty="0"/>
          </a:p>
        </p:txBody>
      </p:sp>
      <p:pic>
        <p:nvPicPr>
          <p:cNvPr id="37" name="Image 10" descr="connector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188200" y="2425700"/>
            <a:ext cx="1212850" cy="546100"/>
          </a:xfrm>
          <a:prstGeom prst="rect">
            <a:avLst/>
          </a:prstGeom>
        </p:spPr>
      </p:pic>
      <p:sp>
        <p:nvSpPr>
          <p:cNvPr id="38" name="Shape 25"/>
          <p:cNvSpPr/>
          <p:nvPr/>
        </p:nvSpPr>
        <p:spPr>
          <a:xfrm>
            <a:off x="6610350" y="4387850"/>
            <a:ext cx="876300" cy="431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Shape 26"/>
          <p:cNvSpPr/>
          <p:nvPr/>
        </p:nvSpPr>
        <p:spPr>
          <a:xfrm>
            <a:off x="6870700" y="4508500"/>
            <a:ext cx="355600" cy="19050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40" name="Image 11" descr="connector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442200" y="3543300"/>
            <a:ext cx="958850" cy="111125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9080500" y="1905000"/>
            <a:ext cx="236766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Correctness</a:t>
            </a:r>
            <a:endParaRPr lang="en-US" dirty="0"/>
          </a:p>
        </p:txBody>
      </p:sp>
      <p:sp>
        <p:nvSpPr>
          <p:cNvPr id="42" name="Shape 28"/>
          <p:cNvSpPr/>
          <p:nvPr/>
        </p:nvSpPr>
        <p:spPr>
          <a:xfrm>
            <a:off x="9080500" y="2273300"/>
            <a:ext cx="2298700" cy="513060"/>
          </a:xfrm>
          <a:prstGeom prst="rect">
            <a:avLst/>
          </a:prstGeom>
          <a:solidFill>
            <a:srgbClr val="DAF2D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3" name="Text 29"/>
          <p:cNvSpPr/>
          <p:nvPr/>
        </p:nvSpPr>
        <p:spPr>
          <a:xfrm>
            <a:off x="9207500" y="2387600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44" name="Text 30"/>
          <p:cNvSpPr/>
          <p:nvPr/>
        </p:nvSpPr>
        <p:spPr>
          <a:xfrm>
            <a:off x="9422110" y="2430760"/>
            <a:ext cx="188499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Host / NIC config</a:t>
            </a:r>
            <a:endParaRPr lang="en-US" sz="1600" dirty="0"/>
          </a:p>
        </p:txBody>
      </p:sp>
      <p:sp>
        <p:nvSpPr>
          <p:cNvPr id="45" name="Shape 31"/>
          <p:cNvSpPr/>
          <p:nvPr/>
        </p:nvSpPr>
        <p:spPr>
          <a:xfrm>
            <a:off x="9080500" y="2887960"/>
            <a:ext cx="2298700" cy="513060"/>
          </a:xfrm>
          <a:prstGeom prst="rect">
            <a:avLst/>
          </a:prstGeom>
          <a:solidFill>
            <a:srgbClr val="DAF2D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6" name="Text 32"/>
          <p:cNvSpPr/>
          <p:nvPr/>
        </p:nvSpPr>
        <p:spPr>
          <a:xfrm>
            <a:off x="9207500" y="3002260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47" name="Text 33"/>
          <p:cNvSpPr/>
          <p:nvPr/>
        </p:nvSpPr>
        <p:spPr>
          <a:xfrm>
            <a:off x="9422110" y="3045420"/>
            <a:ext cx="188499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Context build-up</a:t>
            </a:r>
            <a:endParaRPr lang="en-US" sz="1600" dirty="0"/>
          </a:p>
        </p:txBody>
      </p:sp>
      <p:sp>
        <p:nvSpPr>
          <p:cNvPr id="49" name="Shape 35"/>
          <p:cNvSpPr/>
          <p:nvPr/>
        </p:nvSpPr>
        <p:spPr>
          <a:xfrm>
            <a:off x="9080500" y="3629620"/>
            <a:ext cx="2298700" cy="624780"/>
          </a:xfrm>
          <a:prstGeom prst="rect">
            <a:avLst/>
          </a:prstGeom>
          <a:solidFill>
            <a:srgbClr val="FBE3D6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0" name="Text 36"/>
          <p:cNvSpPr/>
          <p:nvPr/>
        </p:nvSpPr>
        <p:spPr>
          <a:xfrm>
            <a:off x="9207500" y="3799780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51" name="Text 37"/>
          <p:cNvSpPr/>
          <p:nvPr/>
        </p:nvSpPr>
        <p:spPr>
          <a:xfrm>
            <a:off x="9422110" y="3743920"/>
            <a:ext cx="1884993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 side effects on other subsystems</a:t>
            </a:r>
            <a:endParaRPr lang="en-US" sz="1600" dirty="0"/>
          </a:p>
        </p:txBody>
      </p:sp>
      <p:sp>
        <p:nvSpPr>
          <p:cNvPr id="52" name="Shape 38"/>
          <p:cNvSpPr/>
          <p:nvPr/>
        </p:nvSpPr>
        <p:spPr>
          <a:xfrm>
            <a:off x="9080500" y="4356001"/>
            <a:ext cx="2298700" cy="513060"/>
          </a:xfrm>
          <a:prstGeom prst="rect">
            <a:avLst/>
          </a:prstGeom>
          <a:solidFill>
            <a:srgbClr val="FBE3D6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3" name="Text 39"/>
          <p:cNvSpPr/>
          <p:nvPr/>
        </p:nvSpPr>
        <p:spPr>
          <a:xfrm>
            <a:off x="9207500" y="4470301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54" name="Text 40"/>
          <p:cNvSpPr/>
          <p:nvPr/>
        </p:nvSpPr>
        <p:spPr>
          <a:xfrm>
            <a:off x="9422110" y="4513461"/>
            <a:ext cx="188499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 recipe overrides</a:t>
            </a:r>
            <a:endParaRPr lang="en-US" sz="1600" dirty="0"/>
          </a:p>
        </p:txBody>
      </p:sp>
      <p:sp>
        <p:nvSpPr>
          <p:cNvPr id="55" name="Text 41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600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7</a:t>
            </a:r>
            <a:endParaRPr lang="en-US" sz="1600" dirty="0"/>
          </a:p>
        </p:txBody>
      </p:sp>
      <p:pic>
        <p:nvPicPr>
          <p:cNvPr id="56" name="Image 11" descr="connector">
            <a:extLst>
              <a:ext uri="{FF2B5EF4-FFF2-40B4-BE49-F238E27FC236}">
                <a16:creationId xmlns:a16="http://schemas.microsoft.com/office/drawing/2014/main" id="{42D6626C-3CE9-0CF4-FA3E-3FF37FF5685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3898900" y="3913534"/>
            <a:ext cx="958850" cy="16732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636E0-02DB-B907-EBEC-6465979EC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954BC3E-20E0-B9A0-24BF-C3F9BEAB9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Unit tests run a test recipe, not the kernel</a:t>
            </a:r>
            <a:endParaRPr lang="en-US" dirty="0"/>
          </a:p>
        </p:txBody>
      </p:sp>
      <p:pic>
        <p:nvPicPr>
          <p:cNvPr id="3" name="Image 0" descr="Developer">
            <a:extLst>
              <a:ext uri="{FF2B5EF4-FFF2-40B4-BE49-F238E27FC236}">
                <a16:creationId xmlns:a16="http://schemas.microsoft.com/office/drawing/2014/main" id="{287941D8-BEBF-44A8-1B20-C3980EBB32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9000" y="1663700"/>
            <a:ext cx="444500" cy="5715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98A431F8-F752-A699-F971-5D17B2A86F28}"/>
              </a:ext>
            </a:extLst>
          </p:cNvPr>
          <p:cNvSpPr/>
          <p:nvPr/>
        </p:nvSpPr>
        <p:spPr>
          <a:xfrm>
            <a:off x="1428750" y="1790700"/>
            <a:ext cx="222377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i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“Relevant” context</a:t>
            </a:r>
            <a:endParaRPr lang="en-US" dirty="0"/>
          </a:p>
        </p:txBody>
      </p:sp>
      <p:pic>
        <p:nvPicPr>
          <p:cNvPr id="5" name="Image 1" descr="connector">
            <a:extLst>
              <a:ext uri="{FF2B5EF4-FFF2-40B4-BE49-F238E27FC236}">
                <a16:creationId xmlns:a16="http://schemas.microsoft.com/office/drawing/2014/main" id="{E69979BF-B9A6-7D05-4FA3-4C85A2ECD3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0450" y="2209800"/>
            <a:ext cx="101600" cy="304800"/>
          </a:xfrm>
          <a:prstGeom prst="rect">
            <a:avLst/>
          </a:prstGeom>
        </p:spPr>
      </p:pic>
      <p:sp>
        <p:nvSpPr>
          <p:cNvPr id="6" name="Shape 2">
            <a:extLst>
              <a:ext uri="{FF2B5EF4-FFF2-40B4-BE49-F238E27FC236}">
                <a16:creationId xmlns:a16="http://schemas.microsoft.com/office/drawing/2014/main" id="{9CA0F032-0E87-70E6-4DAF-2357D3B73F0C}"/>
              </a:ext>
            </a:extLst>
          </p:cNvPr>
          <p:cNvSpPr/>
          <p:nvPr/>
        </p:nvSpPr>
        <p:spPr>
          <a:xfrm>
            <a:off x="819150" y="2482850"/>
            <a:ext cx="1892300" cy="106680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C8F504CC-734B-9A52-DE91-F155D961A1D3}"/>
              </a:ext>
            </a:extLst>
          </p:cNvPr>
          <p:cNvSpPr/>
          <p:nvPr/>
        </p:nvSpPr>
        <p:spPr>
          <a:xfrm>
            <a:off x="914400" y="2552700"/>
            <a:ext cx="17528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 recipe</a:t>
            </a:r>
            <a:endParaRPr lang="en-US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EEC84F8-622C-39CB-CA82-93C4ED4610F3}"/>
              </a:ext>
            </a:extLst>
          </p:cNvPr>
          <p:cNvSpPr/>
          <p:nvPr/>
        </p:nvSpPr>
        <p:spPr>
          <a:xfrm>
            <a:off x="917575" y="2855565"/>
            <a:ext cx="1695450" cy="270470"/>
          </a:xfrm>
          <a:prstGeom prst="rect">
            <a:avLst/>
          </a:prstGeom>
          <a:solidFill>
            <a:srgbClr val="FFFFFF"/>
          </a:solidFill>
          <a:ln w="6350">
            <a:solidFill>
              <a:srgbClr val="404040"/>
            </a:solidFill>
            <a:prstDash val="solid"/>
          </a:ln>
        </p:spPr>
        <p:txBody>
          <a:bodyPr wrap="square" lIns="66675" tIns="28575" rIns="15875" bIns="3175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Input context object</a:t>
            </a:r>
            <a:endParaRPr lang="en-US" sz="16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4D3039E1-87A6-51D1-71FE-D68E823EA8D2}"/>
              </a:ext>
            </a:extLst>
          </p:cNvPr>
          <p:cNvSpPr/>
          <p:nvPr/>
        </p:nvSpPr>
        <p:spPr>
          <a:xfrm>
            <a:off x="917575" y="3183186"/>
            <a:ext cx="1695450" cy="270470"/>
          </a:xfrm>
          <a:prstGeom prst="rect">
            <a:avLst/>
          </a:prstGeom>
          <a:solidFill>
            <a:srgbClr val="FFFFFF"/>
          </a:solidFill>
          <a:ln w="6350">
            <a:solidFill>
              <a:srgbClr val="404040"/>
            </a:solidFill>
            <a:prstDash val="solid"/>
          </a:ln>
        </p:spPr>
        <p:txBody>
          <a:bodyPr wrap="square" lIns="66675" tIns="28575" rIns="15875" bIns="3175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Packet data</a:t>
            </a:r>
            <a:endParaRPr lang="en-US" sz="16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54B12F20-9E47-FC71-5A40-C9BC35E3CE85}"/>
              </a:ext>
            </a:extLst>
          </p:cNvPr>
          <p:cNvSpPr/>
          <p:nvPr/>
        </p:nvSpPr>
        <p:spPr>
          <a:xfrm>
            <a:off x="819150" y="3752850"/>
            <a:ext cx="1892300" cy="558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pic>
        <p:nvPicPr>
          <p:cNvPr id="11" name="Image 2" descr="connector">
            <a:extLst>
              <a:ext uri="{FF2B5EF4-FFF2-40B4-BE49-F238E27FC236}">
                <a16:creationId xmlns:a16="http://schemas.microsoft.com/office/drawing/2014/main" id="{EA60DEDE-AC66-1421-361E-C8B10B1D12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67000" y="2965450"/>
            <a:ext cx="482600" cy="101600"/>
          </a:xfrm>
          <a:prstGeom prst="rect">
            <a:avLst/>
          </a:prstGeom>
        </p:spPr>
      </p:pic>
      <p:pic>
        <p:nvPicPr>
          <p:cNvPr id="12" name="Image 3" descr="connector">
            <a:extLst>
              <a:ext uri="{FF2B5EF4-FFF2-40B4-BE49-F238E27FC236}">
                <a16:creationId xmlns:a16="http://schemas.microsoft.com/office/drawing/2014/main" id="{2FBAD220-31C6-CA15-BB93-F1FE85F640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67000" y="3981450"/>
            <a:ext cx="482600" cy="101600"/>
          </a:xfrm>
          <a:prstGeom prst="rect">
            <a:avLst/>
          </a:prstGeom>
        </p:spPr>
      </p:pic>
      <p:sp>
        <p:nvSpPr>
          <p:cNvPr id="13" name="Shape 7">
            <a:extLst>
              <a:ext uri="{FF2B5EF4-FFF2-40B4-BE49-F238E27FC236}">
                <a16:creationId xmlns:a16="http://schemas.microsoft.com/office/drawing/2014/main" id="{B8F2ECA5-F827-3407-8820-82068354A814}"/>
              </a:ext>
            </a:extLst>
          </p:cNvPr>
          <p:cNvSpPr/>
          <p:nvPr/>
        </p:nvSpPr>
        <p:spPr>
          <a:xfrm>
            <a:off x="3117850" y="2292350"/>
            <a:ext cx="2019300" cy="2273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54D61F50-6295-C160-A616-1C7B378182A4}"/>
              </a:ext>
            </a:extLst>
          </p:cNvPr>
          <p:cNvSpPr/>
          <p:nvPr/>
        </p:nvSpPr>
        <p:spPr>
          <a:xfrm>
            <a:off x="3146425" y="2400300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BPF_PROG_</a:t>
            </a:r>
            <a:b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</a:br>
            <a: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TEST_RUN</a:t>
            </a:r>
            <a:endParaRPr lang="en-US" sz="1600" dirty="0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51288996-44FC-6D68-E231-C0261D08DF94}"/>
              </a:ext>
            </a:extLst>
          </p:cNvPr>
          <p:cNvSpPr/>
          <p:nvPr/>
        </p:nvSpPr>
        <p:spPr>
          <a:xfrm>
            <a:off x="3244850" y="2990850"/>
            <a:ext cx="622300" cy="46355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2252F982-9A90-E115-0D11-5D764B5E559E}"/>
              </a:ext>
            </a:extLst>
          </p:cNvPr>
          <p:cNvSpPr/>
          <p:nvPr/>
        </p:nvSpPr>
        <p:spPr>
          <a:xfrm>
            <a:off x="3244850" y="3467100"/>
            <a:ext cx="622300" cy="46355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17" name="Image 4" descr="arrow-right">
            <a:extLst>
              <a:ext uri="{FF2B5EF4-FFF2-40B4-BE49-F238E27FC236}">
                <a16:creationId xmlns:a16="http://schemas.microsoft.com/office/drawing/2014/main" id="{7737A29F-6861-8F44-866F-0F642C8D833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49700" y="3384550"/>
            <a:ext cx="330200" cy="165100"/>
          </a:xfrm>
          <a:prstGeom prst="rect">
            <a:avLst/>
          </a:prstGeom>
        </p:spPr>
      </p:pic>
      <p:sp>
        <p:nvSpPr>
          <p:cNvPr id="18" name="Shape 11">
            <a:extLst>
              <a:ext uri="{FF2B5EF4-FFF2-40B4-BE49-F238E27FC236}">
                <a16:creationId xmlns:a16="http://schemas.microsoft.com/office/drawing/2014/main" id="{94C89DCA-F800-6E64-9D4F-1AFAC9805260}"/>
              </a:ext>
            </a:extLst>
          </p:cNvPr>
          <p:cNvSpPr/>
          <p:nvPr/>
        </p:nvSpPr>
        <p:spPr>
          <a:xfrm>
            <a:off x="4387850" y="2990850"/>
            <a:ext cx="622300" cy="46355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FE7913F2-A180-BCB3-10D0-3ED02DAD8BED}"/>
              </a:ext>
            </a:extLst>
          </p:cNvPr>
          <p:cNvSpPr/>
          <p:nvPr/>
        </p:nvSpPr>
        <p:spPr>
          <a:xfrm>
            <a:off x="4387850" y="3467100"/>
            <a:ext cx="622300" cy="46355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Shape 13">
            <a:extLst>
              <a:ext uri="{FF2B5EF4-FFF2-40B4-BE49-F238E27FC236}">
                <a16:creationId xmlns:a16="http://schemas.microsoft.com/office/drawing/2014/main" id="{B060ECEA-AA97-2722-B425-C128C9C2C3BF}"/>
              </a:ext>
            </a:extLst>
          </p:cNvPr>
          <p:cNvSpPr/>
          <p:nvPr/>
        </p:nvSpPr>
        <p:spPr>
          <a:xfrm>
            <a:off x="4813300" y="2997200"/>
            <a:ext cx="190500" cy="45085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0C49632D-4855-DF96-9D5F-4F9AE2E3BEFF}"/>
              </a:ext>
            </a:extLst>
          </p:cNvPr>
          <p:cNvSpPr/>
          <p:nvPr/>
        </p:nvSpPr>
        <p:spPr>
          <a:xfrm>
            <a:off x="3717925" y="5586760"/>
            <a:ext cx="1962150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60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Parts of the test recipe overridden</a:t>
            </a:r>
            <a:endParaRPr lang="en-US" sz="1600" dirty="0"/>
          </a:p>
        </p:txBody>
      </p:sp>
      <p:sp>
        <p:nvSpPr>
          <p:cNvPr id="22" name="Text 15">
            <a:extLst>
              <a:ext uri="{FF2B5EF4-FFF2-40B4-BE49-F238E27FC236}">
                <a16:creationId xmlns:a16="http://schemas.microsoft.com/office/drawing/2014/main" id="{10DBF554-15DF-9467-BA96-9CB9DF70F1FC}"/>
              </a:ext>
            </a:extLst>
          </p:cNvPr>
          <p:cNvSpPr/>
          <p:nvPr/>
        </p:nvSpPr>
        <p:spPr>
          <a:xfrm>
            <a:off x="5022850" y="2362200"/>
            <a:ext cx="939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Load &amp; run</a:t>
            </a:r>
            <a:endParaRPr lang="en-US" dirty="0"/>
          </a:p>
        </p:txBody>
      </p:sp>
      <p:pic>
        <p:nvPicPr>
          <p:cNvPr id="23" name="Image 5" descr="connector">
            <a:extLst>
              <a:ext uri="{FF2B5EF4-FFF2-40B4-BE49-F238E27FC236}">
                <a16:creationId xmlns:a16="http://schemas.microsoft.com/office/drawing/2014/main" id="{E0661EDA-D9DB-6699-FE59-64A094844E2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92700" y="2616200"/>
            <a:ext cx="800100" cy="101600"/>
          </a:xfrm>
          <a:prstGeom prst="rect">
            <a:avLst/>
          </a:prstGeom>
        </p:spPr>
      </p:pic>
      <p:sp>
        <p:nvSpPr>
          <p:cNvPr id="24" name="Shape 16">
            <a:extLst>
              <a:ext uri="{FF2B5EF4-FFF2-40B4-BE49-F238E27FC236}">
                <a16:creationId xmlns:a16="http://schemas.microsoft.com/office/drawing/2014/main" id="{08AF20A9-681F-C956-94AF-D9FD2D7095A0}"/>
              </a:ext>
            </a:extLst>
          </p:cNvPr>
          <p:cNvSpPr/>
          <p:nvPr/>
        </p:nvSpPr>
        <p:spPr>
          <a:xfrm>
            <a:off x="5848350" y="1911350"/>
            <a:ext cx="2971800" cy="2654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0B93DD83-2565-2A6D-998C-F9D51368C5B5}"/>
              </a:ext>
            </a:extLst>
          </p:cNvPr>
          <p:cNvSpPr/>
          <p:nvPr/>
        </p:nvSpPr>
        <p:spPr>
          <a:xfrm>
            <a:off x="5943600" y="1981200"/>
            <a:ext cx="209296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Production kernel</a:t>
            </a:r>
            <a:endParaRPr lang="en-US" sz="1600" dirty="0"/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8D19202F-A101-E32A-959F-C07BE38352BA}"/>
              </a:ext>
            </a:extLst>
          </p:cNvPr>
          <p:cNvSpPr/>
          <p:nvPr/>
        </p:nvSpPr>
        <p:spPr>
          <a:xfrm>
            <a:off x="6286500" y="2349500"/>
            <a:ext cx="952500" cy="25400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7" name="Image 6" descr="connector">
            <a:extLst>
              <a:ext uri="{FF2B5EF4-FFF2-40B4-BE49-F238E27FC236}">
                <a16:creationId xmlns:a16="http://schemas.microsoft.com/office/drawing/2014/main" id="{95674BCE-7137-9D95-525E-DFE7674872F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29300" y="3136900"/>
            <a:ext cx="482600" cy="76200"/>
          </a:xfrm>
          <a:prstGeom prst="rect">
            <a:avLst/>
          </a:prstGeom>
        </p:spPr>
      </p:pic>
      <p:pic>
        <p:nvPicPr>
          <p:cNvPr id="28" name="Image 7" descr="connector">
            <a:extLst>
              <a:ext uri="{FF2B5EF4-FFF2-40B4-BE49-F238E27FC236}">
                <a16:creationId xmlns:a16="http://schemas.microsoft.com/office/drawing/2014/main" id="{121A3B28-100C-62A5-6F93-EAD6D436CA3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29300" y="3390900"/>
            <a:ext cx="482600" cy="76200"/>
          </a:xfrm>
          <a:prstGeom prst="rect">
            <a:avLst/>
          </a:prstGeom>
        </p:spPr>
      </p:pic>
      <p:pic>
        <p:nvPicPr>
          <p:cNvPr id="29" name="Image 8" descr="connector">
            <a:extLst>
              <a:ext uri="{FF2B5EF4-FFF2-40B4-BE49-F238E27FC236}">
                <a16:creationId xmlns:a16="http://schemas.microsoft.com/office/drawing/2014/main" id="{125192B0-6AA3-85F2-F1AD-FE9C3851C40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29300" y="3644900"/>
            <a:ext cx="482600" cy="76200"/>
          </a:xfrm>
          <a:prstGeom prst="rect">
            <a:avLst/>
          </a:prstGeom>
        </p:spPr>
      </p:pic>
      <p:sp>
        <p:nvSpPr>
          <p:cNvPr id="30" name="Shape 19">
            <a:extLst>
              <a:ext uri="{FF2B5EF4-FFF2-40B4-BE49-F238E27FC236}">
                <a16:creationId xmlns:a16="http://schemas.microsoft.com/office/drawing/2014/main" id="{4E81C97A-81FD-676E-2AE8-0319CEFB3CB1}"/>
              </a:ext>
            </a:extLst>
          </p:cNvPr>
          <p:cNvSpPr/>
          <p:nvPr/>
        </p:nvSpPr>
        <p:spPr>
          <a:xfrm>
            <a:off x="6292850" y="2990850"/>
            <a:ext cx="939800" cy="49530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Shape 20">
            <a:extLst>
              <a:ext uri="{FF2B5EF4-FFF2-40B4-BE49-F238E27FC236}">
                <a16:creationId xmlns:a16="http://schemas.microsoft.com/office/drawing/2014/main" id="{C77A9174-FB17-9B7D-424A-0AB7A5ABBB76}"/>
              </a:ext>
            </a:extLst>
          </p:cNvPr>
          <p:cNvSpPr/>
          <p:nvPr/>
        </p:nvSpPr>
        <p:spPr>
          <a:xfrm>
            <a:off x="6292850" y="3498850"/>
            <a:ext cx="939800" cy="4953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Shape 21">
            <a:extLst>
              <a:ext uri="{FF2B5EF4-FFF2-40B4-BE49-F238E27FC236}">
                <a16:creationId xmlns:a16="http://schemas.microsoft.com/office/drawing/2014/main" id="{7BF36E1D-CC56-34AB-3019-0373C5F1DA55}"/>
              </a:ext>
            </a:extLst>
          </p:cNvPr>
          <p:cNvSpPr/>
          <p:nvPr/>
        </p:nvSpPr>
        <p:spPr>
          <a:xfrm>
            <a:off x="7023100" y="2997200"/>
            <a:ext cx="203200" cy="4826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3" name="Shape 22">
            <a:extLst>
              <a:ext uri="{FF2B5EF4-FFF2-40B4-BE49-F238E27FC236}">
                <a16:creationId xmlns:a16="http://schemas.microsoft.com/office/drawing/2014/main" id="{8610F89A-3859-F5B4-CDB6-4E26E6C97019}"/>
              </a:ext>
            </a:extLst>
          </p:cNvPr>
          <p:cNvSpPr/>
          <p:nvPr/>
        </p:nvSpPr>
        <p:spPr>
          <a:xfrm>
            <a:off x="6931025" y="2879725"/>
            <a:ext cx="387350" cy="7175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6000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pic>
        <p:nvPicPr>
          <p:cNvPr id="34" name="Image 9" descr="Blue squiggles: helper side effects">
            <a:extLst>
              <a:ext uri="{FF2B5EF4-FFF2-40B4-BE49-F238E27FC236}">
                <a16:creationId xmlns:a16="http://schemas.microsoft.com/office/drawing/2014/main" id="{A206DAA2-DFF4-B238-7208-8091CD049D4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442200" y="2984500"/>
            <a:ext cx="508000" cy="508000"/>
          </a:xfrm>
          <a:prstGeom prst="rect">
            <a:avLst/>
          </a:prstGeom>
        </p:spPr>
      </p:pic>
      <p:sp>
        <p:nvSpPr>
          <p:cNvPr id="35" name="Shape 23">
            <a:extLst>
              <a:ext uri="{FF2B5EF4-FFF2-40B4-BE49-F238E27FC236}">
                <a16:creationId xmlns:a16="http://schemas.microsoft.com/office/drawing/2014/main" id="{4F98DE80-4630-DEFC-4213-C82D7D263F8D}"/>
              </a:ext>
            </a:extLst>
          </p:cNvPr>
          <p:cNvSpPr/>
          <p:nvPr/>
        </p:nvSpPr>
        <p:spPr>
          <a:xfrm>
            <a:off x="7375525" y="2867025"/>
            <a:ext cx="641350" cy="7429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6000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24">
            <a:extLst>
              <a:ext uri="{FF2B5EF4-FFF2-40B4-BE49-F238E27FC236}">
                <a16:creationId xmlns:a16="http://schemas.microsoft.com/office/drawing/2014/main" id="{3BC7B3A8-9AED-2D12-A41A-60215CF400DE}"/>
              </a:ext>
            </a:extLst>
          </p:cNvPr>
          <p:cNvSpPr/>
          <p:nvPr/>
        </p:nvSpPr>
        <p:spPr>
          <a:xfrm>
            <a:off x="8102600" y="2908300"/>
            <a:ext cx="495300" cy="640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ts val="4840"/>
              </a:lnSpc>
              <a:buNone/>
            </a:pPr>
            <a:r>
              <a:rPr lang="en-US" sz="5400" b="1" dirty="0">
                <a:solidFill>
                  <a:srgbClr val="E60000"/>
                </a:solidFill>
                <a:ea typeface="Arial" pitchFamily="34" charset="-122"/>
                <a:cs typeface="Arial" pitchFamily="34" charset="-120"/>
              </a:rPr>
              <a:t>?</a:t>
            </a:r>
            <a:endParaRPr lang="en-US" sz="5400" dirty="0"/>
          </a:p>
        </p:txBody>
      </p:sp>
      <p:pic>
        <p:nvPicPr>
          <p:cNvPr id="37" name="Image 10" descr="connector">
            <a:extLst>
              <a:ext uri="{FF2B5EF4-FFF2-40B4-BE49-F238E27FC236}">
                <a16:creationId xmlns:a16="http://schemas.microsoft.com/office/drawing/2014/main" id="{32A25B83-6BBF-809A-4832-2315BF3A1CD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188200" y="2425700"/>
            <a:ext cx="1212850" cy="546100"/>
          </a:xfrm>
          <a:prstGeom prst="rect">
            <a:avLst/>
          </a:prstGeom>
        </p:spPr>
      </p:pic>
      <p:sp>
        <p:nvSpPr>
          <p:cNvPr id="38" name="Shape 25">
            <a:extLst>
              <a:ext uri="{FF2B5EF4-FFF2-40B4-BE49-F238E27FC236}">
                <a16:creationId xmlns:a16="http://schemas.microsoft.com/office/drawing/2014/main" id="{ACB9AE28-B0C4-3493-EED4-2BE4088B398F}"/>
              </a:ext>
            </a:extLst>
          </p:cNvPr>
          <p:cNvSpPr/>
          <p:nvPr/>
        </p:nvSpPr>
        <p:spPr>
          <a:xfrm>
            <a:off x="6610350" y="4387850"/>
            <a:ext cx="876300" cy="431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Shape 26">
            <a:extLst>
              <a:ext uri="{FF2B5EF4-FFF2-40B4-BE49-F238E27FC236}">
                <a16:creationId xmlns:a16="http://schemas.microsoft.com/office/drawing/2014/main" id="{A33DD0E4-9529-9D66-D5BA-BE5494A39856}"/>
              </a:ext>
            </a:extLst>
          </p:cNvPr>
          <p:cNvSpPr/>
          <p:nvPr/>
        </p:nvSpPr>
        <p:spPr>
          <a:xfrm>
            <a:off x="6870700" y="4508500"/>
            <a:ext cx="355600" cy="19050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40" name="Image 11" descr="connector">
            <a:extLst>
              <a:ext uri="{FF2B5EF4-FFF2-40B4-BE49-F238E27FC236}">
                <a16:creationId xmlns:a16="http://schemas.microsoft.com/office/drawing/2014/main" id="{9D6F4379-CC55-9C5A-3480-ECECE8C2FF1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7442200" y="3543300"/>
            <a:ext cx="958850" cy="1111250"/>
          </a:xfrm>
          <a:prstGeom prst="rect">
            <a:avLst/>
          </a:prstGeom>
        </p:spPr>
      </p:pic>
      <p:sp>
        <p:nvSpPr>
          <p:cNvPr id="41" name="Text 27">
            <a:extLst>
              <a:ext uri="{FF2B5EF4-FFF2-40B4-BE49-F238E27FC236}">
                <a16:creationId xmlns:a16="http://schemas.microsoft.com/office/drawing/2014/main" id="{1A7D452A-9CEE-16CD-883F-7C5F571FE436}"/>
              </a:ext>
            </a:extLst>
          </p:cNvPr>
          <p:cNvSpPr/>
          <p:nvPr/>
        </p:nvSpPr>
        <p:spPr>
          <a:xfrm>
            <a:off x="9080500" y="1905000"/>
            <a:ext cx="236766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Correctness</a:t>
            </a:r>
            <a:endParaRPr lang="en-US" dirty="0"/>
          </a:p>
        </p:txBody>
      </p:sp>
      <p:sp>
        <p:nvSpPr>
          <p:cNvPr id="42" name="Shape 28">
            <a:extLst>
              <a:ext uri="{FF2B5EF4-FFF2-40B4-BE49-F238E27FC236}">
                <a16:creationId xmlns:a16="http://schemas.microsoft.com/office/drawing/2014/main" id="{A2E8CB79-BD44-7084-C9FC-7BEECD24AA11}"/>
              </a:ext>
            </a:extLst>
          </p:cNvPr>
          <p:cNvSpPr/>
          <p:nvPr/>
        </p:nvSpPr>
        <p:spPr>
          <a:xfrm>
            <a:off x="9080500" y="2273300"/>
            <a:ext cx="2298700" cy="513060"/>
          </a:xfrm>
          <a:prstGeom prst="rect">
            <a:avLst/>
          </a:prstGeom>
          <a:solidFill>
            <a:srgbClr val="DAF2D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3" name="Text 29">
            <a:extLst>
              <a:ext uri="{FF2B5EF4-FFF2-40B4-BE49-F238E27FC236}">
                <a16:creationId xmlns:a16="http://schemas.microsoft.com/office/drawing/2014/main" id="{47B26A71-616E-EBCF-E78F-536A47066DD5}"/>
              </a:ext>
            </a:extLst>
          </p:cNvPr>
          <p:cNvSpPr/>
          <p:nvPr/>
        </p:nvSpPr>
        <p:spPr>
          <a:xfrm>
            <a:off x="9207500" y="2387600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44" name="Text 30">
            <a:extLst>
              <a:ext uri="{FF2B5EF4-FFF2-40B4-BE49-F238E27FC236}">
                <a16:creationId xmlns:a16="http://schemas.microsoft.com/office/drawing/2014/main" id="{64C2896B-F585-6024-B74A-941628C670B5}"/>
              </a:ext>
            </a:extLst>
          </p:cNvPr>
          <p:cNvSpPr/>
          <p:nvPr/>
        </p:nvSpPr>
        <p:spPr>
          <a:xfrm>
            <a:off x="9422110" y="2430760"/>
            <a:ext cx="188499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Host / NIC config</a:t>
            </a:r>
            <a:endParaRPr lang="en-US" sz="1600" dirty="0"/>
          </a:p>
        </p:txBody>
      </p:sp>
      <p:sp>
        <p:nvSpPr>
          <p:cNvPr id="45" name="Shape 31">
            <a:extLst>
              <a:ext uri="{FF2B5EF4-FFF2-40B4-BE49-F238E27FC236}">
                <a16:creationId xmlns:a16="http://schemas.microsoft.com/office/drawing/2014/main" id="{FCF672B9-8C50-98A1-DC23-44004D6D145A}"/>
              </a:ext>
            </a:extLst>
          </p:cNvPr>
          <p:cNvSpPr/>
          <p:nvPr/>
        </p:nvSpPr>
        <p:spPr>
          <a:xfrm>
            <a:off x="9080500" y="2887960"/>
            <a:ext cx="2298700" cy="513060"/>
          </a:xfrm>
          <a:prstGeom prst="rect">
            <a:avLst/>
          </a:prstGeom>
          <a:solidFill>
            <a:srgbClr val="DAF2D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6" name="Text 32">
            <a:extLst>
              <a:ext uri="{FF2B5EF4-FFF2-40B4-BE49-F238E27FC236}">
                <a16:creationId xmlns:a16="http://schemas.microsoft.com/office/drawing/2014/main" id="{3F3982F7-FADD-BEA7-39E6-E9D8DE834A62}"/>
              </a:ext>
            </a:extLst>
          </p:cNvPr>
          <p:cNvSpPr/>
          <p:nvPr/>
        </p:nvSpPr>
        <p:spPr>
          <a:xfrm>
            <a:off x="9207500" y="3002260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47" name="Text 33">
            <a:extLst>
              <a:ext uri="{FF2B5EF4-FFF2-40B4-BE49-F238E27FC236}">
                <a16:creationId xmlns:a16="http://schemas.microsoft.com/office/drawing/2014/main" id="{1C9A4D74-284F-E990-2DF8-8434A8D19FBC}"/>
              </a:ext>
            </a:extLst>
          </p:cNvPr>
          <p:cNvSpPr/>
          <p:nvPr/>
        </p:nvSpPr>
        <p:spPr>
          <a:xfrm>
            <a:off x="9422110" y="3045420"/>
            <a:ext cx="188499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Context build-up</a:t>
            </a:r>
            <a:endParaRPr lang="en-US" sz="1600" dirty="0"/>
          </a:p>
        </p:txBody>
      </p:sp>
      <p:sp>
        <p:nvSpPr>
          <p:cNvPr id="49" name="Shape 35">
            <a:extLst>
              <a:ext uri="{FF2B5EF4-FFF2-40B4-BE49-F238E27FC236}">
                <a16:creationId xmlns:a16="http://schemas.microsoft.com/office/drawing/2014/main" id="{9A11AE0E-B0E8-0DFC-63A5-BF295CFA82EC}"/>
              </a:ext>
            </a:extLst>
          </p:cNvPr>
          <p:cNvSpPr/>
          <p:nvPr/>
        </p:nvSpPr>
        <p:spPr>
          <a:xfrm>
            <a:off x="9080500" y="3629620"/>
            <a:ext cx="2298700" cy="624780"/>
          </a:xfrm>
          <a:prstGeom prst="rect">
            <a:avLst/>
          </a:prstGeom>
          <a:solidFill>
            <a:srgbClr val="FBE3D6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0" name="Text 36">
            <a:extLst>
              <a:ext uri="{FF2B5EF4-FFF2-40B4-BE49-F238E27FC236}">
                <a16:creationId xmlns:a16="http://schemas.microsoft.com/office/drawing/2014/main" id="{362A4E59-7D6A-53B3-5F08-EE2D5DA041C0}"/>
              </a:ext>
            </a:extLst>
          </p:cNvPr>
          <p:cNvSpPr/>
          <p:nvPr/>
        </p:nvSpPr>
        <p:spPr>
          <a:xfrm>
            <a:off x="9207500" y="3799780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51" name="Text 37">
            <a:extLst>
              <a:ext uri="{FF2B5EF4-FFF2-40B4-BE49-F238E27FC236}">
                <a16:creationId xmlns:a16="http://schemas.microsoft.com/office/drawing/2014/main" id="{6D306C56-926F-71EC-EF96-1818A53752BB}"/>
              </a:ext>
            </a:extLst>
          </p:cNvPr>
          <p:cNvSpPr/>
          <p:nvPr/>
        </p:nvSpPr>
        <p:spPr>
          <a:xfrm>
            <a:off x="9422110" y="3743920"/>
            <a:ext cx="1884993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 side effects on other subsystems</a:t>
            </a:r>
            <a:endParaRPr lang="en-US" sz="1600" dirty="0"/>
          </a:p>
        </p:txBody>
      </p:sp>
      <p:sp>
        <p:nvSpPr>
          <p:cNvPr id="52" name="Shape 38">
            <a:extLst>
              <a:ext uri="{FF2B5EF4-FFF2-40B4-BE49-F238E27FC236}">
                <a16:creationId xmlns:a16="http://schemas.microsoft.com/office/drawing/2014/main" id="{8A5A29FA-C221-1EAF-3E92-B3FBD4175643}"/>
              </a:ext>
            </a:extLst>
          </p:cNvPr>
          <p:cNvSpPr/>
          <p:nvPr/>
        </p:nvSpPr>
        <p:spPr>
          <a:xfrm>
            <a:off x="9080500" y="4356001"/>
            <a:ext cx="2298700" cy="513060"/>
          </a:xfrm>
          <a:prstGeom prst="rect">
            <a:avLst/>
          </a:prstGeom>
          <a:solidFill>
            <a:srgbClr val="FBE3D6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3" name="Text 39">
            <a:extLst>
              <a:ext uri="{FF2B5EF4-FFF2-40B4-BE49-F238E27FC236}">
                <a16:creationId xmlns:a16="http://schemas.microsoft.com/office/drawing/2014/main" id="{08035FEA-4445-4AB0-0C5C-5946396229B9}"/>
              </a:ext>
            </a:extLst>
          </p:cNvPr>
          <p:cNvSpPr/>
          <p:nvPr/>
        </p:nvSpPr>
        <p:spPr>
          <a:xfrm>
            <a:off x="9207500" y="4470301"/>
            <a:ext cx="1638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54" name="Text 40">
            <a:extLst>
              <a:ext uri="{FF2B5EF4-FFF2-40B4-BE49-F238E27FC236}">
                <a16:creationId xmlns:a16="http://schemas.microsoft.com/office/drawing/2014/main" id="{618D2291-A1E8-1847-AE7D-A196F566788D}"/>
              </a:ext>
            </a:extLst>
          </p:cNvPr>
          <p:cNvSpPr/>
          <p:nvPr/>
        </p:nvSpPr>
        <p:spPr>
          <a:xfrm>
            <a:off x="9422110" y="4513461"/>
            <a:ext cx="188499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 recipe overrides</a:t>
            </a:r>
            <a:endParaRPr lang="en-US" sz="1600" dirty="0"/>
          </a:p>
        </p:txBody>
      </p:sp>
      <p:sp>
        <p:nvSpPr>
          <p:cNvPr id="55" name="Text 41">
            <a:extLst>
              <a:ext uri="{FF2B5EF4-FFF2-40B4-BE49-F238E27FC236}">
                <a16:creationId xmlns:a16="http://schemas.microsoft.com/office/drawing/2014/main" id="{F8B84DDB-6DAF-E7EE-C441-0D2A378A6BA9}"/>
              </a:ext>
            </a:extLst>
          </p:cNvPr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600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7</a:t>
            </a:r>
            <a:endParaRPr lang="en-US" sz="1600" dirty="0"/>
          </a:p>
        </p:txBody>
      </p:sp>
      <p:pic>
        <p:nvPicPr>
          <p:cNvPr id="56" name="Image 11" descr="connector">
            <a:extLst>
              <a:ext uri="{FF2B5EF4-FFF2-40B4-BE49-F238E27FC236}">
                <a16:creationId xmlns:a16="http://schemas.microsoft.com/office/drawing/2014/main" id="{E01B0139-8E32-6991-7ACF-2B7C6E6F936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3898900" y="3913534"/>
            <a:ext cx="958850" cy="1673225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6FC46F0-DE50-9E8B-B804-B5765696DADE}"/>
              </a:ext>
            </a:extLst>
          </p:cNvPr>
          <p:cNvSpPr/>
          <p:nvPr/>
        </p:nvSpPr>
        <p:spPr>
          <a:xfrm>
            <a:off x="383059" y="1341090"/>
            <a:ext cx="4754091" cy="523270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Shape 1">
            <a:extLst>
              <a:ext uri="{FF2B5EF4-FFF2-40B4-BE49-F238E27FC236}">
                <a16:creationId xmlns:a16="http://schemas.microsoft.com/office/drawing/2014/main" id="{8BF36F9C-F3B6-F5F6-527D-D649621C3467}"/>
              </a:ext>
            </a:extLst>
          </p:cNvPr>
          <p:cNvSpPr/>
          <p:nvPr/>
        </p:nvSpPr>
        <p:spPr>
          <a:xfrm>
            <a:off x="976313" y="2076450"/>
            <a:ext cx="3543300" cy="290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pic>
        <p:nvPicPr>
          <p:cNvPr id="58" name="Image 0" descr="A packet path winding up from the NIC through the kernel, with the program writing to shared state">
            <a:extLst>
              <a:ext uri="{FF2B5EF4-FFF2-40B4-BE49-F238E27FC236}">
                <a16:creationId xmlns:a16="http://schemas.microsoft.com/office/drawing/2014/main" id="{B4900776-3A9F-71ED-2C9C-DCB3828829F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715963" y="1625600"/>
            <a:ext cx="4064000" cy="4191000"/>
          </a:xfrm>
          <a:prstGeom prst="rect">
            <a:avLst/>
          </a:prstGeom>
        </p:spPr>
      </p:pic>
      <p:sp>
        <p:nvSpPr>
          <p:cNvPr id="59" name="Text 2">
            <a:extLst>
              <a:ext uri="{FF2B5EF4-FFF2-40B4-BE49-F238E27FC236}">
                <a16:creationId xmlns:a16="http://schemas.microsoft.com/office/drawing/2014/main" id="{6B6F6747-98F7-A765-592D-868BC48E860B}"/>
              </a:ext>
            </a:extLst>
          </p:cNvPr>
          <p:cNvSpPr/>
          <p:nvPr/>
        </p:nvSpPr>
        <p:spPr>
          <a:xfrm>
            <a:off x="3205163" y="2159000"/>
            <a:ext cx="1193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Kernel</a:t>
            </a:r>
            <a:endParaRPr lang="en-US" dirty="0"/>
          </a:p>
        </p:txBody>
      </p:sp>
      <p:sp>
        <p:nvSpPr>
          <p:cNvPr id="60" name="Shape 3">
            <a:extLst>
              <a:ext uri="{FF2B5EF4-FFF2-40B4-BE49-F238E27FC236}">
                <a16:creationId xmlns:a16="http://schemas.microsoft.com/office/drawing/2014/main" id="{98C3C7BB-2A74-03C1-FBBC-4DEC9542ED3A}"/>
              </a:ext>
            </a:extLst>
          </p:cNvPr>
          <p:cNvSpPr/>
          <p:nvPr/>
        </p:nvSpPr>
        <p:spPr>
          <a:xfrm>
            <a:off x="1414463" y="2514600"/>
            <a:ext cx="889000" cy="31750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61" name="Text 4">
            <a:extLst>
              <a:ext uri="{FF2B5EF4-FFF2-40B4-BE49-F238E27FC236}">
                <a16:creationId xmlns:a16="http://schemas.microsoft.com/office/drawing/2014/main" id="{BE68B750-1669-523D-20E4-0A363C93CCF9}"/>
              </a:ext>
            </a:extLst>
          </p:cNvPr>
          <p:cNvSpPr/>
          <p:nvPr/>
        </p:nvSpPr>
        <p:spPr>
          <a:xfrm>
            <a:off x="1293813" y="3536950"/>
            <a:ext cx="1130300" cy="558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sp>
        <p:nvSpPr>
          <p:cNvPr id="62" name="Text 5">
            <a:extLst>
              <a:ext uri="{FF2B5EF4-FFF2-40B4-BE49-F238E27FC236}">
                <a16:creationId xmlns:a16="http://schemas.microsoft.com/office/drawing/2014/main" id="{2B6ED09C-1A53-59B9-8D81-3985B4D4581A}"/>
              </a:ext>
            </a:extLst>
          </p:cNvPr>
          <p:cNvSpPr/>
          <p:nvPr/>
        </p:nvSpPr>
        <p:spPr>
          <a:xfrm>
            <a:off x="3230563" y="2857500"/>
            <a:ext cx="6604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State</a:t>
            </a:r>
            <a:endParaRPr lang="en-US" dirty="0"/>
          </a:p>
        </p:txBody>
      </p:sp>
      <p:sp>
        <p:nvSpPr>
          <p:cNvPr id="63" name="Shape 6">
            <a:extLst>
              <a:ext uri="{FF2B5EF4-FFF2-40B4-BE49-F238E27FC236}">
                <a16:creationId xmlns:a16="http://schemas.microsoft.com/office/drawing/2014/main" id="{A0BD612B-0400-4CE4-E495-B2CE6D315E9C}"/>
              </a:ext>
            </a:extLst>
          </p:cNvPr>
          <p:cNvSpPr/>
          <p:nvPr/>
        </p:nvSpPr>
        <p:spPr>
          <a:xfrm>
            <a:off x="1414463" y="4451350"/>
            <a:ext cx="889000" cy="31750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66" name="Text 9">
            <a:extLst>
              <a:ext uri="{FF2B5EF4-FFF2-40B4-BE49-F238E27FC236}">
                <a16:creationId xmlns:a16="http://schemas.microsoft.com/office/drawing/2014/main" id="{9D56DEA3-D87C-D4F4-81AF-0EE37C115726}"/>
              </a:ext>
            </a:extLst>
          </p:cNvPr>
          <p:cNvSpPr/>
          <p:nvPr/>
        </p:nvSpPr>
        <p:spPr>
          <a:xfrm>
            <a:off x="2379663" y="5257800"/>
            <a:ext cx="1320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Host / NIC</a:t>
            </a:r>
            <a:endParaRPr lang="en-US" b="1" dirty="0"/>
          </a:p>
        </p:txBody>
      </p:sp>
      <p:pic>
        <p:nvPicPr>
          <p:cNvPr id="67" name="Image 3" descr="NIC card">
            <a:extLst>
              <a:ext uri="{FF2B5EF4-FFF2-40B4-BE49-F238E27FC236}">
                <a16:creationId xmlns:a16="http://schemas.microsoft.com/office/drawing/2014/main" id="{711B5B88-9F8C-B51D-B5E4-61DFB97B948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509713" y="4876800"/>
            <a:ext cx="6985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82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dirty="0"/>
              <a:t>So many problems …. Where do we start?</a:t>
            </a:r>
          </a:p>
        </p:txBody>
      </p:sp>
      <p:sp>
        <p:nvSpPr>
          <p:cNvPr id="3" name="Shape 1"/>
          <p:cNvSpPr/>
          <p:nvPr/>
        </p:nvSpPr>
        <p:spPr>
          <a:xfrm>
            <a:off x="1911350" y="1720850"/>
            <a:ext cx="2400300" cy="1892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2482850" y="2038350"/>
            <a:ext cx="1257300" cy="431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2482850" y="2673350"/>
            <a:ext cx="1257300" cy="368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Jumbo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736850" y="3435350"/>
            <a:ext cx="74930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7" name="Shape 5"/>
          <p:cNvSpPr/>
          <p:nvPr/>
        </p:nvSpPr>
        <p:spPr>
          <a:xfrm>
            <a:off x="2933700" y="3530600"/>
            <a:ext cx="355600" cy="17780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8" name="Text 6"/>
          <p:cNvSpPr/>
          <p:nvPr/>
        </p:nvSpPr>
        <p:spPr>
          <a:xfrm>
            <a:off x="2387600" y="3911600"/>
            <a:ext cx="1447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MTU = 1200</a:t>
            </a:r>
            <a:endParaRPr lang="en-US" sz="2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48F2D99-55A5-4CB9-2575-3B72E16132A2}"/>
              </a:ext>
            </a:extLst>
          </p:cNvPr>
          <p:cNvGrpSpPr/>
          <p:nvPr/>
        </p:nvGrpSpPr>
        <p:grpSpPr>
          <a:xfrm>
            <a:off x="3441700" y="1720850"/>
            <a:ext cx="6838950" cy="2734270"/>
            <a:chOff x="3441700" y="1720850"/>
            <a:chExt cx="6838950" cy="2734270"/>
          </a:xfrm>
        </p:grpSpPr>
        <p:sp>
          <p:nvSpPr>
            <p:cNvPr id="9" name="Shape 7"/>
            <p:cNvSpPr/>
            <p:nvPr/>
          </p:nvSpPr>
          <p:spPr>
            <a:xfrm>
              <a:off x="7880350" y="1720850"/>
              <a:ext cx="2400300" cy="18923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0" name="Text 8"/>
            <p:cNvSpPr/>
            <p:nvPr/>
          </p:nvSpPr>
          <p:spPr>
            <a:xfrm>
              <a:off x="8451850" y="2038350"/>
              <a:ext cx="1257300" cy="431800"/>
            </a:xfrm>
            <a:prstGeom prst="rect">
              <a:avLst/>
            </a:prstGeom>
            <a:solidFill>
              <a:srgbClr val="CDEFC4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 wrap="square" lIns="6350" tIns="6350" rIns="6350" bIns="6350" rtlCol="0" anchor="ctr">
              <a:normAutofit/>
            </a:bodyPr>
            <a:lstStyle/>
            <a:p>
              <a:pPr marL="0" indent="0" algn="ctr">
                <a:lnSpc>
                  <a:spcPts val="1960"/>
                </a:lnSpc>
                <a:buNone/>
              </a:pPr>
              <a:r>
                <a:rPr lang="en-US" sz="2000" b="1" dirty="0">
                  <a:solidFill>
                    <a:srgbClr val="111111"/>
                  </a:solidFill>
                  <a:ea typeface="Arial" pitchFamily="34" charset="-122"/>
                  <a:cs typeface="Arial" pitchFamily="34" charset="-120"/>
                </a:rPr>
                <a:t>Program</a:t>
              </a:r>
              <a:endParaRPr lang="en-US" sz="20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8451850" y="2673350"/>
              <a:ext cx="1257300" cy="368300"/>
            </a:xfrm>
            <a:prstGeom prst="rect">
              <a:avLst/>
            </a:prstGeom>
            <a:solidFill>
              <a:srgbClr val="E7E6E6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 wrap="square" lIns="6350" tIns="6350" rIns="6350" bIns="6350" rtlCol="0" anchor="ctr">
              <a:normAutofit/>
            </a:bodyPr>
            <a:lstStyle/>
            <a:p>
              <a:pPr marL="0" indent="0" algn="ctr">
                <a:lnSpc>
                  <a:spcPts val="1960"/>
                </a:lnSpc>
                <a:buNone/>
              </a:pPr>
              <a:r>
                <a:rPr lang="en-US" sz="2000" b="1" dirty="0">
                  <a:solidFill>
                    <a:srgbClr val="111111"/>
                  </a:solidFill>
                  <a:ea typeface="Arial" pitchFamily="34" charset="-122"/>
                  <a:cs typeface="Arial" pitchFamily="34" charset="-120"/>
                </a:rPr>
                <a:t>Jumbo</a:t>
              </a:r>
              <a:endParaRPr lang="en-US" sz="2000" dirty="0"/>
            </a:p>
          </p:txBody>
        </p:sp>
        <p:sp>
          <p:nvSpPr>
            <p:cNvPr id="12" name="Shape 10"/>
            <p:cNvSpPr/>
            <p:nvPr/>
          </p:nvSpPr>
          <p:spPr>
            <a:xfrm>
              <a:off x="8705850" y="3435350"/>
              <a:ext cx="749300" cy="3683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3" name="Shape 11"/>
            <p:cNvSpPr/>
            <p:nvPr/>
          </p:nvSpPr>
          <p:spPr>
            <a:xfrm>
              <a:off x="8902700" y="3530600"/>
              <a:ext cx="355600" cy="177800"/>
            </a:xfrm>
            <a:prstGeom prst="rect">
              <a:avLst/>
            </a:prstGeom>
            <a:solidFill>
              <a:srgbClr val="A6A6A6"/>
            </a:solidFill>
            <a:ln/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4" name="Text 12"/>
            <p:cNvSpPr/>
            <p:nvPr/>
          </p:nvSpPr>
          <p:spPr>
            <a:xfrm>
              <a:off x="8356600" y="3911600"/>
              <a:ext cx="1447800" cy="2921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lnSpc>
                  <a:spcPts val="2100"/>
                </a:lnSpc>
                <a:buNone/>
              </a:pPr>
              <a:r>
                <a:rPr lang="en-US" sz="2000" b="1" dirty="0">
                  <a:solidFill>
                    <a:srgbClr val="111111"/>
                  </a:solidFill>
                  <a:ea typeface="Arial" pitchFamily="34" charset="-122"/>
                  <a:cs typeface="Arial" pitchFamily="34" charset="-120"/>
                </a:rPr>
                <a:t>MTU = 640000</a:t>
              </a:r>
              <a:endParaRPr lang="en-US" sz="2000" dirty="0"/>
            </a:p>
          </p:txBody>
        </p:sp>
        <p:pic>
          <p:nvPicPr>
            <p:cNvPr id="15" name="Image 0" descr="connector"/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3441700" y="3581400"/>
              <a:ext cx="2082800" cy="279400"/>
            </a:xfrm>
            <a:prstGeom prst="rect">
              <a:avLst/>
            </a:prstGeom>
          </p:spPr>
        </p:pic>
        <p:pic>
          <p:nvPicPr>
            <p:cNvPr id="16" name="Image 1" descr="connector"/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667500" y="3581400"/>
              <a:ext cx="2082800" cy="279400"/>
            </a:xfrm>
            <a:prstGeom prst="rect">
              <a:avLst/>
            </a:prstGeom>
          </p:spPr>
        </p:pic>
        <p:pic>
          <p:nvPicPr>
            <p:cNvPr id="17" name="Image 2" descr="Router"/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5461000" y="3556000"/>
              <a:ext cx="1270000" cy="635000"/>
            </a:xfrm>
            <a:prstGeom prst="rect">
              <a:avLst/>
            </a:prstGeom>
          </p:spPr>
        </p:pic>
        <p:sp>
          <p:nvSpPr>
            <p:cNvPr id="18" name="Text 13"/>
            <p:cNvSpPr/>
            <p:nvPr/>
          </p:nvSpPr>
          <p:spPr>
            <a:xfrm>
              <a:off x="5435600" y="4216400"/>
              <a:ext cx="1320800" cy="23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ts val="1680"/>
                </a:lnSpc>
                <a:buNone/>
              </a:pPr>
              <a:r>
                <a:rPr lang="en-US" dirty="0">
                  <a:solidFill>
                    <a:srgbClr val="404040"/>
                  </a:solidFill>
                  <a:ea typeface="Carlito" pitchFamily="34" charset="-122"/>
                  <a:cs typeface="Carlito" pitchFamily="34" charset="-120"/>
                </a:rPr>
                <a:t>Router</a:t>
              </a:r>
              <a:endParaRPr lang="en-US" dirty="0"/>
            </a:p>
          </p:txBody>
        </p:sp>
      </p:grpSp>
      <p:sp>
        <p:nvSpPr>
          <p:cNvPr id="19" name="Text 14"/>
          <p:cNvSpPr/>
          <p:nvPr/>
        </p:nvSpPr>
        <p:spPr>
          <a:xfrm>
            <a:off x="654304" y="46355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E6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Can't configure </a:t>
            </a:r>
            <a:r>
              <a:rPr lang="en-US" sz="2200" b="1" u="sng" dirty="0">
                <a:solidFill>
                  <a:srgbClr val="E6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different</a:t>
            </a:r>
            <a:r>
              <a:rPr lang="en-US" sz="2200" b="1" dirty="0">
                <a:solidFill>
                  <a:srgbClr val="E6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MTUs in one namespace</a:t>
            </a:r>
            <a:endParaRPr lang="en-US" sz="2200" b="1" dirty="0"/>
          </a:p>
        </p:txBody>
      </p:sp>
      <p:pic>
        <p:nvPicPr>
          <p:cNvPr id="20" name="Image 3" descr="connecto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715000" y="4920010"/>
            <a:ext cx="101600" cy="4191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sp>
        <p:nvSpPr>
          <p:cNvPr id="21" name="Text 15"/>
          <p:cNvSpPr/>
          <p:nvPr/>
        </p:nvSpPr>
        <p:spPr>
          <a:xfrm>
            <a:off x="3740150" y="5294660"/>
            <a:ext cx="4051300" cy="4699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E6000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b="1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Homogeneous config in a namespace</a:t>
            </a:r>
            <a:endParaRPr lang="en-US" b="1" dirty="0"/>
          </a:p>
        </p:txBody>
      </p:sp>
      <p:sp>
        <p:nvSpPr>
          <p:cNvPr id="22" name="Text 16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17</a:t>
            </a:r>
            <a:endParaRPr lang="en-US" sz="12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1253703-7283-6783-7B77-D5427CFAE73C}"/>
              </a:ext>
            </a:extLst>
          </p:cNvPr>
          <p:cNvGrpSpPr/>
          <p:nvPr/>
        </p:nvGrpSpPr>
        <p:grpSpPr>
          <a:xfrm>
            <a:off x="222422" y="2363440"/>
            <a:ext cx="1507524" cy="1071910"/>
            <a:chOff x="222422" y="2363440"/>
            <a:chExt cx="1507524" cy="1071910"/>
          </a:xfrm>
        </p:grpSpPr>
        <p:sp>
          <p:nvSpPr>
            <p:cNvPr id="25" name="Rectangular Callout 24">
              <a:extLst>
                <a:ext uri="{FF2B5EF4-FFF2-40B4-BE49-F238E27FC236}">
                  <a16:creationId xmlns:a16="http://schemas.microsoft.com/office/drawing/2014/main" id="{DA620CFA-487C-7C3B-7BCD-CCEA741B64A7}"/>
                </a:ext>
              </a:extLst>
            </p:cNvPr>
            <p:cNvSpPr/>
            <p:nvPr/>
          </p:nvSpPr>
          <p:spPr>
            <a:xfrm>
              <a:off x="222422" y="2363440"/>
              <a:ext cx="1507524" cy="1071910"/>
            </a:xfrm>
            <a:prstGeom prst="wedgeRectCallout">
              <a:avLst>
                <a:gd name="adj1" fmla="val 98020"/>
                <a:gd name="adj2" fmla="val -314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 3">
              <a:extLst>
                <a:ext uri="{FF2B5EF4-FFF2-40B4-BE49-F238E27FC236}">
                  <a16:creationId xmlns:a16="http://schemas.microsoft.com/office/drawing/2014/main" id="{F2135F22-20E4-1329-E553-1447B15A503D}"/>
                </a:ext>
              </a:extLst>
            </p:cNvPr>
            <p:cNvSpPr/>
            <p:nvPr/>
          </p:nvSpPr>
          <p:spPr>
            <a:xfrm>
              <a:off x="311150" y="2435845"/>
              <a:ext cx="1257300" cy="368300"/>
            </a:xfrm>
            <a:prstGeom prst="rect">
              <a:avLst/>
            </a:prstGeom>
            <a:solidFill>
              <a:srgbClr val="E7E6E6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 wrap="square" lIns="6350" tIns="6350" rIns="6350" bIns="6350" rtlCol="0" anchor="ctr">
              <a:normAutofit/>
            </a:bodyPr>
            <a:lstStyle/>
            <a:p>
              <a:pPr marL="0" indent="0" algn="ctr">
                <a:lnSpc>
                  <a:spcPts val="1960"/>
                </a:lnSpc>
                <a:buNone/>
              </a:pPr>
              <a:r>
                <a:rPr lang="en-US" sz="2000" b="1" dirty="0">
                  <a:solidFill>
                    <a:srgbClr val="111111"/>
                  </a:solidFill>
                  <a:ea typeface="Arial" pitchFamily="34" charset="-122"/>
                  <a:cs typeface="Arial" pitchFamily="34" charset="-120"/>
                </a:rPr>
                <a:t>GRO</a:t>
              </a:r>
              <a:endParaRPr lang="en-US" sz="2000" dirty="0"/>
            </a:p>
          </p:txBody>
        </p:sp>
        <p:sp>
          <p:nvSpPr>
            <p:cNvPr id="24" name="Text 3">
              <a:extLst>
                <a:ext uri="{FF2B5EF4-FFF2-40B4-BE49-F238E27FC236}">
                  <a16:creationId xmlns:a16="http://schemas.microsoft.com/office/drawing/2014/main" id="{92B8112A-51EF-E1D7-44ED-DDA1167E5632}"/>
                </a:ext>
              </a:extLst>
            </p:cNvPr>
            <p:cNvSpPr/>
            <p:nvPr/>
          </p:nvSpPr>
          <p:spPr>
            <a:xfrm>
              <a:off x="311150" y="2882576"/>
              <a:ext cx="1257300" cy="368300"/>
            </a:xfrm>
            <a:prstGeom prst="rect">
              <a:avLst/>
            </a:prstGeom>
            <a:solidFill>
              <a:srgbClr val="E7E6E6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 wrap="square" lIns="6350" tIns="6350" rIns="6350" bIns="6350" rtlCol="0" anchor="ctr">
              <a:normAutofit/>
            </a:bodyPr>
            <a:lstStyle/>
            <a:p>
              <a:pPr marL="0" indent="0" algn="ctr">
                <a:lnSpc>
                  <a:spcPts val="1960"/>
                </a:lnSpc>
                <a:buNone/>
              </a:pPr>
              <a:r>
                <a:rPr lang="en-US" sz="2000" b="1" dirty="0">
                  <a:solidFill>
                    <a:srgbClr val="111111"/>
                  </a:solidFill>
                  <a:ea typeface="Arial" pitchFamily="34" charset="-122"/>
                  <a:cs typeface="Arial" pitchFamily="34" charset="-120"/>
                </a:rPr>
                <a:t>MTU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9206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Empirical versus static analysis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2800" y="1671290"/>
            <a:ext cx="3109367" cy="574030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110331" tIns="127000" rIns="110331" bIns="10160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Empirical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581150" y="2518370"/>
            <a:ext cx="1320800" cy="1384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1866900" y="2772370"/>
            <a:ext cx="812800" cy="596900"/>
          </a:xfrm>
          <a:prstGeom prst="rect">
            <a:avLst/>
          </a:prstGeom>
          <a:solidFill>
            <a:srgbClr val="FBE3D6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eBPF</a:t>
            </a:r>
            <a:endParaRPr lang="en-US" dirty="0"/>
          </a:p>
        </p:txBody>
      </p:sp>
      <p:pic>
        <p:nvPicPr>
          <p:cNvPr id="6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2842220"/>
            <a:ext cx="1162050" cy="127000"/>
          </a:xfrm>
          <a:prstGeom prst="rect">
            <a:avLst/>
          </a:prstGeom>
        </p:spPr>
      </p:pic>
      <p:pic>
        <p:nvPicPr>
          <p:cNvPr id="7" name="Image 1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3007320"/>
            <a:ext cx="1162050" cy="127000"/>
          </a:xfrm>
          <a:prstGeom prst="rect">
            <a:avLst/>
          </a:prstGeom>
        </p:spPr>
      </p:pic>
      <p:pic>
        <p:nvPicPr>
          <p:cNvPr id="8" name="Image 2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3172420"/>
            <a:ext cx="1162050" cy="1270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12800" y="3401020"/>
            <a:ext cx="749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4472C4"/>
                </a:solidFill>
                <a:ea typeface="Carlito" pitchFamily="34" charset="-122"/>
                <a:cs typeface="Carlito" pitchFamily="34" charset="-120"/>
              </a:rPr>
              <a:t>Traffic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1701800" y="3604220"/>
            <a:ext cx="1193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Kernel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766159" y="4175720"/>
            <a:ext cx="3202648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20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Run the program in the kernel on real traffic and observe behavior</a:t>
            </a:r>
            <a:endParaRPr lang="en-US" sz="2000" dirty="0"/>
          </a:p>
        </p:txBody>
      </p:sp>
      <p:sp>
        <p:nvSpPr>
          <p:cNvPr id="12" name="Shape 7"/>
          <p:cNvSpPr/>
          <p:nvPr/>
        </p:nvSpPr>
        <p:spPr>
          <a:xfrm>
            <a:off x="4369842" y="1671290"/>
            <a:ext cx="19050" cy="170433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Text 8"/>
          <p:cNvSpPr/>
          <p:nvPr/>
        </p:nvSpPr>
        <p:spPr>
          <a:xfrm>
            <a:off x="4099967" y="3477220"/>
            <a:ext cx="558800" cy="558800"/>
          </a:xfrm>
          <a:custGeom>
            <a:avLst/>
            <a:gdLst/>
            <a:ahLst/>
            <a:cxnLst/>
            <a:rect l="l" t="t" r="r" b="b"/>
            <a:pathLst>
              <a:path w="558800" h="558800">
                <a:moveTo>
                  <a:pt x="279400" y="0"/>
                </a:moveTo>
                <a:lnTo>
                  <a:pt x="279400" y="0"/>
                </a:lnTo>
                <a:arcTo wR="279400" hR="279400" stAng="16200000" swAng="5400000"/>
                <a:lnTo>
                  <a:pt x="558800" y="279400"/>
                </a:lnTo>
                <a:arcTo wR="279400" hR="279400" stAng="0" swAng="5400000"/>
                <a:lnTo>
                  <a:pt x="279400" y="558800"/>
                </a:lnTo>
                <a:arcTo wR="279400" hR="279400" stAng="5400000" swAng="5400000"/>
                <a:lnTo>
                  <a:pt x="0" y="279400"/>
                </a:lnTo>
                <a:arcTo wR="279400" hR="279400" stAng="10800000" swAng="5400000"/>
                <a:close/>
              </a:path>
            </a:pathLst>
          </a:custGeom>
          <a:solidFill>
            <a:srgbClr val="111111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ea typeface="Arial" pitchFamily="34" charset="-122"/>
                <a:cs typeface="Arial" pitchFamily="34" charset="-120"/>
              </a:rPr>
              <a:t>vs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4369842" y="4137620"/>
            <a:ext cx="19050" cy="17043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5" name="Text 10"/>
          <p:cNvSpPr/>
          <p:nvPr/>
        </p:nvSpPr>
        <p:spPr>
          <a:xfrm>
            <a:off x="4836567" y="1671290"/>
            <a:ext cx="3109416" cy="8940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10331" tIns="127000" rIns="110331" bIns="10160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Static analysis (bytecode)</a:t>
            </a:r>
            <a:endParaRPr lang="en-US" sz="2400" dirty="0"/>
          </a:p>
        </p:txBody>
      </p:sp>
      <p:pic>
        <p:nvPicPr>
          <p:cNvPr id="16" name="Image 3" descr="Program code and its binary form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29275" y="2768550"/>
            <a:ext cx="1524000" cy="15240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827806" y="4495750"/>
            <a:ext cx="312693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20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Inspect the program's code</a:t>
            </a:r>
            <a:br>
              <a:rPr lang="en-US" sz="20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</a:br>
            <a:r>
              <a:rPr lang="en-US" sz="20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(source or byte)</a:t>
            </a:r>
            <a:endParaRPr lang="en-US" sz="2000" dirty="0"/>
          </a:p>
        </p:txBody>
      </p:sp>
      <p:sp>
        <p:nvSpPr>
          <p:cNvPr id="18" name="Shape 12"/>
          <p:cNvSpPr/>
          <p:nvPr/>
        </p:nvSpPr>
        <p:spPr>
          <a:xfrm>
            <a:off x="8098383" y="1671290"/>
            <a:ext cx="19050" cy="417071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9" name="Text 13"/>
          <p:cNvSpPr/>
          <p:nvPr/>
        </p:nvSpPr>
        <p:spPr>
          <a:xfrm>
            <a:off x="8269833" y="1671290"/>
            <a:ext cx="3109367" cy="8940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10331" tIns="127000" rIns="110331" bIns="10160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Static analysis </a:t>
            </a:r>
            <a:b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</a:b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(taint tracking)</a:t>
            </a:r>
            <a:endParaRPr lang="en-US" sz="2400" dirty="0"/>
          </a:p>
        </p:txBody>
      </p:sp>
      <p:pic>
        <p:nvPicPr>
          <p:cNvPr id="20" name="Image 4" descr="A tree of program values with one tainted path highlighted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998992" y="2768550"/>
            <a:ext cx="1651000" cy="15240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276263" y="4495750"/>
            <a:ext cx="309645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20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Follow values through the code</a:t>
            </a:r>
            <a:endParaRPr lang="en-US" sz="2000" dirty="0"/>
          </a:p>
        </p:txBody>
      </p:sp>
      <p:sp>
        <p:nvSpPr>
          <p:cNvPr id="22" name="Text 15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600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10</a:t>
            </a:r>
            <a:endParaRPr lang="en-US" sz="1600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AC32779E-04C4-3E62-EF5B-3D1A206762F2}"/>
              </a:ext>
            </a:extLst>
          </p:cNvPr>
          <p:cNvSpPr/>
          <p:nvPr/>
        </p:nvSpPr>
        <p:spPr>
          <a:xfrm>
            <a:off x="4789927" y="5598170"/>
            <a:ext cx="3109416" cy="89406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10331" tIns="127000" rIns="110331" bIns="10160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False positives and incomplete</a:t>
            </a:r>
            <a:endParaRPr lang="en-US" sz="240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1F9EFA58-6FE6-DC19-00A9-F7D9C5C87CAD}"/>
              </a:ext>
            </a:extLst>
          </p:cNvPr>
          <p:cNvSpPr/>
          <p:nvPr/>
        </p:nvSpPr>
        <p:spPr>
          <a:xfrm>
            <a:off x="309949" y="5587761"/>
            <a:ext cx="3486309" cy="89406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10331" tIns="127000" rIns="110331" bIns="101600" rtlCol="0" anchor="t">
            <a:no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Compute intensive and takes too much time</a:t>
            </a:r>
            <a:endParaRPr lang="en-US" sz="240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F34C68C8-1B21-9443-8E48-8790A79C59D6}"/>
              </a:ext>
            </a:extLst>
          </p:cNvPr>
          <p:cNvSpPr/>
          <p:nvPr/>
        </p:nvSpPr>
        <p:spPr>
          <a:xfrm>
            <a:off x="8403788" y="5582940"/>
            <a:ext cx="3109416" cy="89406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10331" tIns="127000" rIns="110331" bIns="10160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FUTURE WORK!!!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chemeClr val="tx1"/>
                </a:solidFill>
                <a:ea typeface="Carlito" pitchFamily="34" charset="-122"/>
                <a:cs typeface="Carlito" pitchFamily="34" charset="-120"/>
              </a:rPr>
              <a:t>Two analysis pipelines</a:t>
            </a: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:</a:t>
            </a:r>
            <a:b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</a:b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 test recipes and helper side effects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2800" y="2480270"/>
            <a:ext cx="1587500" cy="10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52400" tIns="0" rIns="101600" bIns="0" rtlCol="0" anchor="ctr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 recipe overrides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508250" y="24866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" name="Text 3"/>
          <p:cNvSpPr/>
          <p:nvPr/>
        </p:nvSpPr>
        <p:spPr>
          <a:xfrm>
            <a:off x="2616200" y="2569170"/>
            <a:ext cx="1660525" cy="398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87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Identify settable fields</a:t>
            </a:r>
            <a:endParaRPr lang="en-US" dirty="0"/>
          </a:p>
        </p:txBody>
      </p:sp>
      <p:pic>
        <p:nvPicPr>
          <p:cNvPr id="7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41825" y="2912070"/>
            <a:ext cx="304800" cy="1524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854575" y="24866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" name="Text 6"/>
          <p:cNvSpPr/>
          <p:nvPr/>
        </p:nvSpPr>
        <p:spPr>
          <a:xfrm>
            <a:off x="4962525" y="2651770"/>
            <a:ext cx="1660525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Trace through the harness</a:t>
            </a:r>
            <a:endParaRPr lang="en-US" dirty="0"/>
          </a:p>
        </p:txBody>
      </p:sp>
      <p:pic>
        <p:nvPicPr>
          <p:cNvPr id="11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88150" y="2912070"/>
            <a:ext cx="304800" cy="1524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7200900" y="24866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3" name="Text 9"/>
          <p:cNvSpPr/>
          <p:nvPr/>
        </p:nvSpPr>
        <p:spPr>
          <a:xfrm>
            <a:off x="7308850" y="2575570"/>
            <a:ext cx="1660525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Diff set vs. observed</a:t>
            </a:r>
            <a:endParaRPr lang="en-US" dirty="0"/>
          </a:p>
        </p:txBody>
      </p:sp>
      <p:pic>
        <p:nvPicPr>
          <p:cNvPr id="15" name="Image 2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34475" y="2912070"/>
            <a:ext cx="304800" cy="15240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9547225" y="2486620"/>
            <a:ext cx="1825625" cy="1003300"/>
          </a:xfrm>
          <a:prstGeom prst="rect">
            <a:avLst/>
          </a:prstGeom>
          <a:solidFill>
            <a:srgbClr val="FBE3D6"/>
          </a:solidFill>
          <a:ln w="12700">
            <a:solidFill>
              <a:srgbClr val="E6000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7" name="Text 12"/>
          <p:cNvSpPr/>
          <p:nvPr/>
        </p:nvSpPr>
        <p:spPr>
          <a:xfrm>
            <a:off x="9655175" y="2674590"/>
            <a:ext cx="166052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Overridden fields</a:t>
            </a:r>
            <a:endParaRPr lang="en-US" dirty="0"/>
          </a:p>
        </p:txBody>
      </p:sp>
      <p:sp>
        <p:nvSpPr>
          <p:cNvPr id="36" name="Text 28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Both run on </a:t>
            </a:r>
            <a:r>
              <a:rPr lang="en-US" sz="2400" dirty="0">
                <a:solidFill>
                  <a:srgbClr val="2A78D6"/>
                </a:solidFill>
                <a:ea typeface="Carlito" pitchFamily="34" charset="-122"/>
                <a:cs typeface="Carlito" pitchFamily="34" charset="-120"/>
              </a:rPr>
              <a:t>bpf_prog_test_run_skb</a:t>
            </a:r>
            <a:r>
              <a:rPr lang="en-US" sz="2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 and </a:t>
            </a:r>
            <a:r>
              <a:rPr lang="en-US" sz="2400" dirty="0">
                <a:solidFill>
                  <a:srgbClr val="EB6834"/>
                </a:solidFill>
                <a:ea typeface="Carlito" pitchFamily="34" charset="-122"/>
                <a:cs typeface="Carlito" pitchFamily="34" charset="-120"/>
              </a:rPr>
              <a:t>bpf_prog_test_run_xdp</a:t>
            </a:r>
            <a:r>
              <a:rPr lang="en-US" sz="2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, kernels v6.12 to v7.2 (11 releases)</a:t>
            </a:r>
            <a:endParaRPr lang="en-US" sz="2400" dirty="0"/>
          </a:p>
        </p:txBody>
      </p:sp>
      <p:sp>
        <p:nvSpPr>
          <p:cNvPr id="37" name="Text 29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Test recipe analysis: </a:t>
            </a: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overridden fields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2800" y="1620490"/>
            <a:ext cx="4064000" cy="53846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27000" rIns="66548" bIns="10160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EB6834"/>
                </a:solidFill>
                <a:ea typeface="Arial" pitchFamily="34" charset="-122"/>
                <a:cs typeface="Arial" pitchFamily="34" charset="-120"/>
              </a:rPr>
              <a:t>XDP</a:t>
            </a: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(xdp_md): 3 fields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19150" y="2368500"/>
            <a:ext cx="4051300" cy="2011660"/>
          </a:xfrm>
          <a:prstGeom prst="rect">
            <a:avLst/>
          </a:prstGeom>
          <a:solidFill>
            <a:srgbClr val="F7F7F7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1003300" y="2552650"/>
            <a:ext cx="379349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dirty="0">
                <a:solidFill>
                  <a:srgbClr val="6A9955"/>
                </a:solidFill>
                <a:ea typeface="IBM Plex Mono" pitchFamily="49" charset="-122"/>
                <a:cs typeface="IBM Plex Mono" pitchFamily="49" charset="-120"/>
              </a:rPr>
              <a:t>// set in your test recipe, then overridden: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03300" y="3065711"/>
            <a:ext cx="3683000" cy="342900"/>
          </a:xfrm>
          <a:prstGeom prst="rect">
            <a:avLst/>
          </a:prstGeom>
          <a:solidFill>
            <a:srgbClr val="FDECEC"/>
          </a:solidFill>
          <a:ln/>
        </p:spPr>
        <p:txBody>
          <a:bodyPr wrap="square" lIns="76200" tIns="38100" rIns="0" bIns="1270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ctx-&gt;ingress_ifindex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03300" y="3459411"/>
            <a:ext cx="3683000" cy="342900"/>
          </a:xfrm>
          <a:prstGeom prst="rect">
            <a:avLst/>
          </a:prstGeom>
          <a:solidFill>
            <a:srgbClr val="FDECEC"/>
          </a:solidFill>
          <a:ln/>
        </p:spPr>
        <p:txBody>
          <a:bodyPr wrap="square" lIns="76200" tIns="38100" rIns="0" bIns="1270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ctx-&gt;rx_queue_index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03300" y="3853111"/>
            <a:ext cx="3683000" cy="342900"/>
          </a:xfrm>
          <a:prstGeom prst="rect">
            <a:avLst/>
          </a:prstGeom>
          <a:solidFill>
            <a:srgbClr val="FDECEC"/>
          </a:solidFill>
          <a:ln/>
        </p:spPr>
        <p:txBody>
          <a:bodyPr wrap="square" lIns="76200" tIns="38100" rIns="0" bIns="1270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rxq-&gt;dev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2800" y="4589711"/>
            <a:ext cx="418592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All overrides are sanity checks to make sure NIC related data is set</a:t>
            </a:r>
            <a:endParaRPr lang="en-US" sz="2000" b="1" dirty="0"/>
          </a:p>
        </p:txBody>
      </p:sp>
      <p:sp>
        <p:nvSpPr>
          <p:cNvPr id="11" name="Text 9"/>
          <p:cNvSpPr/>
          <p:nvPr/>
        </p:nvSpPr>
        <p:spPr>
          <a:xfrm>
            <a:off x="5708650" y="1620490"/>
            <a:ext cx="5670550" cy="53846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27000" rIns="18352" bIns="10160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2A78D6"/>
                </a:solidFill>
                <a:ea typeface="Arial" pitchFamily="34" charset="-122"/>
                <a:cs typeface="Arial" pitchFamily="34" charset="-120"/>
              </a:rPr>
              <a:t>TC</a:t>
            </a: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(__sk_buff): 17 fields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708650" y="2386261"/>
            <a:ext cx="1574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VLAN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359650" y="2362150"/>
            <a:ext cx="1905000" cy="27940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4" name="Text 12"/>
          <p:cNvSpPr/>
          <p:nvPr/>
        </p:nvSpPr>
        <p:spPr>
          <a:xfrm>
            <a:off x="9391650" y="2377380"/>
            <a:ext cx="1497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708650" y="2792661"/>
            <a:ext cx="1574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Traffic control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359650" y="2768550"/>
            <a:ext cx="1270000" cy="27940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15"/>
          <p:cNvSpPr/>
          <p:nvPr/>
        </p:nvSpPr>
        <p:spPr>
          <a:xfrm>
            <a:off x="8756650" y="2783780"/>
            <a:ext cx="1497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2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08650" y="3174950"/>
            <a:ext cx="157480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Queue / hash / NAPI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359650" y="3266380"/>
            <a:ext cx="1905000" cy="27940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9391650" y="3281611"/>
            <a:ext cx="1497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708650" y="3788321"/>
            <a:ext cx="1574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Network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359650" y="3764211"/>
            <a:ext cx="1905000" cy="27940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9391650" y="3779441"/>
            <a:ext cx="1497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3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708650" y="4194721"/>
            <a:ext cx="1574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data_meta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359650" y="4170611"/>
            <a:ext cx="635000" cy="27940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6" name="Text 24"/>
          <p:cNvSpPr/>
          <p:nvPr/>
        </p:nvSpPr>
        <p:spPr>
          <a:xfrm>
            <a:off x="8121650" y="4185841"/>
            <a:ext cx="1497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708650" y="4601121"/>
            <a:ext cx="15748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Other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359650" y="4577011"/>
            <a:ext cx="3175000" cy="27940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9" name="Text 27"/>
          <p:cNvSpPr/>
          <p:nvPr/>
        </p:nvSpPr>
        <p:spPr>
          <a:xfrm>
            <a:off x="10661650" y="4592241"/>
            <a:ext cx="14972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5</a:t>
            </a: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708650" y="5059611"/>
            <a:ext cx="5840667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2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Network: family and addresses. Traffic control: tc_index, tc_classid.</a:t>
            </a:r>
            <a:endParaRPr lang="en-US" sz="2400" dirty="0"/>
          </a:p>
        </p:txBody>
      </p:sp>
      <p:sp>
        <p:nvSpPr>
          <p:cNvPr id="31" name="Text 29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Impact of </a:t>
            </a: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test recipe overrides</a:t>
            </a: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819150" y="1576040"/>
            <a:ext cx="6337300" cy="3197969"/>
          </a:xfrm>
          <a:prstGeom prst="rect">
            <a:avLst/>
          </a:prstGeom>
          <a:solidFill>
            <a:srgbClr val="F7F7F7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1028700" y="1760190"/>
            <a:ext cx="609574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6A9955"/>
                </a:solidFill>
                <a:ea typeface="IBM Plex Mono" pitchFamily="49" charset="-122"/>
                <a:cs typeface="IBM Plex Mono" pitchFamily="49" charset="-120"/>
              </a:rPr>
              <a:t>// bpf_prog_test_run_skb(), simplified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28700" y="2029420"/>
            <a:ext cx="609574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6A9955"/>
                </a:solidFill>
                <a:ea typeface="IBM Plex Mono" pitchFamily="49" charset="-122"/>
                <a:cs typeface="IBM Plex Mono" pitchFamily="49" charset="-120"/>
              </a:rPr>
              <a:t>// your test recipe's values are replaced: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28700" y="2298650"/>
            <a:ext cx="5918200" cy="28193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50800" tIns="2540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skb-&gt;dev       = </a:t>
            </a: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net-&gt;loopback_dev</a:t>
            </a: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; </a:t>
            </a:r>
            <a:r>
              <a:rPr lang="en-US" dirty="0">
                <a:solidFill>
                  <a:srgbClr val="7F7F7F"/>
                </a:solidFill>
                <a:ea typeface="IBM Plex Mono" pitchFamily="49" charset="-122"/>
                <a:cs typeface="IBM Plex Mono" pitchFamily="49" charset="-120"/>
              </a:rPr>
              <a:t>// always loopback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28700" y="2618680"/>
            <a:ext cx="5918200" cy="28193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50800" tIns="2540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skb-&gt;sk        = </a:t>
            </a: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dummy_sk</a:t>
            </a: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;          </a:t>
            </a:r>
            <a:r>
              <a:rPr lang="en-US" dirty="0">
                <a:solidFill>
                  <a:srgbClr val="7F7F7F"/>
                </a:solidFill>
                <a:ea typeface="IBM Plex Mono" pitchFamily="49" charset="-122"/>
                <a:cs typeface="IBM Plex Mono" pitchFamily="49" charset="-120"/>
              </a:rPr>
              <a:t>// no real socket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28700" y="2938711"/>
            <a:ext cx="5918200" cy="28193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50800" tIns="2540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skb-&gt;cloned    = </a:t>
            </a: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0</a:t>
            </a: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;                 </a:t>
            </a:r>
            <a:r>
              <a:rPr lang="en-US" dirty="0">
                <a:solidFill>
                  <a:srgbClr val="7F7F7F"/>
                </a:solidFill>
                <a:ea typeface="IBM Plex Mono" pitchFamily="49" charset="-122"/>
                <a:cs typeface="IBM Plex Mono" pitchFamily="49" charset="-120"/>
              </a:rPr>
              <a:t>// forced uncloned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28700" y="3258741"/>
            <a:ext cx="5918200" cy="28193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50800" tIns="2540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skb-&gt;ip_summed = </a:t>
            </a: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CHECKSUM_NONE</a:t>
            </a: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;     </a:t>
            </a:r>
            <a:r>
              <a:rPr lang="en-US" dirty="0">
                <a:solidFill>
                  <a:srgbClr val="7F7F7F"/>
                </a:solidFill>
                <a:ea typeface="IBM Plex Mono" pitchFamily="49" charset="-122"/>
                <a:cs typeface="IBM Plex Mono" pitchFamily="49" charset="-120"/>
              </a:rPr>
              <a:t>// resets checksum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28700" y="3578771"/>
            <a:ext cx="5918200" cy="28193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50800" tIns="2540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skb-&gt;vlan_tci  = </a:t>
            </a: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0</a:t>
            </a: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;                 </a:t>
            </a:r>
            <a:r>
              <a:rPr lang="en-US" dirty="0">
                <a:solidFill>
                  <a:srgbClr val="7F7F7F"/>
                </a:solidFill>
                <a:ea typeface="IBM Plex Mono" pitchFamily="49" charset="-122"/>
                <a:cs typeface="IBM Plex Mono" pitchFamily="49" charset="-120"/>
              </a:rPr>
              <a:t>// strips VLAN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28700" y="3898801"/>
            <a:ext cx="5918200" cy="28193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50800" tIns="2540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skb-&gt;gso_type  = </a:t>
            </a: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0</a:t>
            </a: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;                 </a:t>
            </a:r>
            <a:r>
              <a:rPr lang="en-US" dirty="0">
                <a:solidFill>
                  <a:srgbClr val="7F7F7F"/>
                </a:solidFill>
                <a:ea typeface="IBM Plex Mono" pitchFamily="49" charset="-122"/>
                <a:cs typeface="IBM Plex Mono" pitchFamily="49" charset="-120"/>
              </a:rPr>
              <a:t>// disables GSO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518400" y="1569690"/>
            <a:ext cx="39766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Helpers that depend on each field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518400" y="1871911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cloned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8991600" y="1896021"/>
            <a:ext cx="18288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5" name="Text 13"/>
          <p:cNvSpPr/>
          <p:nvPr/>
        </p:nvSpPr>
        <p:spPr>
          <a:xfrm>
            <a:off x="10896600" y="1871911"/>
            <a:ext cx="2052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16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518400" y="2174131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8991600" y="2198241"/>
            <a:ext cx="13716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8" name="Text 16"/>
          <p:cNvSpPr/>
          <p:nvPr/>
        </p:nvSpPr>
        <p:spPr>
          <a:xfrm>
            <a:off x="10439400" y="2174131"/>
            <a:ext cx="2052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12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518400" y="2476351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dev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8991600" y="2500461"/>
            <a:ext cx="8001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1" name="Text 19"/>
          <p:cNvSpPr/>
          <p:nvPr/>
        </p:nvSpPr>
        <p:spPr>
          <a:xfrm>
            <a:off x="9867900" y="2476351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7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518400" y="2778571"/>
            <a:ext cx="1473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ingress_ifindex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8991600" y="2802682"/>
            <a:ext cx="571500" cy="1651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4" name="Text 22"/>
          <p:cNvSpPr/>
          <p:nvPr/>
        </p:nvSpPr>
        <p:spPr>
          <a:xfrm>
            <a:off x="9639300" y="2778571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5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518400" y="3080792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rxq-&gt;dev</a:t>
            </a:r>
            <a:endParaRPr lang="en-US" dirty="0"/>
          </a:p>
        </p:txBody>
      </p:sp>
      <p:sp>
        <p:nvSpPr>
          <p:cNvPr id="26" name="Shape 24"/>
          <p:cNvSpPr/>
          <p:nvPr/>
        </p:nvSpPr>
        <p:spPr>
          <a:xfrm>
            <a:off x="8991600" y="3104902"/>
            <a:ext cx="571500" cy="1651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7" name="Text 25"/>
          <p:cNvSpPr/>
          <p:nvPr/>
        </p:nvSpPr>
        <p:spPr>
          <a:xfrm>
            <a:off x="9639300" y="308079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5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7518400" y="3383012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ip_summed</a:t>
            </a:r>
            <a:endParaRPr lang="en-US" dirty="0"/>
          </a:p>
        </p:txBody>
      </p:sp>
      <p:sp>
        <p:nvSpPr>
          <p:cNvPr id="29" name="Shape 27"/>
          <p:cNvSpPr/>
          <p:nvPr/>
        </p:nvSpPr>
        <p:spPr>
          <a:xfrm>
            <a:off x="8991600" y="3407122"/>
            <a:ext cx="5715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0" name="Text 28"/>
          <p:cNvSpPr/>
          <p:nvPr/>
        </p:nvSpPr>
        <p:spPr>
          <a:xfrm>
            <a:off x="9639300" y="338301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5</a:t>
            </a: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7518400" y="3685232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gso_type</a:t>
            </a:r>
            <a:endParaRPr lang="en-US" dirty="0"/>
          </a:p>
        </p:txBody>
      </p:sp>
      <p:sp>
        <p:nvSpPr>
          <p:cNvPr id="32" name="Shape 30"/>
          <p:cNvSpPr/>
          <p:nvPr/>
        </p:nvSpPr>
        <p:spPr>
          <a:xfrm>
            <a:off x="8991600" y="3709343"/>
            <a:ext cx="3429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3" name="Text 31"/>
          <p:cNvSpPr/>
          <p:nvPr/>
        </p:nvSpPr>
        <p:spPr>
          <a:xfrm>
            <a:off x="9410700" y="368523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3</a:t>
            </a: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7518400" y="3987453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vlan_tci</a:t>
            </a:r>
            <a:endParaRPr lang="en-US" dirty="0"/>
          </a:p>
        </p:txBody>
      </p:sp>
      <p:sp>
        <p:nvSpPr>
          <p:cNvPr id="35" name="Shape 33"/>
          <p:cNvSpPr/>
          <p:nvPr/>
        </p:nvSpPr>
        <p:spPr>
          <a:xfrm>
            <a:off x="8991600" y="4011563"/>
            <a:ext cx="2286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6" name="Text 34"/>
          <p:cNvSpPr/>
          <p:nvPr/>
        </p:nvSpPr>
        <p:spPr>
          <a:xfrm>
            <a:off x="9296400" y="398745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2</a:t>
            </a: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7518400" y="4289673"/>
            <a:ext cx="39766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2A78D6"/>
                </a:solidFill>
                <a:ea typeface="Carlito" pitchFamily="34" charset="-122"/>
                <a:cs typeface="Carlito" pitchFamily="34" charset="-120"/>
              </a:rPr>
              <a:t>Blue</a:t>
            </a:r>
            <a:r>
              <a:rPr lang="en-US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: sk_buff. </a:t>
            </a:r>
            <a:r>
              <a:rPr lang="en-US" b="1" dirty="0">
                <a:solidFill>
                  <a:srgbClr val="EB6834"/>
                </a:solidFill>
                <a:ea typeface="Carlito" pitchFamily="34" charset="-122"/>
                <a:cs typeface="Carlito" pitchFamily="34" charset="-120"/>
              </a:rPr>
              <a:t>Orange</a:t>
            </a:r>
            <a:r>
              <a:rPr lang="en-US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: XDP.</a:t>
            </a: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812800" y="5034359"/>
            <a:ext cx="10566400" cy="807641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203200" tIns="139700" rIns="0" bIns="11430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Programs branching on </a:t>
            </a:r>
            <a:r>
              <a:rPr lang="en-US" sz="24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cloned</a:t>
            </a: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 (16 helpers), </a:t>
            </a:r>
            <a:r>
              <a:rPr lang="en-US" sz="24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sk</a:t>
            </a: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 (12) or </a:t>
            </a:r>
            <a:r>
              <a:rPr lang="en-US" sz="24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dev</a:t>
            </a: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 (7) always take the same path: </a:t>
            </a:r>
            <a:r>
              <a:rPr lang="en-US" sz="2400" b="1" dirty="0">
                <a:solidFill>
                  <a:srgbClr val="C00000"/>
                </a:solidFill>
                <a:ea typeface="Carlito" pitchFamily="34" charset="-122"/>
                <a:cs typeface="Carlito" pitchFamily="34" charset="-120"/>
              </a:rPr>
              <a:t>the other branch is never explored or tested</a:t>
            </a:r>
            <a:endParaRPr lang="en-US" sz="2400" dirty="0"/>
          </a:p>
        </p:txBody>
      </p:sp>
      <p:sp>
        <p:nvSpPr>
          <p:cNvPr id="39" name="Text 37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13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1F644-65F9-BBD7-9652-4F4BBF11D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9270774-F8A7-3616-273C-614448358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Impact of </a:t>
            </a: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test recipe overrides</a:t>
            </a:r>
            <a:endParaRPr lang="en-US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5D09D18-FDD1-3FB1-E450-279FC551F3FE}"/>
              </a:ext>
            </a:extLst>
          </p:cNvPr>
          <p:cNvSpPr/>
          <p:nvPr/>
        </p:nvSpPr>
        <p:spPr>
          <a:xfrm>
            <a:off x="7518400" y="1569690"/>
            <a:ext cx="39766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Helpers that depend on each field</a:t>
            </a:r>
            <a:endParaRPr lang="en-US" sz="20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FDE73C9-4783-F13C-AE7F-C80A2160A84E}"/>
              </a:ext>
            </a:extLst>
          </p:cNvPr>
          <p:cNvSpPr/>
          <p:nvPr/>
        </p:nvSpPr>
        <p:spPr>
          <a:xfrm>
            <a:off x="7518400" y="1871911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cloned</a:t>
            </a:r>
            <a:endParaRPr lang="en-US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644AA8B-E2B6-E9AE-0285-53B953FCAF9E}"/>
              </a:ext>
            </a:extLst>
          </p:cNvPr>
          <p:cNvSpPr/>
          <p:nvPr/>
        </p:nvSpPr>
        <p:spPr>
          <a:xfrm>
            <a:off x="8991600" y="1896021"/>
            <a:ext cx="18288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F5EB6EE-6E33-ECC2-7198-5C326F30C4D1}"/>
              </a:ext>
            </a:extLst>
          </p:cNvPr>
          <p:cNvSpPr/>
          <p:nvPr/>
        </p:nvSpPr>
        <p:spPr>
          <a:xfrm>
            <a:off x="10896600" y="1871911"/>
            <a:ext cx="2052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16</a:t>
            </a:r>
            <a:endParaRPr lang="en-US" sz="16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73FCB04-136A-2F4C-FFFE-28EB966DB8C0}"/>
              </a:ext>
            </a:extLst>
          </p:cNvPr>
          <p:cNvSpPr/>
          <p:nvPr/>
        </p:nvSpPr>
        <p:spPr>
          <a:xfrm>
            <a:off x="7518400" y="2174131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</a:t>
            </a:r>
            <a:endParaRPr lang="en-US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DF34178-D489-291B-9A45-42B89BC20E00}"/>
              </a:ext>
            </a:extLst>
          </p:cNvPr>
          <p:cNvSpPr/>
          <p:nvPr/>
        </p:nvSpPr>
        <p:spPr>
          <a:xfrm>
            <a:off x="8991600" y="2198241"/>
            <a:ext cx="13716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D4C62DA-A664-F62B-C21D-C5CDB0BE4B5D}"/>
              </a:ext>
            </a:extLst>
          </p:cNvPr>
          <p:cNvSpPr/>
          <p:nvPr/>
        </p:nvSpPr>
        <p:spPr>
          <a:xfrm>
            <a:off x="10439400" y="2174131"/>
            <a:ext cx="2052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12</a:t>
            </a:r>
            <a:endParaRPr lang="en-US" sz="16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2BBD0A1-CB1F-18ED-6428-6833AC398B37}"/>
              </a:ext>
            </a:extLst>
          </p:cNvPr>
          <p:cNvSpPr/>
          <p:nvPr/>
        </p:nvSpPr>
        <p:spPr>
          <a:xfrm>
            <a:off x="7518400" y="2476351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dev</a:t>
            </a:r>
            <a:endParaRPr lang="en-US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25A74853-69B0-0132-BA8F-034E37AB2B09}"/>
              </a:ext>
            </a:extLst>
          </p:cNvPr>
          <p:cNvSpPr/>
          <p:nvPr/>
        </p:nvSpPr>
        <p:spPr>
          <a:xfrm>
            <a:off x="8991600" y="2500461"/>
            <a:ext cx="8001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434E0FFF-4238-A265-36BA-A2910EE85F87}"/>
              </a:ext>
            </a:extLst>
          </p:cNvPr>
          <p:cNvSpPr/>
          <p:nvPr/>
        </p:nvSpPr>
        <p:spPr>
          <a:xfrm>
            <a:off x="9867900" y="2476351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7</a:t>
            </a:r>
            <a:endParaRPr lang="en-US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B336EC1-A4A8-3BEB-9465-5A76999B5F80}"/>
              </a:ext>
            </a:extLst>
          </p:cNvPr>
          <p:cNvSpPr/>
          <p:nvPr/>
        </p:nvSpPr>
        <p:spPr>
          <a:xfrm>
            <a:off x="7518400" y="2778571"/>
            <a:ext cx="1473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ingress_ifindex</a:t>
            </a:r>
            <a:endParaRPr lang="en-US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6AC2A86A-4150-2101-667E-0E5E4D5E13DE}"/>
              </a:ext>
            </a:extLst>
          </p:cNvPr>
          <p:cNvSpPr/>
          <p:nvPr/>
        </p:nvSpPr>
        <p:spPr>
          <a:xfrm>
            <a:off x="8991600" y="2802682"/>
            <a:ext cx="571500" cy="1651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411A6048-A18F-9A7B-2BE6-A8ED7969640F}"/>
              </a:ext>
            </a:extLst>
          </p:cNvPr>
          <p:cNvSpPr/>
          <p:nvPr/>
        </p:nvSpPr>
        <p:spPr>
          <a:xfrm>
            <a:off x="9639300" y="2778571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5</a:t>
            </a:r>
            <a:endParaRPr lang="en-US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39152CAF-CF12-77F0-D8FA-143B1C2DF3A8}"/>
              </a:ext>
            </a:extLst>
          </p:cNvPr>
          <p:cNvSpPr/>
          <p:nvPr/>
        </p:nvSpPr>
        <p:spPr>
          <a:xfrm>
            <a:off x="7518400" y="3080792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rxq-&gt;dev</a:t>
            </a:r>
            <a:endParaRPr lang="en-US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C3A5BB8F-AFFD-AB89-0614-88FBF356C4B9}"/>
              </a:ext>
            </a:extLst>
          </p:cNvPr>
          <p:cNvSpPr/>
          <p:nvPr/>
        </p:nvSpPr>
        <p:spPr>
          <a:xfrm>
            <a:off x="8991600" y="3104902"/>
            <a:ext cx="571500" cy="1651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9805A0EF-58C5-D7E4-9F4B-B5D6B1E0C779}"/>
              </a:ext>
            </a:extLst>
          </p:cNvPr>
          <p:cNvSpPr/>
          <p:nvPr/>
        </p:nvSpPr>
        <p:spPr>
          <a:xfrm>
            <a:off x="9639300" y="308079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5</a:t>
            </a:r>
            <a:endParaRPr lang="en-US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064DE71E-1D46-5EE5-D3CB-BA0C8FE148A7}"/>
              </a:ext>
            </a:extLst>
          </p:cNvPr>
          <p:cNvSpPr/>
          <p:nvPr/>
        </p:nvSpPr>
        <p:spPr>
          <a:xfrm>
            <a:off x="7518400" y="3383012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ip_summed</a:t>
            </a:r>
            <a:endParaRPr lang="en-US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EFB56743-2B2F-DE8F-A63C-377C481FB596}"/>
              </a:ext>
            </a:extLst>
          </p:cNvPr>
          <p:cNvSpPr/>
          <p:nvPr/>
        </p:nvSpPr>
        <p:spPr>
          <a:xfrm>
            <a:off x="8991600" y="3407122"/>
            <a:ext cx="5715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EC6AF452-2B3D-1A89-8A66-C3A87214D4F0}"/>
              </a:ext>
            </a:extLst>
          </p:cNvPr>
          <p:cNvSpPr/>
          <p:nvPr/>
        </p:nvSpPr>
        <p:spPr>
          <a:xfrm>
            <a:off x="9639300" y="338301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5</a:t>
            </a:r>
            <a:endParaRPr lang="en-US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61ADEB3-8E3B-1538-917F-E519E9E285D3}"/>
              </a:ext>
            </a:extLst>
          </p:cNvPr>
          <p:cNvSpPr/>
          <p:nvPr/>
        </p:nvSpPr>
        <p:spPr>
          <a:xfrm>
            <a:off x="7518400" y="3685232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gso_type</a:t>
            </a:r>
            <a:endParaRPr lang="en-US" dirty="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1E08E0C1-8714-C6FC-387F-AEF94496EBBE}"/>
              </a:ext>
            </a:extLst>
          </p:cNvPr>
          <p:cNvSpPr/>
          <p:nvPr/>
        </p:nvSpPr>
        <p:spPr>
          <a:xfrm>
            <a:off x="8991600" y="3709343"/>
            <a:ext cx="3429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F1180608-44E2-1207-ED85-6FE0550634C1}"/>
              </a:ext>
            </a:extLst>
          </p:cNvPr>
          <p:cNvSpPr/>
          <p:nvPr/>
        </p:nvSpPr>
        <p:spPr>
          <a:xfrm>
            <a:off x="9410700" y="368523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3</a:t>
            </a:r>
            <a:endParaRPr lang="en-US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5C82D983-3256-F565-B89E-F47CB4459095}"/>
              </a:ext>
            </a:extLst>
          </p:cNvPr>
          <p:cNvSpPr/>
          <p:nvPr/>
        </p:nvSpPr>
        <p:spPr>
          <a:xfrm>
            <a:off x="7518400" y="3987453"/>
            <a:ext cx="1447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vlan_tci</a:t>
            </a:r>
            <a:endParaRPr lang="en-US" dirty="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494C7BFD-3161-3407-6E8C-F21749B85480}"/>
              </a:ext>
            </a:extLst>
          </p:cNvPr>
          <p:cNvSpPr/>
          <p:nvPr/>
        </p:nvSpPr>
        <p:spPr>
          <a:xfrm>
            <a:off x="8991600" y="4011563"/>
            <a:ext cx="228600" cy="1651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855F29B3-EAC2-61B0-FE40-9F694E5AD454}"/>
              </a:ext>
            </a:extLst>
          </p:cNvPr>
          <p:cNvSpPr/>
          <p:nvPr/>
        </p:nvSpPr>
        <p:spPr>
          <a:xfrm>
            <a:off x="9296400" y="398745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2</a:t>
            </a:r>
            <a:endParaRPr lang="en-US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6A444896-421E-133B-46B5-8B2D7241884F}"/>
              </a:ext>
            </a:extLst>
          </p:cNvPr>
          <p:cNvSpPr/>
          <p:nvPr/>
        </p:nvSpPr>
        <p:spPr>
          <a:xfrm>
            <a:off x="7518400" y="4289673"/>
            <a:ext cx="397662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2A78D6"/>
                </a:solidFill>
                <a:ea typeface="Carlito" pitchFamily="34" charset="-122"/>
                <a:cs typeface="Carlito" pitchFamily="34" charset="-120"/>
              </a:rPr>
              <a:t>Blue</a:t>
            </a:r>
            <a:r>
              <a:rPr lang="en-US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: sk_buff. </a:t>
            </a:r>
            <a:r>
              <a:rPr lang="en-US" b="1" dirty="0">
                <a:solidFill>
                  <a:srgbClr val="EB6834"/>
                </a:solidFill>
                <a:ea typeface="Carlito" pitchFamily="34" charset="-122"/>
                <a:cs typeface="Carlito" pitchFamily="34" charset="-120"/>
              </a:rPr>
              <a:t>Orange</a:t>
            </a:r>
            <a:r>
              <a:rPr lang="en-US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: XDP.</a:t>
            </a:r>
            <a:endParaRPr lang="en-US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FC611526-5B49-40C1-01D5-A815191B13B7}"/>
              </a:ext>
            </a:extLst>
          </p:cNvPr>
          <p:cNvSpPr/>
          <p:nvPr/>
        </p:nvSpPr>
        <p:spPr>
          <a:xfrm>
            <a:off x="812800" y="5034359"/>
            <a:ext cx="10566400" cy="807641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203200" tIns="139700" rIns="0" bIns="11430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Programs branching on </a:t>
            </a:r>
            <a:r>
              <a:rPr lang="en-US" sz="24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cloned</a:t>
            </a: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 (16 helpers), </a:t>
            </a:r>
            <a:r>
              <a:rPr lang="en-US" sz="24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sk</a:t>
            </a: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 (12) or </a:t>
            </a:r>
            <a:r>
              <a:rPr lang="en-US" sz="24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dev</a:t>
            </a:r>
            <a:r>
              <a:rPr lang="en-US" sz="2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 (7) always take the same path: </a:t>
            </a:r>
            <a:r>
              <a:rPr lang="en-US" sz="2400" b="1" dirty="0">
                <a:solidFill>
                  <a:srgbClr val="C00000"/>
                </a:solidFill>
                <a:ea typeface="Carlito" pitchFamily="34" charset="-122"/>
                <a:cs typeface="Carlito" pitchFamily="34" charset="-120"/>
              </a:rPr>
              <a:t>the other branch is never explored or tested</a:t>
            </a:r>
            <a:endParaRPr lang="en-US" sz="24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74F3183C-40B1-D787-B254-0DF9B4372C85}"/>
              </a:ext>
            </a:extLst>
          </p:cNvPr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13</a:t>
            </a:r>
            <a:endParaRPr lang="en-US" dirty="0"/>
          </a:p>
        </p:txBody>
      </p:sp>
      <p:pic>
        <p:nvPicPr>
          <p:cNvPr id="40" name="Image 4" descr="A tree of program values with one tainted path highlighted">
            <a:extLst>
              <a:ext uri="{FF2B5EF4-FFF2-40B4-BE49-F238E27FC236}">
                <a16:creationId xmlns:a16="http://schemas.microsoft.com/office/drawing/2014/main" id="{6CB0ADB3-C63B-4568-4C0A-A0B0388BC7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20171" y="1776853"/>
            <a:ext cx="2653430" cy="2449320"/>
          </a:xfrm>
          <a:prstGeom prst="rect">
            <a:avLst/>
          </a:prstGeom>
        </p:spPr>
      </p:pic>
      <p:pic>
        <p:nvPicPr>
          <p:cNvPr id="41" name="Image 17" descr="Bug: an injected fault">
            <a:extLst>
              <a:ext uri="{FF2B5EF4-FFF2-40B4-BE49-F238E27FC236}">
                <a16:creationId xmlns:a16="http://schemas.microsoft.com/office/drawing/2014/main" id="{D926DF95-9898-845C-F2B2-C6AB4C0D25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38044" y="3469605"/>
            <a:ext cx="444500" cy="508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B79E135-340F-C2EC-BDB7-A2ABDC0C6B4F}"/>
              </a:ext>
            </a:extLst>
          </p:cNvPr>
          <p:cNvSpPr/>
          <p:nvPr/>
        </p:nvSpPr>
        <p:spPr>
          <a:xfrm rot="1801143">
            <a:off x="1741081" y="2636752"/>
            <a:ext cx="1664710" cy="1631574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87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81AE0-21C3-D683-9F59-EFD663D7E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2BAFECC-D3FA-567C-60FD-99A5C07FF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dirty="0"/>
              <a:t>So many problems …. Where do we start?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40278B7-0A7A-4FB0-CA98-1106C14F4F21}"/>
              </a:ext>
            </a:extLst>
          </p:cNvPr>
          <p:cNvSpPr/>
          <p:nvPr/>
        </p:nvSpPr>
        <p:spPr>
          <a:xfrm>
            <a:off x="1911350" y="1720850"/>
            <a:ext cx="2400300" cy="1892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83CD17D-E436-815C-29FF-A6010F1AD579}"/>
              </a:ext>
            </a:extLst>
          </p:cNvPr>
          <p:cNvSpPr/>
          <p:nvPr/>
        </p:nvSpPr>
        <p:spPr>
          <a:xfrm>
            <a:off x="2482850" y="2038350"/>
            <a:ext cx="1257300" cy="431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A566750-64E6-0AD4-634C-41136241B1E6}"/>
              </a:ext>
            </a:extLst>
          </p:cNvPr>
          <p:cNvSpPr/>
          <p:nvPr/>
        </p:nvSpPr>
        <p:spPr>
          <a:xfrm>
            <a:off x="2482850" y="2673350"/>
            <a:ext cx="1257300" cy="368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Jumbo</a:t>
            </a:r>
            <a:endParaRPr lang="en-US" sz="20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F794307-EAD7-E4A1-2BE5-2ABAF8D238C0}"/>
              </a:ext>
            </a:extLst>
          </p:cNvPr>
          <p:cNvSpPr/>
          <p:nvPr/>
        </p:nvSpPr>
        <p:spPr>
          <a:xfrm>
            <a:off x="2933700" y="3530600"/>
            <a:ext cx="355600" cy="17780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386247B-7EB0-10AD-FA2B-33893DAFC1D8}"/>
              </a:ext>
            </a:extLst>
          </p:cNvPr>
          <p:cNvSpPr/>
          <p:nvPr/>
        </p:nvSpPr>
        <p:spPr>
          <a:xfrm>
            <a:off x="2387600" y="3911600"/>
            <a:ext cx="1447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MTU = 1200</a:t>
            </a:r>
            <a:endParaRPr lang="en-US" sz="20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EAB1184C-82B6-8A5E-0EC8-3064742167A3}"/>
              </a:ext>
            </a:extLst>
          </p:cNvPr>
          <p:cNvSpPr/>
          <p:nvPr/>
        </p:nvSpPr>
        <p:spPr>
          <a:xfrm>
            <a:off x="7880350" y="1720850"/>
            <a:ext cx="2400300" cy="1892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ABE5DCF-392F-3821-27CE-3844D2E35A8E}"/>
              </a:ext>
            </a:extLst>
          </p:cNvPr>
          <p:cNvSpPr/>
          <p:nvPr/>
        </p:nvSpPr>
        <p:spPr>
          <a:xfrm>
            <a:off x="8451850" y="2038350"/>
            <a:ext cx="1257300" cy="431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CB47339-24D9-8505-EFF4-2ED080293838}"/>
              </a:ext>
            </a:extLst>
          </p:cNvPr>
          <p:cNvSpPr/>
          <p:nvPr/>
        </p:nvSpPr>
        <p:spPr>
          <a:xfrm>
            <a:off x="8451850" y="2673350"/>
            <a:ext cx="1257300" cy="368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Jumbo</a:t>
            </a:r>
            <a:endParaRPr lang="en-US" sz="20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6E31AA58-8DE0-F3BD-33BE-EA8792BEAB6A}"/>
              </a:ext>
            </a:extLst>
          </p:cNvPr>
          <p:cNvSpPr/>
          <p:nvPr/>
        </p:nvSpPr>
        <p:spPr>
          <a:xfrm>
            <a:off x="8705850" y="3435350"/>
            <a:ext cx="749300" cy="36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6665056D-9FC6-4AE0-7A00-7F273C70A16C}"/>
              </a:ext>
            </a:extLst>
          </p:cNvPr>
          <p:cNvSpPr/>
          <p:nvPr/>
        </p:nvSpPr>
        <p:spPr>
          <a:xfrm>
            <a:off x="8902700" y="3530600"/>
            <a:ext cx="355600" cy="17780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94EC3CC-B4A6-7D35-80C1-ABB6799D7737}"/>
              </a:ext>
            </a:extLst>
          </p:cNvPr>
          <p:cNvSpPr/>
          <p:nvPr/>
        </p:nvSpPr>
        <p:spPr>
          <a:xfrm>
            <a:off x="8356600" y="3911600"/>
            <a:ext cx="1447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MTU = 6400000</a:t>
            </a:r>
            <a:endParaRPr lang="en-US" sz="2000" dirty="0"/>
          </a:p>
        </p:txBody>
      </p:sp>
      <p:pic>
        <p:nvPicPr>
          <p:cNvPr id="15" name="Image 0" descr="connector">
            <a:extLst>
              <a:ext uri="{FF2B5EF4-FFF2-40B4-BE49-F238E27FC236}">
                <a16:creationId xmlns:a16="http://schemas.microsoft.com/office/drawing/2014/main" id="{DE80A57D-CA39-0E93-372E-A352EEF49F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41700" y="3581400"/>
            <a:ext cx="2082800" cy="279400"/>
          </a:xfrm>
          <a:prstGeom prst="rect">
            <a:avLst/>
          </a:prstGeom>
        </p:spPr>
      </p:pic>
      <p:pic>
        <p:nvPicPr>
          <p:cNvPr id="16" name="Image 1" descr="connector">
            <a:extLst>
              <a:ext uri="{FF2B5EF4-FFF2-40B4-BE49-F238E27FC236}">
                <a16:creationId xmlns:a16="http://schemas.microsoft.com/office/drawing/2014/main" id="{5EE92741-DC5B-5423-BB01-F92A9C6E84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0" y="3581400"/>
            <a:ext cx="2082800" cy="279400"/>
          </a:xfrm>
          <a:prstGeom prst="rect">
            <a:avLst/>
          </a:prstGeom>
        </p:spPr>
      </p:pic>
      <p:pic>
        <p:nvPicPr>
          <p:cNvPr id="17" name="Image 2" descr="Router">
            <a:extLst>
              <a:ext uri="{FF2B5EF4-FFF2-40B4-BE49-F238E27FC236}">
                <a16:creationId xmlns:a16="http://schemas.microsoft.com/office/drawing/2014/main" id="{2F019F95-A118-DD31-5BE7-6B78BE3B8F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61000" y="3556000"/>
            <a:ext cx="1270000" cy="635000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B6E8FCE5-1550-A4A3-EC91-92F06620E112}"/>
              </a:ext>
            </a:extLst>
          </p:cNvPr>
          <p:cNvSpPr/>
          <p:nvPr/>
        </p:nvSpPr>
        <p:spPr>
          <a:xfrm>
            <a:off x="5435600" y="421640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Router</a:t>
            </a:r>
            <a:endParaRPr lang="en-US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B6E183BD-0AEC-57E2-FA13-0AB2E2BD59A8}"/>
              </a:ext>
            </a:extLst>
          </p:cNvPr>
          <p:cNvSpPr/>
          <p:nvPr/>
        </p:nvSpPr>
        <p:spPr>
          <a:xfrm>
            <a:off x="654304" y="46355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dirty="0">
                <a:solidFill>
                  <a:srgbClr val="E6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Can't configure </a:t>
            </a:r>
            <a:r>
              <a:rPr lang="en-US" sz="2200" u="sng" dirty="0">
                <a:solidFill>
                  <a:srgbClr val="E6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different</a:t>
            </a:r>
            <a:r>
              <a:rPr lang="en-US" sz="2200" dirty="0">
                <a:solidFill>
                  <a:srgbClr val="E6000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MTUs in one namespace</a:t>
            </a:r>
            <a:endParaRPr lang="en-US" sz="2200" dirty="0"/>
          </a:p>
        </p:txBody>
      </p:sp>
      <p:pic>
        <p:nvPicPr>
          <p:cNvPr id="20" name="Image 3" descr="connector">
            <a:extLst>
              <a:ext uri="{FF2B5EF4-FFF2-40B4-BE49-F238E27FC236}">
                <a16:creationId xmlns:a16="http://schemas.microsoft.com/office/drawing/2014/main" id="{A8ABD0F8-62DD-D8D5-3994-49C4147233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045200" y="4965700"/>
            <a:ext cx="101600" cy="419100"/>
          </a:xfrm>
          <a:prstGeom prst="rect">
            <a:avLst/>
          </a:prstGeom>
        </p:spPr>
      </p:pic>
      <p:sp>
        <p:nvSpPr>
          <p:cNvPr id="21" name="Text 15">
            <a:extLst>
              <a:ext uri="{FF2B5EF4-FFF2-40B4-BE49-F238E27FC236}">
                <a16:creationId xmlns:a16="http://schemas.microsoft.com/office/drawing/2014/main" id="{F4020ED5-2ED5-737A-A0A9-9A9145F70A75}"/>
              </a:ext>
            </a:extLst>
          </p:cNvPr>
          <p:cNvSpPr/>
          <p:nvPr/>
        </p:nvSpPr>
        <p:spPr>
          <a:xfrm>
            <a:off x="4070350" y="5340350"/>
            <a:ext cx="4051300" cy="469900"/>
          </a:xfrm>
          <a:prstGeom prst="rect">
            <a:avLst/>
          </a:prstGeom>
          <a:solidFill>
            <a:srgbClr val="FFFFFF"/>
          </a:solidFill>
          <a:ln w="12700">
            <a:solidFill>
              <a:srgbClr val="E6000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Homogeneous config in a namespace</a:t>
            </a:r>
            <a:endParaRPr lang="en-US" dirty="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D245944E-37BE-75B2-90E4-BA5646ED6FE0}"/>
              </a:ext>
            </a:extLst>
          </p:cNvPr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17</a:t>
            </a:r>
            <a:endParaRPr lang="en-US" sz="12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23227D-AA92-4F0E-19F9-EEA01A45A2D9}"/>
              </a:ext>
            </a:extLst>
          </p:cNvPr>
          <p:cNvGrpSpPr/>
          <p:nvPr/>
        </p:nvGrpSpPr>
        <p:grpSpPr>
          <a:xfrm>
            <a:off x="222422" y="2363440"/>
            <a:ext cx="1507524" cy="1071910"/>
            <a:chOff x="222422" y="2363440"/>
            <a:chExt cx="1507524" cy="1071910"/>
          </a:xfrm>
        </p:grpSpPr>
        <p:sp>
          <p:nvSpPr>
            <p:cNvPr id="25" name="Rectangular Callout 24">
              <a:extLst>
                <a:ext uri="{FF2B5EF4-FFF2-40B4-BE49-F238E27FC236}">
                  <a16:creationId xmlns:a16="http://schemas.microsoft.com/office/drawing/2014/main" id="{396AFF78-9CE7-681A-2C4C-47218DB32F71}"/>
                </a:ext>
              </a:extLst>
            </p:cNvPr>
            <p:cNvSpPr/>
            <p:nvPr/>
          </p:nvSpPr>
          <p:spPr>
            <a:xfrm>
              <a:off x="222422" y="2363440"/>
              <a:ext cx="1507524" cy="1071910"/>
            </a:xfrm>
            <a:prstGeom prst="wedgeRectCallout">
              <a:avLst>
                <a:gd name="adj1" fmla="val 98020"/>
                <a:gd name="adj2" fmla="val -314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 3">
              <a:extLst>
                <a:ext uri="{FF2B5EF4-FFF2-40B4-BE49-F238E27FC236}">
                  <a16:creationId xmlns:a16="http://schemas.microsoft.com/office/drawing/2014/main" id="{556F6D2A-6800-F49B-43E6-CF3F13A24ADD}"/>
                </a:ext>
              </a:extLst>
            </p:cNvPr>
            <p:cNvSpPr/>
            <p:nvPr/>
          </p:nvSpPr>
          <p:spPr>
            <a:xfrm>
              <a:off x="311150" y="2435845"/>
              <a:ext cx="1257300" cy="368300"/>
            </a:xfrm>
            <a:prstGeom prst="rect">
              <a:avLst/>
            </a:prstGeom>
            <a:solidFill>
              <a:srgbClr val="E7E6E6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 wrap="square" lIns="6350" tIns="6350" rIns="6350" bIns="6350" rtlCol="0" anchor="ctr">
              <a:normAutofit/>
            </a:bodyPr>
            <a:lstStyle/>
            <a:p>
              <a:pPr marL="0" indent="0" algn="ctr">
                <a:lnSpc>
                  <a:spcPts val="1960"/>
                </a:lnSpc>
                <a:buNone/>
              </a:pPr>
              <a:r>
                <a:rPr lang="en-US" sz="2000" b="1" dirty="0">
                  <a:solidFill>
                    <a:srgbClr val="111111"/>
                  </a:solidFill>
                  <a:ea typeface="Arial" pitchFamily="34" charset="-122"/>
                  <a:cs typeface="Arial" pitchFamily="34" charset="-120"/>
                </a:rPr>
                <a:t>GRO</a:t>
              </a:r>
              <a:endParaRPr lang="en-US" sz="2000" dirty="0"/>
            </a:p>
          </p:txBody>
        </p:sp>
        <p:sp>
          <p:nvSpPr>
            <p:cNvPr id="24" name="Text 3">
              <a:extLst>
                <a:ext uri="{FF2B5EF4-FFF2-40B4-BE49-F238E27FC236}">
                  <a16:creationId xmlns:a16="http://schemas.microsoft.com/office/drawing/2014/main" id="{A9409423-8653-E39F-C56A-4F5F9D4C63B6}"/>
                </a:ext>
              </a:extLst>
            </p:cNvPr>
            <p:cNvSpPr/>
            <p:nvPr/>
          </p:nvSpPr>
          <p:spPr>
            <a:xfrm>
              <a:off x="311150" y="2882576"/>
              <a:ext cx="1257300" cy="368300"/>
            </a:xfrm>
            <a:prstGeom prst="rect">
              <a:avLst/>
            </a:prstGeom>
            <a:solidFill>
              <a:srgbClr val="E7E6E6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 wrap="square" lIns="6350" tIns="6350" rIns="6350" bIns="6350" rtlCol="0" anchor="ctr">
              <a:normAutofit/>
            </a:bodyPr>
            <a:lstStyle/>
            <a:p>
              <a:pPr marL="0" indent="0" algn="ctr">
                <a:lnSpc>
                  <a:spcPts val="1960"/>
                </a:lnSpc>
                <a:buNone/>
              </a:pPr>
              <a:r>
                <a:rPr lang="en-US" sz="2000" b="1" dirty="0">
                  <a:solidFill>
                    <a:srgbClr val="111111"/>
                  </a:solidFill>
                  <a:ea typeface="Arial" pitchFamily="34" charset="-122"/>
                  <a:cs typeface="Arial" pitchFamily="34" charset="-120"/>
                </a:rPr>
                <a:t>MTU</a:t>
              </a:r>
              <a:endParaRPr lang="en-US" sz="20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14BE612-2D8C-52AC-0102-A80DEB337837}"/>
              </a:ext>
            </a:extLst>
          </p:cNvPr>
          <p:cNvGrpSpPr/>
          <p:nvPr/>
        </p:nvGrpSpPr>
        <p:grpSpPr>
          <a:xfrm>
            <a:off x="5505450" y="1347341"/>
            <a:ext cx="6337300" cy="3197969"/>
            <a:chOff x="819150" y="1576040"/>
            <a:chExt cx="6337300" cy="3197969"/>
          </a:xfrm>
        </p:grpSpPr>
        <p:sp>
          <p:nvSpPr>
            <p:cNvPr id="27" name="Shape 1">
              <a:extLst>
                <a:ext uri="{FF2B5EF4-FFF2-40B4-BE49-F238E27FC236}">
                  <a16:creationId xmlns:a16="http://schemas.microsoft.com/office/drawing/2014/main" id="{A3799D12-A18B-5BD8-BDAF-EC5DF1D8B17F}"/>
                </a:ext>
              </a:extLst>
            </p:cNvPr>
            <p:cNvSpPr/>
            <p:nvPr/>
          </p:nvSpPr>
          <p:spPr>
            <a:xfrm>
              <a:off x="819150" y="1576040"/>
              <a:ext cx="6337300" cy="3197969"/>
            </a:xfrm>
            <a:prstGeom prst="rect">
              <a:avLst/>
            </a:prstGeom>
            <a:solidFill>
              <a:srgbClr val="F7F7F7"/>
            </a:solidFill>
            <a:ln w="12700">
              <a:solidFill>
                <a:srgbClr val="404040"/>
              </a:solidFill>
              <a:prstDash val="solid"/>
            </a:ln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28" name="Text 2">
              <a:extLst>
                <a:ext uri="{FF2B5EF4-FFF2-40B4-BE49-F238E27FC236}">
                  <a16:creationId xmlns:a16="http://schemas.microsoft.com/office/drawing/2014/main" id="{273F671D-DD2B-1578-41E5-313A275CC242}"/>
                </a:ext>
              </a:extLst>
            </p:cNvPr>
            <p:cNvSpPr/>
            <p:nvPr/>
          </p:nvSpPr>
          <p:spPr>
            <a:xfrm>
              <a:off x="1028700" y="1760190"/>
              <a:ext cx="6095746" cy="2565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6A9955"/>
                  </a:solidFill>
                  <a:ea typeface="IBM Plex Mono" pitchFamily="49" charset="-122"/>
                  <a:cs typeface="IBM Plex Mono" pitchFamily="49" charset="-120"/>
                </a:rPr>
                <a:t>// bpf_prog_test_run_skb(), simplified</a:t>
              </a:r>
              <a:endParaRPr lang="en-US" dirty="0"/>
            </a:p>
          </p:txBody>
        </p:sp>
        <p:sp>
          <p:nvSpPr>
            <p:cNvPr id="29" name="Text 3">
              <a:extLst>
                <a:ext uri="{FF2B5EF4-FFF2-40B4-BE49-F238E27FC236}">
                  <a16:creationId xmlns:a16="http://schemas.microsoft.com/office/drawing/2014/main" id="{DD0935E3-E97E-A758-A7D3-0D6B493529EB}"/>
                </a:ext>
              </a:extLst>
            </p:cNvPr>
            <p:cNvSpPr/>
            <p:nvPr/>
          </p:nvSpPr>
          <p:spPr>
            <a:xfrm>
              <a:off x="1028700" y="2029420"/>
              <a:ext cx="6095746" cy="2565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6A9955"/>
                  </a:solidFill>
                  <a:ea typeface="IBM Plex Mono" pitchFamily="49" charset="-122"/>
                  <a:cs typeface="IBM Plex Mono" pitchFamily="49" charset="-120"/>
                </a:rPr>
                <a:t>// your test recipe's values are replaced:</a:t>
              </a:r>
              <a:endParaRPr lang="en-US" dirty="0"/>
            </a:p>
          </p:txBody>
        </p:sp>
        <p:sp>
          <p:nvSpPr>
            <p:cNvPr id="30" name="Text 4">
              <a:extLst>
                <a:ext uri="{FF2B5EF4-FFF2-40B4-BE49-F238E27FC236}">
                  <a16:creationId xmlns:a16="http://schemas.microsoft.com/office/drawing/2014/main" id="{A977D10A-7404-640E-5222-0E6769A2A127}"/>
                </a:ext>
              </a:extLst>
            </p:cNvPr>
            <p:cNvSpPr/>
            <p:nvPr/>
          </p:nvSpPr>
          <p:spPr>
            <a:xfrm>
              <a:off x="1028700" y="2298650"/>
              <a:ext cx="5918200" cy="281930"/>
            </a:xfrm>
            <a:prstGeom prst="rect">
              <a:avLst/>
            </a:prstGeom>
            <a:solidFill>
              <a:srgbClr val="FDECEC"/>
            </a:solidFill>
            <a:ln/>
          </p:spPr>
          <p:txBody>
            <a:bodyPr wrap="none" lIns="50800" tIns="2540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skb-&gt;dev       = </a:t>
              </a:r>
              <a:r>
                <a:rPr lang="en-US" b="1" dirty="0">
                  <a:solidFill>
                    <a:srgbClr val="C00000"/>
                  </a:solidFill>
                  <a:ea typeface="IBM Plex Mono" pitchFamily="49" charset="-122"/>
                  <a:cs typeface="IBM Plex Mono" pitchFamily="49" charset="-120"/>
                </a:rPr>
                <a:t>net-&gt;loopback_dev</a:t>
              </a: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; </a:t>
              </a:r>
              <a:r>
                <a:rPr lang="en-US" dirty="0">
                  <a:solidFill>
                    <a:srgbClr val="7F7F7F"/>
                  </a:solidFill>
                  <a:ea typeface="IBM Plex Mono" pitchFamily="49" charset="-122"/>
                  <a:cs typeface="IBM Plex Mono" pitchFamily="49" charset="-120"/>
                </a:rPr>
                <a:t>// always loopback</a:t>
              </a:r>
              <a:endParaRPr lang="en-US" dirty="0"/>
            </a:p>
          </p:txBody>
        </p:sp>
        <p:sp>
          <p:nvSpPr>
            <p:cNvPr id="31" name="Text 5">
              <a:extLst>
                <a:ext uri="{FF2B5EF4-FFF2-40B4-BE49-F238E27FC236}">
                  <a16:creationId xmlns:a16="http://schemas.microsoft.com/office/drawing/2014/main" id="{CD37112C-E305-5A5E-7516-0461E347FB0E}"/>
                </a:ext>
              </a:extLst>
            </p:cNvPr>
            <p:cNvSpPr/>
            <p:nvPr/>
          </p:nvSpPr>
          <p:spPr>
            <a:xfrm>
              <a:off x="1028700" y="2618680"/>
              <a:ext cx="5918200" cy="281930"/>
            </a:xfrm>
            <a:prstGeom prst="rect">
              <a:avLst/>
            </a:prstGeom>
            <a:solidFill>
              <a:srgbClr val="FDECEC"/>
            </a:solidFill>
            <a:ln/>
          </p:spPr>
          <p:txBody>
            <a:bodyPr wrap="none" lIns="50800" tIns="2540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skb-&gt;sk        = </a:t>
              </a:r>
              <a:r>
                <a:rPr lang="en-US" b="1" dirty="0">
                  <a:solidFill>
                    <a:srgbClr val="C00000"/>
                  </a:solidFill>
                  <a:ea typeface="IBM Plex Mono" pitchFamily="49" charset="-122"/>
                  <a:cs typeface="IBM Plex Mono" pitchFamily="49" charset="-120"/>
                </a:rPr>
                <a:t>dummy_sk</a:t>
              </a: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;          </a:t>
              </a:r>
              <a:r>
                <a:rPr lang="en-US" dirty="0">
                  <a:solidFill>
                    <a:srgbClr val="7F7F7F"/>
                  </a:solidFill>
                  <a:ea typeface="IBM Plex Mono" pitchFamily="49" charset="-122"/>
                  <a:cs typeface="IBM Plex Mono" pitchFamily="49" charset="-120"/>
                </a:rPr>
                <a:t>// no real socket</a:t>
              </a:r>
              <a:endParaRPr lang="en-US" dirty="0"/>
            </a:p>
          </p:txBody>
        </p:sp>
        <p:sp>
          <p:nvSpPr>
            <p:cNvPr id="32" name="Text 6">
              <a:extLst>
                <a:ext uri="{FF2B5EF4-FFF2-40B4-BE49-F238E27FC236}">
                  <a16:creationId xmlns:a16="http://schemas.microsoft.com/office/drawing/2014/main" id="{670B352F-0B03-7115-5C69-82BF3CB784B4}"/>
                </a:ext>
              </a:extLst>
            </p:cNvPr>
            <p:cNvSpPr/>
            <p:nvPr/>
          </p:nvSpPr>
          <p:spPr>
            <a:xfrm>
              <a:off x="1028700" y="2938711"/>
              <a:ext cx="5918200" cy="281930"/>
            </a:xfrm>
            <a:prstGeom prst="rect">
              <a:avLst/>
            </a:prstGeom>
            <a:solidFill>
              <a:srgbClr val="FDECEC"/>
            </a:solidFill>
            <a:ln/>
          </p:spPr>
          <p:txBody>
            <a:bodyPr wrap="none" lIns="50800" tIns="2540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skb-&gt;cloned    = </a:t>
              </a:r>
              <a:r>
                <a:rPr lang="en-US" b="1" dirty="0">
                  <a:solidFill>
                    <a:srgbClr val="C00000"/>
                  </a:solidFill>
                  <a:ea typeface="IBM Plex Mono" pitchFamily="49" charset="-122"/>
                  <a:cs typeface="IBM Plex Mono" pitchFamily="49" charset="-120"/>
                </a:rPr>
                <a:t>0</a:t>
              </a: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;                 </a:t>
              </a:r>
              <a:r>
                <a:rPr lang="en-US" dirty="0">
                  <a:solidFill>
                    <a:srgbClr val="7F7F7F"/>
                  </a:solidFill>
                  <a:ea typeface="IBM Plex Mono" pitchFamily="49" charset="-122"/>
                  <a:cs typeface="IBM Plex Mono" pitchFamily="49" charset="-120"/>
                </a:rPr>
                <a:t>// forced uncloned</a:t>
              </a:r>
              <a:endParaRPr lang="en-US" dirty="0"/>
            </a:p>
          </p:txBody>
        </p:sp>
        <p:sp>
          <p:nvSpPr>
            <p:cNvPr id="33" name="Text 7">
              <a:extLst>
                <a:ext uri="{FF2B5EF4-FFF2-40B4-BE49-F238E27FC236}">
                  <a16:creationId xmlns:a16="http://schemas.microsoft.com/office/drawing/2014/main" id="{FE62E211-55F9-8227-130B-A4F9D0B11ADC}"/>
                </a:ext>
              </a:extLst>
            </p:cNvPr>
            <p:cNvSpPr/>
            <p:nvPr/>
          </p:nvSpPr>
          <p:spPr>
            <a:xfrm>
              <a:off x="1028700" y="3258741"/>
              <a:ext cx="5918200" cy="281930"/>
            </a:xfrm>
            <a:prstGeom prst="rect">
              <a:avLst/>
            </a:prstGeom>
            <a:solidFill>
              <a:srgbClr val="FDECEC"/>
            </a:solidFill>
            <a:ln/>
          </p:spPr>
          <p:txBody>
            <a:bodyPr wrap="none" lIns="50800" tIns="2540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skb-&gt;ip_summed = </a:t>
              </a:r>
              <a:r>
                <a:rPr lang="en-US" b="1" dirty="0">
                  <a:solidFill>
                    <a:srgbClr val="C00000"/>
                  </a:solidFill>
                  <a:ea typeface="IBM Plex Mono" pitchFamily="49" charset="-122"/>
                  <a:cs typeface="IBM Plex Mono" pitchFamily="49" charset="-120"/>
                </a:rPr>
                <a:t>CHECKSUM_NONE</a:t>
              </a: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;     </a:t>
              </a:r>
              <a:r>
                <a:rPr lang="en-US" dirty="0">
                  <a:solidFill>
                    <a:srgbClr val="7F7F7F"/>
                  </a:solidFill>
                  <a:ea typeface="IBM Plex Mono" pitchFamily="49" charset="-122"/>
                  <a:cs typeface="IBM Plex Mono" pitchFamily="49" charset="-120"/>
                </a:rPr>
                <a:t>// resets checksum</a:t>
              </a:r>
              <a:endParaRPr lang="en-US" dirty="0"/>
            </a:p>
          </p:txBody>
        </p:sp>
        <p:sp>
          <p:nvSpPr>
            <p:cNvPr id="34" name="Text 8">
              <a:extLst>
                <a:ext uri="{FF2B5EF4-FFF2-40B4-BE49-F238E27FC236}">
                  <a16:creationId xmlns:a16="http://schemas.microsoft.com/office/drawing/2014/main" id="{3C842942-927B-4AAB-490F-3C6E5DB2779F}"/>
                </a:ext>
              </a:extLst>
            </p:cNvPr>
            <p:cNvSpPr/>
            <p:nvPr/>
          </p:nvSpPr>
          <p:spPr>
            <a:xfrm>
              <a:off x="1028700" y="3578771"/>
              <a:ext cx="5918200" cy="281930"/>
            </a:xfrm>
            <a:prstGeom prst="rect">
              <a:avLst/>
            </a:prstGeom>
            <a:solidFill>
              <a:srgbClr val="FDECEC"/>
            </a:solidFill>
            <a:ln/>
          </p:spPr>
          <p:txBody>
            <a:bodyPr wrap="none" lIns="50800" tIns="2540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skb-&gt;vlan_tci  = </a:t>
              </a:r>
              <a:r>
                <a:rPr lang="en-US" b="1" dirty="0">
                  <a:solidFill>
                    <a:srgbClr val="C00000"/>
                  </a:solidFill>
                  <a:ea typeface="IBM Plex Mono" pitchFamily="49" charset="-122"/>
                  <a:cs typeface="IBM Plex Mono" pitchFamily="49" charset="-120"/>
                </a:rPr>
                <a:t>0</a:t>
              </a: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;                 </a:t>
              </a:r>
              <a:r>
                <a:rPr lang="en-US" dirty="0">
                  <a:solidFill>
                    <a:srgbClr val="7F7F7F"/>
                  </a:solidFill>
                  <a:ea typeface="IBM Plex Mono" pitchFamily="49" charset="-122"/>
                  <a:cs typeface="IBM Plex Mono" pitchFamily="49" charset="-120"/>
                </a:rPr>
                <a:t>// strips VLAN</a:t>
              </a:r>
              <a:endParaRPr lang="en-US" dirty="0"/>
            </a:p>
          </p:txBody>
        </p:sp>
        <p:sp>
          <p:nvSpPr>
            <p:cNvPr id="35" name="Text 9">
              <a:extLst>
                <a:ext uri="{FF2B5EF4-FFF2-40B4-BE49-F238E27FC236}">
                  <a16:creationId xmlns:a16="http://schemas.microsoft.com/office/drawing/2014/main" id="{A5741C0E-8991-E507-6F8B-FFF6645ADA6D}"/>
                </a:ext>
              </a:extLst>
            </p:cNvPr>
            <p:cNvSpPr/>
            <p:nvPr/>
          </p:nvSpPr>
          <p:spPr>
            <a:xfrm>
              <a:off x="1028700" y="3898801"/>
              <a:ext cx="5918200" cy="281930"/>
            </a:xfrm>
            <a:prstGeom prst="rect">
              <a:avLst/>
            </a:prstGeom>
            <a:solidFill>
              <a:srgbClr val="FDECEC"/>
            </a:solidFill>
            <a:ln/>
          </p:spPr>
          <p:txBody>
            <a:bodyPr wrap="none" lIns="50800" tIns="25400" rIns="0" bIns="0" rtlCol="0" anchor="t">
              <a:normAutofit/>
            </a:bodyPr>
            <a:lstStyle/>
            <a:p>
              <a:pPr marL="0" indent="0" algn="l">
                <a:lnSpc>
                  <a:spcPts val="1820"/>
                </a:lnSpc>
                <a:buNone/>
              </a:pP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skb-&gt;gso_type  = </a:t>
              </a:r>
              <a:r>
                <a:rPr lang="en-US" b="1" dirty="0">
                  <a:solidFill>
                    <a:srgbClr val="C00000"/>
                  </a:solidFill>
                  <a:ea typeface="IBM Plex Mono" pitchFamily="49" charset="-122"/>
                  <a:cs typeface="IBM Plex Mono" pitchFamily="49" charset="-120"/>
                </a:rPr>
                <a:t>0</a:t>
              </a:r>
              <a:r>
                <a:rPr lang="en-US" dirty="0">
                  <a:solidFill>
                    <a:srgbClr val="111111"/>
                  </a:solidFill>
                  <a:ea typeface="IBM Plex Mono" pitchFamily="49" charset="-122"/>
                  <a:cs typeface="IBM Plex Mono" pitchFamily="49" charset="-120"/>
                </a:rPr>
                <a:t>;                 </a:t>
              </a:r>
              <a:r>
                <a:rPr lang="en-US" dirty="0">
                  <a:solidFill>
                    <a:srgbClr val="7F7F7F"/>
                  </a:solidFill>
                  <a:ea typeface="IBM Plex Mono" pitchFamily="49" charset="-122"/>
                  <a:cs typeface="IBM Plex Mono" pitchFamily="49" charset="-120"/>
                </a:rPr>
                <a:t>// disables GSO</a:t>
              </a:r>
              <a:endParaRPr lang="en-US" dirty="0"/>
            </a:p>
          </p:txBody>
        </p:sp>
      </p:grpSp>
      <p:sp>
        <p:nvSpPr>
          <p:cNvPr id="37" name="Right Arrow 36">
            <a:extLst>
              <a:ext uri="{FF2B5EF4-FFF2-40B4-BE49-F238E27FC236}">
                <a16:creationId xmlns:a16="http://schemas.microsoft.com/office/drawing/2014/main" id="{E382BB34-D501-A8D3-9E54-30E7F9045265}"/>
              </a:ext>
            </a:extLst>
          </p:cNvPr>
          <p:cNvSpPr/>
          <p:nvPr/>
        </p:nvSpPr>
        <p:spPr>
          <a:xfrm>
            <a:off x="4581525" y="2401426"/>
            <a:ext cx="1098550" cy="9142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E589C0CA-1373-487B-86AB-8B9E2D2F7BD0}"/>
              </a:ext>
            </a:extLst>
          </p:cNvPr>
          <p:cNvSpPr/>
          <p:nvPr/>
        </p:nvSpPr>
        <p:spPr>
          <a:xfrm>
            <a:off x="4568825" y="1720850"/>
            <a:ext cx="1098550" cy="9142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59C9B674-2615-8407-D4A5-49637714802C}"/>
              </a:ext>
            </a:extLst>
          </p:cNvPr>
          <p:cNvSpPr/>
          <p:nvPr/>
        </p:nvSpPr>
        <p:spPr>
          <a:xfrm>
            <a:off x="4574317" y="3296656"/>
            <a:ext cx="1098550" cy="9142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of Hughie Campbell | The Boys Wiki | Fandom">
            <a:extLst>
              <a:ext uri="{FF2B5EF4-FFF2-40B4-BE49-F238E27FC236}">
                <a16:creationId xmlns:a16="http://schemas.microsoft.com/office/drawing/2014/main" id="{AB76E1E4-E78D-0456-5B98-10ECC69E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7650" y="4152197"/>
            <a:ext cx="1548542" cy="149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Image of Hughie Campbell | The Boys Wiki | Fandom">
            <a:extLst>
              <a:ext uri="{FF2B5EF4-FFF2-40B4-BE49-F238E27FC236}">
                <a16:creationId xmlns:a16="http://schemas.microsoft.com/office/drawing/2014/main" id="{4AAE772C-5EE0-9B68-EDBA-104311706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987" y="4148183"/>
            <a:ext cx="1548542" cy="149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of Hughie Campbell | The Boys Wiki | Fandom">
            <a:extLst>
              <a:ext uri="{FF2B5EF4-FFF2-40B4-BE49-F238E27FC236}">
                <a16:creationId xmlns:a16="http://schemas.microsoft.com/office/drawing/2014/main" id="{ECCD5F61-61C5-7735-3171-748C6C3AF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956" y="4134093"/>
            <a:ext cx="1548542" cy="149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3" descr="NIC card">
            <a:extLst>
              <a:ext uri="{FF2B5EF4-FFF2-40B4-BE49-F238E27FC236}">
                <a16:creationId xmlns:a16="http://schemas.microsoft.com/office/drawing/2014/main" id="{2572E043-4A72-05C5-72D1-C286DDE5F0D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743200" y="3390900"/>
            <a:ext cx="6985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E9E95-5FC6-6AD5-3740-39336FAC0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049C6E8-4D4A-358A-5DD3-88A6C467F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chemeClr val="tx1"/>
                </a:solidFill>
                <a:ea typeface="Carlito" pitchFamily="34" charset="-122"/>
                <a:cs typeface="Carlito" pitchFamily="34" charset="-120"/>
              </a:rPr>
              <a:t>Two analysis pipelines</a:t>
            </a: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:</a:t>
            </a:r>
            <a:b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</a:br>
            <a:r>
              <a:rPr lang="en-US" b="0" i="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 test recipes and helper side effects</a:t>
            </a:r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6D4D6CE-AD6B-12D9-EDAB-1AF9050029AD}"/>
              </a:ext>
            </a:extLst>
          </p:cNvPr>
          <p:cNvSpPr/>
          <p:nvPr/>
        </p:nvSpPr>
        <p:spPr>
          <a:xfrm>
            <a:off x="812800" y="2480270"/>
            <a:ext cx="1587500" cy="10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52400" tIns="0" rIns="101600" bIns="0" rtlCol="0" anchor="ctr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 recipe overrides</a:t>
            </a:r>
            <a:endParaRPr lang="en-US" sz="2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50CD0E4-52B0-C7DE-495A-5E443BBBD204}"/>
              </a:ext>
            </a:extLst>
          </p:cNvPr>
          <p:cNvSpPr/>
          <p:nvPr/>
        </p:nvSpPr>
        <p:spPr>
          <a:xfrm>
            <a:off x="2508250" y="24866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F0F80C6-6711-3CA6-93DF-7BA3274BB808}"/>
              </a:ext>
            </a:extLst>
          </p:cNvPr>
          <p:cNvSpPr/>
          <p:nvPr/>
        </p:nvSpPr>
        <p:spPr>
          <a:xfrm>
            <a:off x="2616200" y="2569170"/>
            <a:ext cx="1660525" cy="398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87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Identify settable fields</a:t>
            </a:r>
            <a:endParaRPr lang="en-US" dirty="0"/>
          </a:p>
        </p:txBody>
      </p:sp>
      <p:pic>
        <p:nvPicPr>
          <p:cNvPr id="7" name="Image 0" descr="arrow-right">
            <a:extLst>
              <a:ext uri="{FF2B5EF4-FFF2-40B4-BE49-F238E27FC236}">
                <a16:creationId xmlns:a16="http://schemas.microsoft.com/office/drawing/2014/main" id="{E0BA53AA-9081-4C2E-B685-1587CD7D1A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41825" y="2912070"/>
            <a:ext cx="304800" cy="152400"/>
          </a:xfrm>
          <a:prstGeom prst="rect">
            <a:avLst/>
          </a:prstGeom>
        </p:spPr>
      </p:pic>
      <p:sp>
        <p:nvSpPr>
          <p:cNvPr id="8" name="Shape 5">
            <a:extLst>
              <a:ext uri="{FF2B5EF4-FFF2-40B4-BE49-F238E27FC236}">
                <a16:creationId xmlns:a16="http://schemas.microsoft.com/office/drawing/2014/main" id="{9A58A52A-631E-E346-587E-9B3420464C49}"/>
              </a:ext>
            </a:extLst>
          </p:cNvPr>
          <p:cNvSpPr/>
          <p:nvPr/>
        </p:nvSpPr>
        <p:spPr>
          <a:xfrm>
            <a:off x="4854575" y="24866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025E721-2442-7357-8CE8-B0AF8E96441E}"/>
              </a:ext>
            </a:extLst>
          </p:cNvPr>
          <p:cNvSpPr/>
          <p:nvPr/>
        </p:nvSpPr>
        <p:spPr>
          <a:xfrm>
            <a:off x="4962525" y="2651770"/>
            <a:ext cx="1660525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Trace through the harness</a:t>
            </a:r>
            <a:endParaRPr lang="en-US" dirty="0"/>
          </a:p>
        </p:txBody>
      </p:sp>
      <p:pic>
        <p:nvPicPr>
          <p:cNvPr id="11" name="Image 1" descr="arrow-right">
            <a:extLst>
              <a:ext uri="{FF2B5EF4-FFF2-40B4-BE49-F238E27FC236}">
                <a16:creationId xmlns:a16="http://schemas.microsoft.com/office/drawing/2014/main" id="{FD9D0E42-750B-FD51-9779-C820F66637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88150" y="2912070"/>
            <a:ext cx="304800" cy="152400"/>
          </a:xfrm>
          <a:prstGeom prst="rect">
            <a:avLst/>
          </a:prstGeom>
        </p:spPr>
      </p:pic>
      <p:sp>
        <p:nvSpPr>
          <p:cNvPr id="12" name="Shape 8">
            <a:extLst>
              <a:ext uri="{FF2B5EF4-FFF2-40B4-BE49-F238E27FC236}">
                <a16:creationId xmlns:a16="http://schemas.microsoft.com/office/drawing/2014/main" id="{8C6999D2-8836-6E06-8B8B-7FE818A26CB7}"/>
              </a:ext>
            </a:extLst>
          </p:cNvPr>
          <p:cNvSpPr/>
          <p:nvPr/>
        </p:nvSpPr>
        <p:spPr>
          <a:xfrm>
            <a:off x="7200900" y="24866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4ABA7904-0F97-3E46-46EB-535DF61E84D7}"/>
              </a:ext>
            </a:extLst>
          </p:cNvPr>
          <p:cNvSpPr/>
          <p:nvPr/>
        </p:nvSpPr>
        <p:spPr>
          <a:xfrm>
            <a:off x="7308850" y="2575570"/>
            <a:ext cx="1660525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Diff set vs. observed</a:t>
            </a:r>
            <a:endParaRPr lang="en-US" dirty="0"/>
          </a:p>
        </p:txBody>
      </p:sp>
      <p:pic>
        <p:nvPicPr>
          <p:cNvPr id="15" name="Image 2" descr="arrow-right">
            <a:extLst>
              <a:ext uri="{FF2B5EF4-FFF2-40B4-BE49-F238E27FC236}">
                <a16:creationId xmlns:a16="http://schemas.microsoft.com/office/drawing/2014/main" id="{B1D77E9D-D22F-1D16-ED2D-0A1216758E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34475" y="2912070"/>
            <a:ext cx="304800" cy="152400"/>
          </a:xfrm>
          <a:prstGeom prst="rect">
            <a:avLst/>
          </a:prstGeom>
        </p:spPr>
      </p:pic>
      <p:sp>
        <p:nvSpPr>
          <p:cNvPr id="16" name="Shape 11">
            <a:extLst>
              <a:ext uri="{FF2B5EF4-FFF2-40B4-BE49-F238E27FC236}">
                <a16:creationId xmlns:a16="http://schemas.microsoft.com/office/drawing/2014/main" id="{D5D0EC85-5A7F-4484-FC13-D1A1348BA10C}"/>
              </a:ext>
            </a:extLst>
          </p:cNvPr>
          <p:cNvSpPr/>
          <p:nvPr/>
        </p:nvSpPr>
        <p:spPr>
          <a:xfrm>
            <a:off x="9547225" y="2486620"/>
            <a:ext cx="1825625" cy="1003300"/>
          </a:xfrm>
          <a:prstGeom prst="rect">
            <a:avLst/>
          </a:prstGeom>
          <a:solidFill>
            <a:srgbClr val="FBE3D6"/>
          </a:solidFill>
          <a:ln w="12700">
            <a:solidFill>
              <a:srgbClr val="E6000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F1EC4807-C4BF-84BA-89DA-B1A17A30F1BA}"/>
              </a:ext>
            </a:extLst>
          </p:cNvPr>
          <p:cNvSpPr/>
          <p:nvPr/>
        </p:nvSpPr>
        <p:spPr>
          <a:xfrm>
            <a:off x="9655175" y="2674590"/>
            <a:ext cx="166052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Overridden fields</a:t>
            </a:r>
            <a:endParaRPr lang="en-US" dirty="0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69F3E95F-8C7F-A45E-4905-B318190A7EC0}"/>
              </a:ext>
            </a:extLst>
          </p:cNvPr>
          <p:cNvSpPr/>
          <p:nvPr/>
        </p:nvSpPr>
        <p:spPr>
          <a:xfrm>
            <a:off x="812800" y="3724870"/>
            <a:ext cx="10566400" cy="12700"/>
          </a:xfrm>
          <a:prstGeom prst="rect">
            <a:avLst/>
          </a:prstGeom>
          <a:solidFill>
            <a:srgbClr val="BFBFBF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A96689DE-9607-8D25-005D-10AEA6DBAC15}"/>
              </a:ext>
            </a:extLst>
          </p:cNvPr>
          <p:cNvSpPr/>
          <p:nvPr/>
        </p:nvSpPr>
        <p:spPr>
          <a:xfrm>
            <a:off x="812800" y="3966170"/>
            <a:ext cx="1587500" cy="10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152400" tIns="0" rIns="101600" bIns="0" rtlCol="0" anchor="ctr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 side effects</a:t>
            </a:r>
            <a:endParaRPr lang="en-US" sz="2400" dirty="0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28943E69-AB24-8B5E-B0B3-D4A92CC5AF6B}"/>
              </a:ext>
            </a:extLst>
          </p:cNvPr>
          <p:cNvSpPr/>
          <p:nvPr/>
        </p:nvSpPr>
        <p:spPr>
          <a:xfrm>
            <a:off x="2508250" y="39725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C02B3E98-B7D6-C0FF-224E-3D31DA8748CF}"/>
              </a:ext>
            </a:extLst>
          </p:cNvPr>
          <p:cNvSpPr/>
          <p:nvPr/>
        </p:nvSpPr>
        <p:spPr>
          <a:xfrm>
            <a:off x="2616200" y="4061470"/>
            <a:ext cx="1660525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Identify relevant helpers</a:t>
            </a:r>
            <a:endParaRPr lang="en-US" dirty="0"/>
          </a:p>
        </p:txBody>
      </p:sp>
      <p:pic>
        <p:nvPicPr>
          <p:cNvPr id="24" name="Image 3" descr="arrow-right">
            <a:extLst>
              <a:ext uri="{FF2B5EF4-FFF2-40B4-BE49-F238E27FC236}">
                <a16:creationId xmlns:a16="http://schemas.microsoft.com/office/drawing/2014/main" id="{A6B2F617-9E5C-8C4F-8CDB-809DC9D152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41825" y="4397970"/>
            <a:ext cx="304800" cy="152400"/>
          </a:xfrm>
          <a:prstGeom prst="rect">
            <a:avLst/>
          </a:prstGeom>
        </p:spPr>
      </p:pic>
      <p:sp>
        <p:nvSpPr>
          <p:cNvPr id="25" name="Shape 19">
            <a:extLst>
              <a:ext uri="{FF2B5EF4-FFF2-40B4-BE49-F238E27FC236}">
                <a16:creationId xmlns:a16="http://schemas.microsoft.com/office/drawing/2014/main" id="{C1475137-3554-7593-8E9A-A333195319D2}"/>
              </a:ext>
            </a:extLst>
          </p:cNvPr>
          <p:cNvSpPr/>
          <p:nvPr/>
        </p:nvSpPr>
        <p:spPr>
          <a:xfrm>
            <a:off x="4854575" y="39725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50B6FFE3-3E2C-CE93-8B1D-07543CF9EDA1}"/>
              </a:ext>
            </a:extLst>
          </p:cNvPr>
          <p:cNvSpPr/>
          <p:nvPr/>
        </p:nvSpPr>
        <p:spPr>
          <a:xfrm>
            <a:off x="4962525" y="4061470"/>
            <a:ext cx="1660525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Filter by missing subsystems</a:t>
            </a:r>
            <a:endParaRPr lang="en-US" dirty="0"/>
          </a:p>
        </p:txBody>
      </p:sp>
      <p:pic>
        <p:nvPicPr>
          <p:cNvPr id="28" name="Image 4" descr="arrow-right">
            <a:extLst>
              <a:ext uri="{FF2B5EF4-FFF2-40B4-BE49-F238E27FC236}">
                <a16:creationId xmlns:a16="http://schemas.microsoft.com/office/drawing/2014/main" id="{80E2A172-99E8-4076-561E-A85936E8D6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88150" y="4397970"/>
            <a:ext cx="304800" cy="152400"/>
          </a:xfrm>
          <a:prstGeom prst="rect">
            <a:avLst/>
          </a:prstGeom>
        </p:spPr>
      </p:pic>
      <p:sp>
        <p:nvSpPr>
          <p:cNvPr id="29" name="Shape 22">
            <a:extLst>
              <a:ext uri="{FF2B5EF4-FFF2-40B4-BE49-F238E27FC236}">
                <a16:creationId xmlns:a16="http://schemas.microsoft.com/office/drawing/2014/main" id="{B4C55768-69A0-8A17-5E73-82C50CBDC8DF}"/>
              </a:ext>
            </a:extLst>
          </p:cNvPr>
          <p:cNvSpPr/>
          <p:nvPr/>
        </p:nvSpPr>
        <p:spPr>
          <a:xfrm>
            <a:off x="7200900" y="3972520"/>
            <a:ext cx="1825625" cy="10033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0" name="Text 23">
            <a:extLst>
              <a:ext uri="{FF2B5EF4-FFF2-40B4-BE49-F238E27FC236}">
                <a16:creationId xmlns:a16="http://schemas.microsoft.com/office/drawing/2014/main" id="{1FE8A30F-CACF-D318-B83D-9DD55D87797D}"/>
              </a:ext>
            </a:extLst>
          </p:cNvPr>
          <p:cNvSpPr/>
          <p:nvPr/>
        </p:nvSpPr>
        <p:spPr>
          <a:xfrm>
            <a:off x="7308850" y="4251920"/>
            <a:ext cx="166052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Analyze code paths</a:t>
            </a:r>
            <a:endParaRPr lang="en-US" dirty="0"/>
          </a:p>
        </p:txBody>
      </p:sp>
      <p:pic>
        <p:nvPicPr>
          <p:cNvPr id="32" name="Image 5" descr="arrow-right">
            <a:extLst>
              <a:ext uri="{FF2B5EF4-FFF2-40B4-BE49-F238E27FC236}">
                <a16:creationId xmlns:a16="http://schemas.microsoft.com/office/drawing/2014/main" id="{BA99EBD1-883B-D6CD-8BBA-0C48D7F031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34475" y="4397970"/>
            <a:ext cx="304800" cy="152400"/>
          </a:xfrm>
          <a:prstGeom prst="rect">
            <a:avLst/>
          </a:prstGeom>
        </p:spPr>
      </p:pic>
      <p:sp>
        <p:nvSpPr>
          <p:cNvPr id="33" name="Shape 25">
            <a:extLst>
              <a:ext uri="{FF2B5EF4-FFF2-40B4-BE49-F238E27FC236}">
                <a16:creationId xmlns:a16="http://schemas.microsoft.com/office/drawing/2014/main" id="{E8FB8143-1AC9-1B1E-D0BA-89CE317AE22B}"/>
              </a:ext>
            </a:extLst>
          </p:cNvPr>
          <p:cNvSpPr/>
          <p:nvPr/>
        </p:nvSpPr>
        <p:spPr>
          <a:xfrm>
            <a:off x="9547225" y="3972520"/>
            <a:ext cx="1825625" cy="1003300"/>
          </a:xfrm>
          <a:prstGeom prst="rect">
            <a:avLst/>
          </a:prstGeom>
          <a:solidFill>
            <a:srgbClr val="FBE3D6"/>
          </a:solidFill>
          <a:ln w="12700">
            <a:solidFill>
              <a:srgbClr val="E6000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7BBA809E-449E-EA50-3270-D6873B6DB2E4}"/>
              </a:ext>
            </a:extLst>
          </p:cNvPr>
          <p:cNvSpPr/>
          <p:nvPr/>
        </p:nvSpPr>
        <p:spPr>
          <a:xfrm>
            <a:off x="9655175" y="4160490"/>
            <a:ext cx="166052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Classification</a:t>
            </a:r>
            <a:endParaRPr lang="en-US" dirty="0"/>
          </a:p>
        </p:txBody>
      </p:sp>
      <p:sp>
        <p:nvSpPr>
          <p:cNvPr id="36" name="Text 28">
            <a:extLst>
              <a:ext uri="{FF2B5EF4-FFF2-40B4-BE49-F238E27FC236}">
                <a16:creationId xmlns:a16="http://schemas.microsoft.com/office/drawing/2014/main" id="{34B613A5-2215-0DCB-3A6C-E6F690B429FC}"/>
              </a:ext>
            </a:extLst>
          </p:cNvPr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2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Both run on </a:t>
            </a:r>
            <a:r>
              <a:rPr lang="en-US" sz="2400" dirty="0">
                <a:solidFill>
                  <a:srgbClr val="2A78D6"/>
                </a:solidFill>
                <a:ea typeface="Carlito" pitchFamily="34" charset="-122"/>
                <a:cs typeface="Carlito" pitchFamily="34" charset="-120"/>
              </a:rPr>
              <a:t>bpf_prog_test_run_skb</a:t>
            </a:r>
            <a:r>
              <a:rPr lang="en-US" sz="2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 and </a:t>
            </a:r>
            <a:r>
              <a:rPr lang="en-US" sz="2400" dirty="0">
                <a:solidFill>
                  <a:srgbClr val="EB6834"/>
                </a:solidFill>
                <a:ea typeface="Carlito" pitchFamily="34" charset="-122"/>
                <a:cs typeface="Carlito" pitchFamily="34" charset="-120"/>
              </a:rPr>
              <a:t>bpf_prog_test_run_xdp</a:t>
            </a:r>
            <a:r>
              <a:rPr lang="en-US" sz="2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, kernels v6.12 to v7.2 (11 releases)</a:t>
            </a:r>
            <a:endParaRPr lang="en-US" sz="2400" dirty="0"/>
          </a:p>
        </p:txBody>
      </p:sp>
      <p:sp>
        <p:nvSpPr>
          <p:cNvPr id="37" name="Text 29">
            <a:extLst>
              <a:ext uri="{FF2B5EF4-FFF2-40B4-BE49-F238E27FC236}">
                <a16:creationId xmlns:a16="http://schemas.microsoft.com/office/drawing/2014/main" id="{74B8A042-3831-4508-F384-3102B3D95EBB}"/>
              </a:ext>
            </a:extLst>
          </p:cNvPr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885C0441-A38A-E408-D8A9-04C4493FFB5F}"/>
              </a:ext>
            </a:extLst>
          </p:cNvPr>
          <p:cNvSpPr/>
          <p:nvPr/>
        </p:nvSpPr>
        <p:spPr>
          <a:xfrm>
            <a:off x="-133608" y="3966170"/>
            <a:ext cx="1098550" cy="914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88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latin typeface="+mn-lt"/>
                <a:ea typeface="Carlito" pitchFamily="34" charset="-122"/>
                <a:cs typeface="Carlito" pitchFamily="34" charset="-120"/>
              </a:rPr>
              <a:t>Untested behavior: </a:t>
            </a:r>
            <a:r>
              <a:rPr lang="en-US" b="0" i="0" dirty="0">
                <a:solidFill>
                  <a:srgbClr val="E60000"/>
                </a:solidFill>
                <a:latin typeface="+mn-lt"/>
                <a:ea typeface="Carlito" pitchFamily="34" charset="-122"/>
                <a:cs typeface="Carlito" pitchFamily="34" charset="-120"/>
              </a:rPr>
              <a:t>missing environment</a:t>
            </a:r>
            <a:endParaRPr lang="en-US" dirty="0">
              <a:latin typeface="+mn-lt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353790"/>
            <a:ext cx="3870411" cy="464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Silent error and missing cases by root cause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812800" y="1950641"/>
            <a:ext cx="177800" cy="1270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5" name="Text 3"/>
          <p:cNvSpPr/>
          <p:nvPr/>
        </p:nvSpPr>
        <p:spPr>
          <a:xfrm>
            <a:off x="1054100" y="1907480"/>
            <a:ext cx="587722" cy="233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SKB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1464022" y="1950641"/>
            <a:ext cx="177800" cy="1270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7" name="Text 5"/>
          <p:cNvSpPr/>
          <p:nvPr/>
        </p:nvSpPr>
        <p:spPr>
          <a:xfrm>
            <a:off x="1705322" y="1907480"/>
            <a:ext cx="988451" cy="185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XDP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2800" y="2351881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socket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2527300" y="2271911"/>
            <a:ext cx="24384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0" name="Text 8"/>
          <p:cNvSpPr/>
          <p:nvPr/>
        </p:nvSpPr>
        <p:spPr>
          <a:xfrm>
            <a:off x="5029199" y="2235101"/>
            <a:ext cx="696415" cy="1765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12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2527300" y="2523331"/>
            <a:ext cx="24384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2" name="Text 10"/>
          <p:cNvSpPr/>
          <p:nvPr/>
        </p:nvSpPr>
        <p:spPr>
          <a:xfrm>
            <a:off x="5029200" y="2486521"/>
            <a:ext cx="69641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12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12800" y="2930922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interface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2527300" y="2850952"/>
            <a:ext cx="14224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5" name="Text 13"/>
          <p:cNvSpPr/>
          <p:nvPr/>
        </p:nvSpPr>
        <p:spPr>
          <a:xfrm>
            <a:off x="4013200" y="2814141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7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2527300" y="3102372"/>
            <a:ext cx="6096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7" name="Text 15"/>
          <p:cNvSpPr/>
          <p:nvPr/>
        </p:nvSpPr>
        <p:spPr>
          <a:xfrm>
            <a:off x="3200400" y="306556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3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12800" y="3509963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route / FIB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2527300" y="3429992"/>
            <a:ext cx="12192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0" name="Text 18"/>
          <p:cNvSpPr/>
          <p:nvPr/>
        </p:nvSpPr>
        <p:spPr>
          <a:xfrm>
            <a:off x="3810000" y="339318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6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2527300" y="3681413"/>
            <a:ext cx="12192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2" name="Text 20"/>
          <p:cNvSpPr/>
          <p:nvPr/>
        </p:nvSpPr>
        <p:spPr>
          <a:xfrm>
            <a:off x="3810000" y="364460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6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12800" y="4089003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cgroup</a:t>
            </a: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2527300" y="4009033"/>
            <a:ext cx="8128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5" name="Text 23"/>
          <p:cNvSpPr/>
          <p:nvPr/>
        </p:nvSpPr>
        <p:spPr>
          <a:xfrm>
            <a:off x="3403600" y="397222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4</a:t>
            </a:r>
            <a:endParaRPr lang="en-US" dirty="0"/>
          </a:p>
        </p:txBody>
      </p:sp>
      <p:sp>
        <p:nvSpPr>
          <p:cNvPr id="26" name="Shape 24"/>
          <p:cNvSpPr/>
          <p:nvPr/>
        </p:nvSpPr>
        <p:spPr>
          <a:xfrm>
            <a:off x="2527300" y="4260453"/>
            <a:ext cx="8128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7" name="Text 25"/>
          <p:cNvSpPr/>
          <p:nvPr/>
        </p:nvSpPr>
        <p:spPr>
          <a:xfrm>
            <a:off x="3403600" y="422364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4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812800" y="4668044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Other (ring buffer)</a:t>
            </a:r>
            <a:endParaRPr lang="en-US" dirty="0"/>
          </a:p>
        </p:txBody>
      </p:sp>
      <p:sp>
        <p:nvSpPr>
          <p:cNvPr id="29" name="Shape 27"/>
          <p:cNvSpPr/>
          <p:nvPr/>
        </p:nvSpPr>
        <p:spPr>
          <a:xfrm>
            <a:off x="2527300" y="4588073"/>
            <a:ext cx="4064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0" name="Text 28"/>
          <p:cNvSpPr/>
          <p:nvPr/>
        </p:nvSpPr>
        <p:spPr>
          <a:xfrm>
            <a:off x="2997200" y="455126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2</a:t>
            </a: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2527300" y="4839494"/>
            <a:ext cx="4064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2" name="Text 30"/>
          <p:cNvSpPr/>
          <p:nvPr/>
        </p:nvSpPr>
        <p:spPr>
          <a:xfrm>
            <a:off x="2997200" y="4802684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2</a:t>
            </a: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5994400" y="1544290"/>
            <a:ext cx="554634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Example: socket lookup in an empty namespace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994400" y="2383631"/>
            <a:ext cx="5372100" cy="2252663"/>
          </a:xfrm>
          <a:prstGeom prst="rect">
            <a:avLst/>
          </a:prstGeom>
          <a:solidFill>
            <a:srgbClr val="F7F7F7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5" name="Text 33"/>
          <p:cNvSpPr/>
          <p:nvPr/>
        </p:nvSpPr>
        <p:spPr>
          <a:xfrm>
            <a:off x="6178550" y="2542381"/>
            <a:ext cx="5153914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sk = bpf_sk_lookup_tcp(skb, &amp;t, sizeof(t.ipv4),</a:t>
            </a: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6178550" y="2781102"/>
            <a:ext cx="5153914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       BPF_F_CURRENT_NETNS, 0);</a:t>
            </a: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6178550" y="3019822"/>
            <a:ext cx="5003800" cy="23872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38100" tIns="1270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if (!sk)</a:t>
            </a: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6178550" y="3283942"/>
            <a:ext cx="5003800" cy="238720"/>
          </a:xfrm>
          <a:prstGeom prst="rect">
            <a:avLst/>
          </a:prstGeom>
          <a:solidFill>
            <a:srgbClr val="FDECEC"/>
          </a:solidFill>
          <a:ln/>
        </p:spPr>
        <p:txBody>
          <a:bodyPr wrap="none" lIns="38100" tIns="1270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    return TC_ACT_OK;</a:t>
            </a:r>
            <a:r>
              <a:rPr lang="en-US" dirty="0">
                <a:solidFill>
                  <a:srgbClr val="C00000"/>
                </a:solidFill>
                <a:ea typeface="IBM Plex Mono" pitchFamily="49" charset="-122"/>
                <a:cs typeface="IBM Plex Mono" pitchFamily="49" charset="-120"/>
              </a:rPr>
              <a:t>  // always taken</a:t>
            </a: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6178550" y="3548063"/>
            <a:ext cx="5153914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6A9955"/>
                </a:solidFill>
                <a:ea typeface="IBM Plex Mono" pitchFamily="49" charset="-122"/>
                <a:cs typeface="IBM Plex Mono" pitchFamily="49" charset="-120"/>
              </a:rPr>
              <a:t>// never reached under the harness:</a:t>
            </a: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6178550" y="3786783"/>
            <a:ext cx="5153914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A6A6A6"/>
                </a:solidFill>
                <a:ea typeface="IBM Plex Mono" pitchFamily="49" charset="-122"/>
                <a:cs typeface="IBM Plex Mono" pitchFamily="49" charset="-120"/>
              </a:rPr>
              <a:t>if (sk-&gt;state == BPF_TCP_LISTEN)</a:t>
            </a: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6178550" y="4025503"/>
            <a:ext cx="5153914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A6A6A6"/>
                </a:solidFill>
                <a:ea typeface="IBM Plex Mono" pitchFamily="49" charset="-122"/>
                <a:cs typeface="IBM Plex Mono" pitchFamily="49" charset="-120"/>
              </a:rPr>
              <a:t>    handle_listener(skb, sk);</a:t>
            </a:r>
            <a:endParaRPr lang="en-US" dirty="0"/>
          </a:p>
        </p:txBody>
      </p:sp>
      <p:sp>
        <p:nvSpPr>
          <p:cNvPr id="42" name="Text 40"/>
          <p:cNvSpPr/>
          <p:nvPr/>
        </p:nvSpPr>
        <p:spPr>
          <a:xfrm>
            <a:off x="6178550" y="4264224"/>
            <a:ext cx="5153914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A6A6A6"/>
                </a:solidFill>
                <a:ea typeface="IBM Plex Mono" pitchFamily="49" charset="-122"/>
                <a:cs typeface="IBM Plex Mono" pitchFamily="49" charset="-120"/>
              </a:rPr>
              <a:t>bpf_sk_release(sk);</a:t>
            </a: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5988050" y="4744244"/>
            <a:ext cx="5546344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Illustrative program. No listening sockets exist, so the lookup always returns NULL.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6FD3A-17AE-9001-4A26-ABD391A06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78E68F0-A70D-624D-B006-C43BFB09D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latin typeface="+mn-lt"/>
                <a:ea typeface="Carlito" pitchFamily="34" charset="-122"/>
                <a:cs typeface="Carlito" pitchFamily="34" charset="-120"/>
              </a:rPr>
              <a:t>Untested behavior: </a:t>
            </a:r>
            <a:r>
              <a:rPr lang="en-US" b="0" i="0" dirty="0">
                <a:solidFill>
                  <a:srgbClr val="E60000"/>
                </a:solidFill>
                <a:latin typeface="+mn-lt"/>
                <a:ea typeface="Carlito" pitchFamily="34" charset="-122"/>
                <a:cs typeface="Carlito" pitchFamily="34" charset="-120"/>
              </a:rPr>
              <a:t>missing environment</a:t>
            </a:r>
            <a:endParaRPr lang="en-US" dirty="0">
              <a:latin typeface="+mn-l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43BE5CC-AF0A-373D-C600-666C0626D6AA}"/>
              </a:ext>
            </a:extLst>
          </p:cNvPr>
          <p:cNvSpPr/>
          <p:nvPr/>
        </p:nvSpPr>
        <p:spPr>
          <a:xfrm>
            <a:off x="812800" y="1353790"/>
            <a:ext cx="3870411" cy="464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Silent error and missing cases by root cause</a:t>
            </a:r>
            <a:endParaRPr 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3542E27-26ED-5E9B-C41D-03583B5E0EB0}"/>
              </a:ext>
            </a:extLst>
          </p:cNvPr>
          <p:cNvSpPr/>
          <p:nvPr/>
        </p:nvSpPr>
        <p:spPr>
          <a:xfrm>
            <a:off x="812800" y="1950641"/>
            <a:ext cx="177800" cy="1270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036E398-B7A8-87C7-AFAD-A4D4D0A46056}"/>
              </a:ext>
            </a:extLst>
          </p:cNvPr>
          <p:cNvSpPr/>
          <p:nvPr/>
        </p:nvSpPr>
        <p:spPr>
          <a:xfrm>
            <a:off x="1054100" y="1907480"/>
            <a:ext cx="587722" cy="233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SKB</a:t>
            </a:r>
            <a:endParaRPr lang="en-US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3ECE8EE-0AF9-CF15-AA98-926671DABC1D}"/>
              </a:ext>
            </a:extLst>
          </p:cNvPr>
          <p:cNvSpPr/>
          <p:nvPr/>
        </p:nvSpPr>
        <p:spPr>
          <a:xfrm>
            <a:off x="1464022" y="1950641"/>
            <a:ext cx="177800" cy="1270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F5E332B-4298-E05C-DD1F-7D25CB6045BD}"/>
              </a:ext>
            </a:extLst>
          </p:cNvPr>
          <p:cNvSpPr/>
          <p:nvPr/>
        </p:nvSpPr>
        <p:spPr>
          <a:xfrm>
            <a:off x="1705322" y="1907480"/>
            <a:ext cx="988451" cy="185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XDP</a:t>
            </a:r>
            <a:endParaRPr lang="en-US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8DC071B-9665-9C9B-27DF-55DD8EBBDA40}"/>
              </a:ext>
            </a:extLst>
          </p:cNvPr>
          <p:cNvSpPr/>
          <p:nvPr/>
        </p:nvSpPr>
        <p:spPr>
          <a:xfrm>
            <a:off x="812800" y="2351881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socket</a:t>
            </a:r>
            <a:endParaRPr lang="en-US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5FFE0AC1-A3A5-305C-94F5-7025B61520BD}"/>
              </a:ext>
            </a:extLst>
          </p:cNvPr>
          <p:cNvSpPr/>
          <p:nvPr/>
        </p:nvSpPr>
        <p:spPr>
          <a:xfrm>
            <a:off x="2527300" y="2271911"/>
            <a:ext cx="24384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8143D34-0226-3081-44F0-BD9968F0A95D}"/>
              </a:ext>
            </a:extLst>
          </p:cNvPr>
          <p:cNvSpPr/>
          <p:nvPr/>
        </p:nvSpPr>
        <p:spPr>
          <a:xfrm>
            <a:off x="2527300" y="2523331"/>
            <a:ext cx="24384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4D6F235-BB12-CBE7-4680-D40D595E304E}"/>
              </a:ext>
            </a:extLst>
          </p:cNvPr>
          <p:cNvSpPr/>
          <p:nvPr/>
        </p:nvSpPr>
        <p:spPr>
          <a:xfrm>
            <a:off x="812800" y="2930922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interface</a:t>
            </a:r>
            <a:endParaRPr lang="en-US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9EEA62D-B149-4C3C-C518-667D66CAF46B}"/>
              </a:ext>
            </a:extLst>
          </p:cNvPr>
          <p:cNvSpPr/>
          <p:nvPr/>
        </p:nvSpPr>
        <p:spPr>
          <a:xfrm>
            <a:off x="2527300" y="2850952"/>
            <a:ext cx="14224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FF012D30-9B09-19BE-7DEA-0DC57BB657F8}"/>
              </a:ext>
            </a:extLst>
          </p:cNvPr>
          <p:cNvSpPr/>
          <p:nvPr/>
        </p:nvSpPr>
        <p:spPr>
          <a:xfrm>
            <a:off x="4013200" y="2814141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7</a:t>
            </a:r>
            <a:endParaRPr lang="en-US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7A8FAF8-7660-ACCD-925B-AC84388DC505}"/>
              </a:ext>
            </a:extLst>
          </p:cNvPr>
          <p:cNvSpPr/>
          <p:nvPr/>
        </p:nvSpPr>
        <p:spPr>
          <a:xfrm>
            <a:off x="2527300" y="3102372"/>
            <a:ext cx="6096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709E096-999F-00E6-CFC8-7703647333C1}"/>
              </a:ext>
            </a:extLst>
          </p:cNvPr>
          <p:cNvSpPr/>
          <p:nvPr/>
        </p:nvSpPr>
        <p:spPr>
          <a:xfrm>
            <a:off x="3200400" y="306556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3</a:t>
            </a:r>
            <a:endParaRPr lang="en-US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9D1BE43-1AF9-857D-3138-F1E77694CEDD}"/>
              </a:ext>
            </a:extLst>
          </p:cNvPr>
          <p:cNvSpPr/>
          <p:nvPr/>
        </p:nvSpPr>
        <p:spPr>
          <a:xfrm>
            <a:off x="812800" y="3509963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route / FIB</a:t>
            </a:r>
            <a:endParaRPr lang="en-US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D319E6BE-808A-94D4-9111-3B62CA7B1801}"/>
              </a:ext>
            </a:extLst>
          </p:cNvPr>
          <p:cNvSpPr/>
          <p:nvPr/>
        </p:nvSpPr>
        <p:spPr>
          <a:xfrm>
            <a:off x="2527300" y="3429992"/>
            <a:ext cx="12192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3A1B18AB-658D-52E7-B0A6-3FE7C83E5185}"/>
              </a:ext>
            </a:extLst>
          </p:cNvPr>
          <p:cNvSpPr/>
          <p:nvPr/>
        </p:nvSpPr>
        <p:spPr>
          <a:xfrm>
            <a:off x="3810000" y="339318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6</a:t>
            </a:r>
            <a:endParaRPr lang="en-US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EC2CE9B-A5A9-4D1B-D052-03B05FED6F1F}"/>
              </a:ext>
            </a:extLst>
          </p:cNvPr>
          <p:cNvSpPr/>
          <p:nvPr/>
        </p:nvSpPr>
        <p:spPr>
          <a:xfrm>
            <a:off x="2527300" y="3681413"/>
            <a:ext cx="12192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E7F4FF1-F3E8-91EF-88F5-E2A56380F844}"/>
              </a:ext>
            </a:extLst>
          </p:cNvPr>
          <p:cNvSpPr/>
          <p:nvPr/>
        </p:nvSpPr>
        <p:spPr>
          <a:xfrm>
            <a:off x="3810000" y="3644602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6</a:t>
            </a:r>
            <a:endParaRPr lang="en-US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6939BDFE-D54E-9E53-A642-4D3BEC43D484}"/>
              </a:ext>
            </a:extLst>
          </p:cNvPr>
          <p:cNvSpPr/>
          <p:nvPr/>
        </p:nvSpPr>
        <p:spPr>
          <a:xfrm>
            <a:off x="812800" y="4089003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Missing cgroup</a:t>
            </a:r>
            <a:endParaRPr lang="en-US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2EF91142-DD70-BEE3-1DEA-27F3B99CA8EF}"/>
              </a:ext>
            </a:extLst>
          </p:cNvPr>
          <p:cNvSpPr/>
          <p:nvPr/>
        </p:nvSpPr>
        <p:spPr>
          <a:xfrm>
            <a:off x="2527300" y="4009033"/>
            <a:ext cx="8128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6ED5DCCE-3A69-5A56-E14A-37E2F30C2607}"/>
              </a:ext>
            </a:extLst>
          </p:cNvPr>
          <p:cNvSpPr/>
          <p:nvPr/>
        </p:nvSpPr>
        <p:spPr>
          <a:xfrm>
            <a:off x="3403600" y="397222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4</a:t>
            </a:r>
            <a:endParaRPr lang="en-US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10055A1E-5976-AD6A-F6F1-981EB55C6FAA}"/>
              </a:ext>
            </a:extLst>
          </p:cNvPr>
          <p:cNvSpPr/>
          <p:nvPr/>
        </p:nvSpPr>
        <p:spPr>
          <a:xfrm>
            <a:off x="2527300" y="4260453"/>
            <a:ext cx="8128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F10EB694-3309-25D4-AEAB-8D87D67CF489}"/>
              </a:ext>
            </a:extLst>
          </p:cNvPr>
          <p:cNvSpPr/>
          <p:nvPr/>
        </p:nvSpPr>
        <p:spPr>
          <a:xfrm>
            <a:off x="3403600" y="422364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4</a:t>
            </a:r>
            <a:endParaRPr lang="en-US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D2C5C88-B3E5-2F8E-5A98-54B5629E7B7F}"/>
              </a:ext>
            </a:extLst>
          </p:cNvPr>
          <p:cNvSpPr/>
          <p:nvPr/>
        </p:nvSpPr>
        <p:spPr>
          <a:xfrm>
            <a:off x="812800" y="4668044"/>
            <a:ext cx="1638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Other (ring buffer)</a:t>
            </a:r>
            <a:endParaRPr lang="en-US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9AA68DFD-C909-E65C-901A-DDC1ACECA6D4}"/>
              </a:ext>
            </a:extLst>
          </p:cNvPr>
          <p:cNvSpPr/>
          <p:nvPr/>
        </p:nvSpPr>
        <p:spPr>
          <a:xfrm>
            <a:off x="2527300" y="4588073"/>
            <a:ext cx="406400" cy="139700"/>
          </a:xfrm>
          <a:prstGeom prst="rect">
            <a:avLst/>
          </a:prstGeom>
          <a:solidFill>
            <a:srgbClr val="2A78D6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D25DF017-9898-6625-60B8-EF24F8112203}"/>
              </a:ext>
            </a:extLst>
          </p:cNvPr>
          <p:cNvSpPr/>
          <p:nvPr/>
        </p:nvSpPr>
        <p:spPr>
          <a:xfrm>
            <a:off x="2997200" y="4551263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2</a:t>
            </a:r>
            <a:endParaRPr lang="en-US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BA6A31F1-801E-2234-872E-D4D88478B41B}"/>
              </a:ext>
            </a:extLst>
          </p:cNvPr>
          <p:cNvSpPr/>
          <p:nvPr/>
        </p:nvSpPr>
        <p:spPr>
          <a:xfrm>
            <a:off x="2527300" y="4839494"/>
            <a:ext cx="406400" cy="139700"/>
          </a:xfrm>
          <a:prstGeom prst="rect">
            <a:avLst/>
          </a:prstGeom>
          <a:solidFill>
            <a:srgbClr val="EB6834"/>
          </a:solidFill>
          <a:ln/>
        </p:spPr>
        <p:txBody>
          <a:bodyPr/>
          <a:lstStyle/>
          <a:p>
            <a:endParaRPr lang="en-US" sz="28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AE7C5051-8449-A4AD-5047-CBAAF2201150}"/>
              </a:ext>
            </a:extLst>
          </p:cNvPr>
          <p:cNvSpPr/>
          <p:nvPr/>
        </p:nvSpPr>
        <p:spPr>
          <a:xfrm>
            <a:off x="2997200" y="4802684"/>
            <a:ext cx="1280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2</a:t>
            </a:r>
            <a:endParaRPr lang="en-US" dirty="0"/>
          </a:p>
        </p:txBody>
      </p:sp>
      <p:sp>
        <p:nvSpPr>
          <p:cNvPr id="48" name="Text 46">
            <a:extLst>
              <a:ext uri="{FF2B5EF4-FFF2-40B4-BE49-F238E27FC236}">
                <a16:creationId xmlns:a16="http://schemas.microsoft.com/office/drawing/2014/main" id="{9BB3CC22-835E-AA86-5333-0EC676A781B4}"/>
              </a:ext>
            </a:extLst>
          </p:cNvPr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14</a:t>
            </a:r>
            <a:endParaRPr lang="en-US" sz="1200" dirty="0"/>
          </a:p>
        </p:txBody>
      </p:sp>
      <p:sp>
        <p:nvSpPr>
          <p:cNvPr id="53" name="Shape 8">
            <a:extLst>
              <a:ext uri="{FF2B5EF4-FFF2-40B4-BE49-F238E27FC236}">
                <a16:creationId xmlns:a16="http://schemas.microsoft.com/office/drawing/2014/main" id="{199BECA7-D152-FD5E-CB23-7F44F4C95DF2}"/>
              </a:ext>
            </a:extLst>
          </p:cNvPr>
          <p:cNvSpPr/>
          <p:nvPr/>
        </p:nvSpPr>
        <p:spPr>
          <a:xfrm>
            <a:off x="5395961" y="1700134"/>
            <a:ext cx="29083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pic>
        <p:nvPicPr>
          <p:cNvPr id="54" name="Image 1" descr="A program calling helpers that read information about two network interfaces">
            <a:extLst>
              <a:ext uri="{FF2B5EF4-FFF2-40B4-BE49-F238E27FC236}">
                <a16:creationId xmlns:a16="http://schemas.microsoft.com/office/drawing/2014/main" id="{FE389693-F9E1-22E5-54AA-FF92ACE5C6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89611" y="1693784"/>
            <a:ext cx="2921000" cy="2476500"/>
          </a:xfrm>
          <a:prstGeom prst="rect">
            <a:avLst/>
          </a:prstGeom>
        </p:spPr>
      </p:pic>
      <p:sp>
        <p:nvSpPr>
          <p:cNvPr id="55" name="Text 9">
            <a:extLst>
              <a:ext uri="{FF2B5EF4-FFF2-40B4-BE49-F238E27FC236}">
                <a16:creationId xmlns:a16="http://schemas.microsoft.com/office/drawing/2014/main" id="{6A63A16A-6649-E7AA-D2F6-368E65BDB0B0}"/>
              </a:ext>
            </a:extLst>
          </p:cNvPr>
          <p:cNvSpPr/>
          <p:nvPr/>
        </p:nvSpPr>
        <p:spPr>
          <a:xfrm>
            <a:off x="6411961" y="2017634"/>
            <a:ext cx="889000" cy="431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1400" dirty="0"/>
          </a:p>
        </p:txBody>
      </p:sp>
      <p:sp>
        <p:nvSpPr>
          <p:cNvPr id="56" name="Text 10">
            <a:extLst>
              <a:ext uri="{FF2B5EF4-FFF2-40B4-BE49-F238E27FC236}">
                <a16:creationId xmlns:a16="http://schemas.microsoft.com/office/drawing/2014/main" id="{0F8A303F-7BF9-495F-1CC9-E6819FC3BFBC}"/>
              </a:ext>
            </a:extLst>
          </p:cNvPr>
          <p:cNvSpPr/>
          <p:nvPr/>
        </p:nvSpPr>
        <p:spPr>
          <a:xfrm>
            <a:off x="6215111" y="2773284"/>
            <a:ext cx="304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000" b="1" dirty="0">
                <a:solidFill>
                  <a:srgbClr val="E60000"/>
                </a:solidFill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57" name="Text 11">
            <a:extLst>
              <a:ext uri="{FF2B5EF4-FFF2-40B4-BE49-F238E27FC236}">
                <a16:creationId xmlns:a16="http://schemas.microsoft.com/office/drawing/2014/main" id="{EE2D9D30-A70C-0237-4632-1E23DE132048}"/>
              </a:ext>
            </a:extLst>
          </p:cNvPr>
          <p:cNvSpPr/>
          <p:nvPr/>
        </p:nvSpPr>
        <p:spPr>
          <a:xfrm>
            <a:off x="7294611" y="2773284"/>
            <a:ext cx="304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000" b="1" dirty="0">
                <a:solidFill>
                  <a:srgbClr val="E60000"/>
                </a:solidFill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58" name="Text 12">
            <a:extLst>
              <a:ext uri="{FF2B5EF4-FFF2-40B4-BE49-F238E27FC236}">
                <a16:creationId xmlns:a16="http://schemas.microsoft.com/office/drawing/2014/main" id="{17016768-7123-98DB-E6C5-85421FA27D5D}"/>
              </a:ext>
            </a:extLst>
          </p:cNvPr>
          <p:cNvSpPr/>
          <p:nvPr/>
        </p:nvSpPr>
        <p:spPr>
          <a:xfrm>
            <a:off x="6189711" y="3992484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Interfaces</a:t>
            </a:r>
            <a:endParaRPr lang="en-US" sz="1400" dirty="0"/>
          </a:p>
        </p:txBody>
      </p:sp>
      <p:sp>
        <p:nvSpPr>
          <p:cNvPr id="59" name="Text 13">
            <a:extLst>
              <a:ext uri="{FF2B5EF4-FFF2-40B4-BE49-F238E27FC236}">
                <a16:creationId xmlns:a16="http://schemas.microsoft.com/office/drawing/2014/main" id="{FBB56100-B369-0A5F-83B5-FF687ECBD98A}"/>
              </a:ext>
            </a:extLst>
          </p:cNvPr>
          <p:cNvSpPr/>
          <p:nvPr/>
        </p:nvSpPr>
        <p:spPr>
          <a:xfrm>
            <a:off x="5389611" y="4399629"/>
            <a:ext cx="2839634" cy="1470322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52400" rIns="88899" bIns="15240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Helpers that use interface info are not exercised</a:t>
            </a:r>
            <a:endParaRPr lang="en-US" sz="2400" dirty="0"/>
          </a:p>
        </p:txBody>
      </p:sp>
      <p:sp>
        <p:nvSpPr>
          <p:cNvPr id="60" name="Text 13">
            <a:extLst>
              <a:ext uri="{FF2B5EF4-FFF2-40B4-BE49-F238E27FC236}">
                <a16:creationId xmlns:a16="http://schemas.microsoft.com/office/drawing/2014/main" id="{5BD8F9C7-84B4-BC39-0035-AA1A1A65126C}"/>
              </a:ext>
            </a:extLst>
          </p:cNvPr>
          <p:cNvSpPr/>
          <p:nvPr/>
        </p:nvSpPr>
        <p:spPr>
          <a:xfrm>
            <a:off x="8651282" y="1491224"/>
            <a:ext cx="3351227" cy="1072654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52400" rIns="88899" bIns="15240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Think load balancing …</a:t>
            </a:r>
            <a:endParaRPr lang="en-US" sz="2400" dirty="0"/>
          </a:p>
        </p:txBody>
      </p:sp>
      <p:pic>
        <p:nvPicPr>
          <p:cNvPr id="61" name="Picture 60" descr="A screenshot of a computer&#10;&#10;Description automatically generated">
            <a:extLst>
              <a:ext uri="{FF2B5EF4-FFF2-40B4-BE49-F238E27FC236}">
                <a16:creationId xmlns:a16="http://schemas.microsoft.com/office/drawing/2014/main" id="{FDD15CBE-4B4D-4C8B-9046-1D767DA95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051" y="2640203"/>
            <a:ext cx="3273455" cy="113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32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0F7C50AB-39F3-4A0B-1865-68208188D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45" y="2501828"/>
            <a:ext cx="6403442" cy="37033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57DD2-ABD9-4F10-B2EC-F1139FA7C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Recipes at … a </a:t>
            </a:r>
            <a:r>
              <a:rPr lang="en-US" dirty="0" err="1"/>
              <a:t>hyperscaler</a:t>
            </a:r>
            <a:r>
              <a:rPr lang="en-US" dirty="0"/>
              <a:t> 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0FF0B73A-F105-9FDE-8CBA-8408F0041FAD}"/>
              </a:ext>
            </a:extLst>
          </p:cNvPr>
          <p:cNvSpPr/>
          <p:nvPr/>
        </p:nvSpPr>
        <p:spPr>
          <a:xfrm rot="8723795">
            <a:off x="2687851" y="4526097"/>
            <a:ext cx="1098550" cy="914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mage 0" descr="Developer">
            <a:extLst>
              <a:ext uri="{FF2B5EF4-FFF2-40B4-BE49-F238E27FC236}">
                <a16:creationId xmlns:a16="http://schemas.microsoft.com/office/drawing/2014/main" id="{27D4E333-5D7A-AE4B-5EC9-27069C9CB6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71591" y="2034402"/>
            <a:ext cx="444500" cy="571500"/>
          </a:xfrm>
          <a:prstGeom prst="rect">
            <a:avLst/>
          </a:prstGeom>
        </p:spPr>
      </p:pic>
      <p:sp>
        <p:nvSpPr>
          <p:cNvPr id="39" name="Text 1">
            <a:extLst>
              <a:ext uri="{FF2B5EF4-FFF2-40B4-BE49-F238E27FC236}">
                <a16:creationId xmlns:a16="http://schemas.microsoft.com/office/drawing/2014/main" id="{7C20AC6E-58E9-0208-D9C9-A5BE7EE83076}"/>
              </a:ext>
            </a:extLst>
          </p:cNvPr>
          <p:cNvSpPr/>
          <p:nvPr/>
        </p:nvSpPr>
        <p:spPr>
          <a:xfrm>
            <a:off x="8211341" y="2161402"/>
            <a:ext cx="222377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i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“Relevant” context</a:t>
            </a:r>
            <a:endParaRPr lang="en-US" dirty="0"/>
          </a:p>
        </p:txBody>
      </p:sp>
      <p:pic>
        <p:nvPicPr>
          <p:cNvPr id="40" name="Image 1" descr="connector">
            <a:extLst>
              <a:ext uri="{FF2B5EF4-FFF2-40B4-BE49-F238E27FC236}">
                <a16:creationId xmlns:a16="http://schemas.microsoft.com/office/drawing/2014/main" id="{B73E42D9-35F9-5513-2550-146DDD043B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43041" y="2580502"/>
            <a:ext cx="101600" cy="304800"/>
          </a:xfrm>
          <a:prstGeom prst="rect">
            <a:avLst/>
          </a:prstGeom>
        </p:spPr>
      </p:pic>
      <p:sp>
        <p:nvSpPr>
          <p:cNvPr id="41" name="Shape 2">
            <a:extLst>
              <a:ext uri="{FF2B5EF4-FFF2-40B4-BE49-F238E27FC236}">
                <a16:creationId xmlns:a16="http://schemas.microsoft.com/office/drawing/2014/main" id="{69B4638E-386A-4F22-2C31-7F0E6C10B066}"/>
              </a:ext>
            </a:extLst>
          </p:cNvPr>
          <p:cNvSpPr/>
          <p:nvPr/>
        </p:nvSpPr>
        <p:spPr>
          <a:xfrm>
            <a:off x="7601741" y="2853552"/>
            <a:ext cx="1892300" cy="106680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2" name="Text 3">
            <a:extLst>
              <a:ext uri="{FF2B5EF4-FFF2-40B4-BE49-F238E27FC236}">
                <a16:creationId xmlns:a16="http://schemas.microsoft.com/office/drawing/2014/main" id="{B211B7CB-20B0-E386-D8B0-3E2E1A64FCEA}"/>
              </a:ext>
            </a:extLst>
          </p:cNvPr>
          <p:cNvSpPr/>
          <p:nvPr/>
        </p:nvSpPr>
        <p:spPr>
          <a:xfrm>
            <a:off x="7696991" y="2923402"/>
            <a:ext cx="175285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Test recipe</a:t>
            </a:r>
            <a:endParaRPr lang="en-US" dirty="0"/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D9CA7653-A091-B774-B34E-C040D991DCEB}"/>
              </a:ext>
            </a:extLst>
          </p:cNvPr>
          <p:cNvSpPr/>
          <p:nvPr/>
        </p:nvSpPr>
        <p:spPr>
          <a:xfrm>
            <a:off x="7700166" y="3226267"/>
            <a:ext cx="1695450" cy="270470"/>
          </a:xfrm>
          <a:prstGeom prst="rect">
            <a:avLst/>
          </a:prstGeom>
          <a:solidFill>
            <a:srgbClr val="FFFFFF"/>
          </a:solidFill>
          <a:ln w="6350">
            <a:solidFill>
              <a:srgbClr val="404040"/>
            </a:solidFill>
            <a:prstDash val="solid"/>
          </a:ln>
        </p:spPr>
        <p:txBody>
          <a:bodyPr wrap="square" lIns="66675" tIns="28575" rIns="15875" bIns="3175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Input context object</a:t>
            </a:r>
            <a:endParaRPr lang="en-US" sz="1600" dirty="0"/>
          </a:p>
        </p:txBody>
      </p:sp>
      <p:sp>
        <p:nvSpPr>
          <p:cNvPr id="44" name="Text 5">
            <a:extLst>
              <a:ext uri="{FF2B5EF4-FFF2-40B4-BE49-F238E27FC236}">
                <a16:creationId xmlns:a16="http://schemas.microsoft.com/office/drawing/2014/main" id="{C52B37A0-DEB0-4E91-DBC1-156EEBE4D5AF}"/>
              </a:ext>
            </a:extLst>
          </p:cNvPr>
          <p:cNvSpPr/>
          <p:nvPr/>
        </p:nvSpPr>
        <p:spPr>
          <a:xfrm>
            <a:off x="7700166" y="3553888"/>
            <a:ext cx="1695450" cy="270470"/>
          </a:xfrm>
          <a:prstGeom prst="rect">
            <a:avLst/>
          </a:prstGeom>
          <a:solidFill>
            <a:srgbClr val="FFFFFF"/>
          </a:solidFill>
          <a:ln w="6350">
            <a:solidFill>
              <a:srgbClr val="404040"/>
            </a:solidFill>
            <a:prstDash val="solid"/>
          </a:ln>
        </p:spPr>
        <p:txBody>
          <a:bodyPr wrap="square" lIns="66675" tIns="28575" rIns="15875" bIns="3175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Packet data</a:t>
            </a:r>
            <a:endParaRPr lang="en-US" sz="1600" dirty="0"/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727BFAB1-22D4-EE41-05F7-351F93F0996F}"/>
              </a:ext>
            </a:extLst>
          </p:cNvPr>
          <p:cNvSpPr/>
          <p:nvPr/>
        </p:nvSpPr>
        <p:spPr>
          <a:xfrm>
            <a:off x="7601741" y="4123552"/>
            <a:ext cx="1892300" cy="558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2000" dirty="0"/>
          </a:p>
        </p:txBody>
      </p:sp>
      <p:pic>
        <p:nvPicPr>
          <p:cNvPr id="46" name="Image 2" descr="connector">
            <a:extLst>
              <a:ext uri="{FF2B5EF4-FFF2-40B4-BE49-F238E27FC236}">
                <a16:creationId xmlns:a16="http://schemas.microsoft.com/office/drawing/2014/main" id="{8729CDC2-2DD5-31A5-B630-583E278C47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49591" y="3336152"/>
            <a:ext cx="482600" cy="101600"/>
          </a:xfrm>
          <a:prstGeom prst="rect">
            <a:avLst/>
          </a:prstGeom>
        </p:spPr>
      </p:pic>
      <p:pic>
        <p:nvPicPr>
          <p:cNvPr id="47" name="Image 3" descr="connector">
            <a:extLst>
              <a:ext uri="{FF2B5EF4-FFF2-40B4-BE49-F238E27FC236}">
                <a16:creationId xmlns:a16="http://schemas.microsoft.com/office/drawing/2014/main" id="{83BEAE4A-741C-0E0B-A427-7BEDBE04AC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49591" y="4352152"/>
            <a:ext cx="482600" cy="101600"/>
          </a:xfrm>
          <a:prstGeom prst="rect">
            <a:avLst/>
          </a:prstGeom>
        </p:spPr>
      </p:pic>
      <p:sp>
        <p:nvSpPr>
          <p:cNvPr id="48" name="Shape 7">
            <a:extLst>
              <a:ext uri="{FF2B5EF4-FFF2-40B4-BE49-F238E27FC236}">
                <a16:creationId xmlns:a16="http://schemas.microsoft.com/office/drawing/2014/main" id="{A0B13EB1-BD4B-A697-B5B2-E5F456AD733C}"/>
              </a:ext>
            </a:extLst>
          </p:cNvPr>
          <p:cNvSpPr/>
          <p:nvPr/>
        </p:nvSpPr>
        <p:spPr>
          <a:xfrm>
            <a:off x="9900441" y="2663052"/>
            <a:ext cx="2019300" cy="2273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9" name="Text 8">
            <a:extLst>
              <a:ext uri="{FF2B5EF4-FFF2-40B4-BE49-F238E27FC236}">
                <a16:creationId xmlns:a16="http://schemas.microsoft.com/office/drawing/2014/main" id="{6100F4A6-B62C-4713-5630-3B6EBBE70E89}"/>
              </a:ext>
            </a:extLst>
          </p:cNvPr>
          <p:cNvSpPr/>
          <p:nvPr/>
        </p:nvSpPr>
        <p:spPr>
          <a:xfrm>
            <a:off x="9929016" y="2771002"/>
            <a:ext cx="196215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BPF_PROG_</a:t>
            </a:r>
            <a:b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</a:br>
            <a:r>
              <a:rPr lang="en-US" sz="16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TEST_RUN</a:t>
            </a:r>
            <a:endParaRPr lang="en-US" sz="1600" dirty="0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18D800B7-C0AB-CBD1-418B-0DAF00F30BA2}"/>
              </a:ext>
            </a:extLst>
          </p:cNvPr>
          <p:cNvSpPr/>
          <p:nvPr/>
        </p:nvSpPr>
        <p:spPr>
          <a:xfrm>
            <a:off x="521300" y="4757162"/>
            <a:ext cx="1098550" cy="914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6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A562E-1358-1BBA-3F66-EE65B1DFA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6F00694-6A92-2DDF-AF3A-4D1246640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45" y="2501828"/>
            <a:ext cx="6403442" cy="37033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CDE7AD-84AB-B9BA-8B4F-FE434DBC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Recipes at … a </a:t>
            </a:r>
            <a:r>
              <a:rPr lang="en-US" dirty="0" err="1"/>
              <a:t>hyperscaler</a:t>
            </a:r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CF9B1-C038-4388-AA18-B7C2D78B5B2C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4AD30B71-4FEC-8518-E749-CAADA79411FE}"/>
              </a:ext>
            </a:extLst>
          </p:cNvPr>
          <p:cNvSpPr/>
          <p:nvPr/>
        </p:nvSpPr>
        <p:spPr>
          <a:xfrm>
            <a:off x="8476905" y="1776529"/>
            <a:ext cx="2908300" cy="195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pic>
        <p:nvPicPr>
          <p:cNvPr id="5" name="Image 0" descr="A program reaching two per-CPU map copies, each beside a CPU">
            <a:extLst>
              <a:ext uri="{FF2B5EF4-FFF2-40B4-BE49-F238E27FC236}">
                <a16:creationId xmlns:a16="http://schemas.microsoft.com/office/drawing/2014/main" id="{C03FCBB5-BBBC-64F2-3C47-F96223A3DD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70555" y="1770179"/>
            <a:ext cx="2921000" cy="247650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08DA3C9D-2BB7-69F8-C20A-8AA403960282}"/>
              </a:ext>
            </a:extLst>
          </p:cNvPr>
          <p:cNvSpPr/>
          <p:nvPr/>
        </p:nvSpPr>
        <p:spPr>
          <a:xfrm>
            <a:off x="8667405" y="2525829"/>
            <a:ext cx="889000" cy="4318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Program</a:t>
            </a:r>
            <a:endParaRPr lang="en-US" sz="14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9C2207E-2921-5008-2D1C-0EC3E65AFF5B}"/>
              </a:ext>
            </a:extLst>
          </p:cNvPr>
          <p:cNvSpPr/>
          <p:nvPr/>
        </p:nvSpPr>
        <p:spPr>
          <a:xfrm>
            <a:off x="9613555" y="2214679"/>
            <a:ext cx="304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000" b="1" dirty="0">
                <a:solidFill>
                  <a:srgbClr val="E60000"/>
                </a:solidFill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B5A3AFB9-7E6D-5D03-6A2A-EDEE2F962BC4}"/>
              </a:ext>
            </a:extLst>
          </p:cNvPr>
          <p:cNvSpPr/>
          <p:nvPr/>
        </p:nvSpPr>
        <p:spPr>
          <a:xfrm>
            <a:off x="9613555" y="2976679"/>
            <a:ext cx="304800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2000" b="1" dirty="0">
                <a:solidFill>
                  <a:srgbClr val="E60000"/>
                </a:solidFill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AB2526C3-B732-BC32-8193-1B09DE3D46ED}"/>
              </a:ext>
            </a:extLst>
          </p:cNvPr>
          <p:cNvSpPr/>
          <p:nvPr/>
        </p:nvSpPr>
        <p:spPr>
          <a:xfrm>
            <a:off x="10451755" y="2582979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CPU 0</a:t>
            </a:r>
            <a:endParaRPr lang="en-US" sz="14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A59711D-C0CE-3401-0D1D-46DD43A57890}"/>
              </a:ext>
            </a:extLst>
          </p:cNvPr>
          <p:cNvSpPr/>
          <p:nvPr/>
        </p:nvSpPr>
        <p:spPr>
          <a:xfrm>
            <a:off x="10451755" y="3459279"/>
            <a:ext cx="685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 dirty="0">
                <a:solidFill>
                  <a:srgbClr val="404040"/>
                </a:solidFill>
                <a:ea typeface="Carlito" pitchFamily="34" charset="-122"/>
                <a:cs typeface="Carlito" pitchFamily="34" charset="-120"/>
              </a:rPr>
              <a:t>CPU 1</a:t>
            </a:r>
            <a:endParaRPr lang="en-US" sz="14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03288953-2F92-4E68-9FE6-584E73EC505A}"/>
              </a:ext>
            </a:extLst>
          </p:cNvPr>
          <p:cNvSpPr/>
          <p:nvPr/>
        </p:nvSpPr>
        <p:spPr>
          <a:xfrm>
            <a:off x="8470556" y="4476024"/>
            <a:ext cx="2839592" cy="1470322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52400" rIns="88900" bIns="15240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Per-CPU maps are ignored as there is only one CPU</a:t>
            </a:r>
            <a:endParaRPr lang="en-US" sz="24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62C17B28-4CDE-017F-CC7D-F92B0A7878B9}"/>
              </a:ext>
            </a:extLst>
          </p:cNvPr>
          <p:cNvSpPr/>
          <p:nvPr/>
        </p:nvSpPr>
        <p:spPr>
          <a:xfrm rot="1314895">
            <a:off x="505170" y="2922357"/>
            <a:ext cx="1098550" cy="914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61E0C6D8-D025-B5DC-85C8-53FD33ED798C}"/>
              </a:ext>
            </a:extLst>
          </p:cNvPr>
          <p:cNvSpPr/>
          <p:nvPr/>
        </p:nvSpPr>
        <p:spPr>
          <a:xfrm rot="8918415">
            <a:off x="2724719" y="3290296"/>
            <a:ext cx="1098550" cy="914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A9A6DF9A-4AAC-D16E-9FB8-DFFE7FD9B278}"/>
              </a:ext>
            </a:extLst>
          </p:cNvPr>
          <p:cNvSpPr/>
          <p:nvPr/>
        </p:nvSpPr>
        <p:spPr>
          <a:xfrm rot="9586680">
            <a:off x="3612695" y="4384537"/>
            <a:ext cx="1098550" cy="91425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94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What Does this Enable …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2800" y="1524000"/>
            <a:ext cx="5016500" cy="482600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Migrate a program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362700" y="1524000"/>
            <a:ext cx="5016500" cy="482600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Automate helper model creation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42340" y="2173416"/>
            <a:ext cx="209296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kprobe + kretprobe</a:t>
            </a:r>
            <a:endParaRPr lang="en-US" sz="2400" dirty="0"/>
          </a:p>
        </p:txBody>
      </p:sp>
      <p:pic>
        <p:nvPicPr>
          <p:cNvPr id="7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84500" y="2425700"/>
            <a:ext cx="698500" cy="101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72840" y="2173416"/>
            <a:ext cx="209296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IBM Plex Mono" pitchFamily="49" charset="-122"/>
                <a:cs typeface="IBM Plex Mono" pitchFamily="49" charset="-120"/>
              </a:rPr>
              <a:t>fentry + fexit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1212850" y="2800350"/>
            <a:ext cx="1511300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" name="Shape 7"/>
          <p:cNvSpPr/>
          <p:nvPr/>
        </p:nvSpPr>
        <p:spPr>
          <a:xfrm>
            <a:off x="1593850" y="3117850"/>
            <a:ext cx="749300" cy="6223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1" name="Text 8"/>
          <p:cNvSpPr/>
          <p:nvPr/>
        </p:nvSpPr>
        <p:spPr>
          <a:xfrm>
            <a:off x="2959100" y="3111500"/>
            <a:ext cx="7493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5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≈</a:t>
            </a:r>
            <a:endParaRPr lang="en-US" sz="5400" dirty="0"/>
          </a:p>
        </p:txBody>
      </p:sp>
      <p:sp>
        <p:nvSpPr>
          <p:cNvPr id="12" name="Shape 9"/>
          <p:cNvSpPr/>
          <p:nvPr/>
        </p:nvSpPr>
        <p:spPr>
          <a:xfrm>
            <a:off x="3943350" y="2800350"/>
            <a:ext cx="1511300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3" name="Shape 10"/>
          <p:cNvSpPr/>
          <p:nvPr/>
        </p:nvSpPr>
        <p:spPr>
          <a:xfrm>
            <a:off x="4324350" y="3117850"/>
            <a:ext cx="749300" cy="62230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4" name="Text 11"/>
          <p:cNvSpPr/>
          <p:nvPr/>
        </p:nvSpPr>
        <p:spPr>
          <a:xfrm>
            <a:off x="812800" y="4445000"/>
            <a:ext cx="5016500" cy="125730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2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Demonstrate equivalence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6419850" y="2990850"/>
            <a:ext cx="685800" cy="431800"/>
          </a:xfrm>
          <a:prstGeom prst="rect">
            <a:avLst/>
          </a:prstGeom>
          <a:solidFill>
            <a:srgbClr val="E7E6E6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LLM</a:t>
            </a:r>
            <a:endParaRPr lang="en-US" sz="2000" dirty="0"/>
          </a:p>
        </p:txBody>
      </p:sp>
      <p:pic>
        <p:nvPicPr>
          <p:cNvPr id="16" name="Image 1" descr="connecto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61200" y="3155950"/>
            <a:ext cx="406400" cy="10160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7435850" y="2546350"/>
            <a:ext cx="1892300" cy="163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8" name="Text 14"/>
          <p:cNvSpPr/>
          <p:nvPr/>
        </p:nvSpPr>
        <p:spPr>
          <a:xfrm>
            <a:off x="7435850" y="2546350"/>
            <a:ext cx="1892300" cy="342900"/>
          </a:xfrm>
          <a:prstGeom prst="rect">
            <a:avLst/>
          </a:prstGeom>
          <a:solidFill>
            <a:srgbClr val="D9D9D9"/>
          </a:solidFill>
          <a:ln w="12700">
            <a:solidFill>
              <a:srgbClr val="404040"/>
            </a:solidFill>
            <a:prstDash val="solid"/>
          </a:ln>
        </p:spPr>
        <p:txBody>
          <a:bodyPr wrap="square" lIns="6350" tIns="6350" rIns="6350" bIns="635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Helper model</a:t>
            </a:r>
            <a:endParaRPr lang="en-US" sz="2000" dirty="0"/>
          </a:p>
        </p:txBody>
      </p:sp>
      <p:pic>
        <p:nvPicPr>
          <p:cNvPr id="19" name="Image 2" descr="Helper model tree with one code path circled in red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29500" y="2895600"/>
            <a:ext cx="1905000" cy="12954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890000" y="2190750"/>
            <a:ext cx="248539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2000" dirty="0">
                <a:solidFill>
                  <a:srgbClr val="E60000"/>
                </a:solidFill>
                <a:ea typeface="Carlito" pitchFamily="34" charset="-122"/>
                <a:cs typeface="Carlito" pitchFamily="34" charset="-120"/>
              </a:rPr>
              <a:t>Instantiate test recipe</a:t>
            </a:r>
            <a:endParaRPr lang="en-US" sz="2000" dirty="0"/>
          </a:p>
        </p:txBody>
      </p:sp>
      <p:pic>
        <p:nvPicPr>
          <p:cNvPr id="21" name="Image 3" descr="connecto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966200" y="2933700"/>
            <a:ext cx="1168400" cy="4191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359900" y="3429000"/>
            <a:ext cx="685800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ts val="3840"/>
              </a:lnSpc>
              <a:buNone/>
            </a:pPr>
            <a:r>
              <a:rPr lang="en-US" sz="440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≈</a:t>
            </a:r>
            <a:endParaRPr lang="en-US" sz="4400" dirty="0"/>
          </a:p>
        </p:txBody>
      </p:sp>
      <p:sp>
        <p:nvSpPr>
          <p:cNvPr id="23" name="Shape 17"/>
          <p:cNvSpPr/>
          <p:nvPr/>
        </p:nvSpPr>
        <p:spPr>
          <a:xfrm>
            <a:off x="10102850" y="2546350"/>
            <a:ext cx="1257300" cy="163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4" name="Shape 18"/>
          <p:cNvSpPr/>
          <p:nvPr/>
        </p:nvSpPr>
        <p:spPr>
          <a:xfrm>
            <a:off x="10356850" y="2863850"/>
            <a:ext cx="749300" cy="46355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5" name="Shape 19"/>
          <p:cNvSpPr/>
          <p:nvPr/>
        </p:nvSpPr>
        <p:spPr>
          <a:xfrm>
            <a:off x="10356850" y="3340100"/>
            <a:ext cx="749300" cy="463550"/>
          </a:xfrm>
          <a:prstGeom prst="rect">
            <a:avLst/>
          </a:prstGeom>
          <a:solidFill>
            <a:srgbClr val="CDEFC4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6" name="Text 20"/>
          <p:cNvSpPr/>
          <p:nvPr/>
        </p:nvSpPr>
        <p:spPr>
          <a:xfrm>
            <a:off x="6362700" y="4445000"/>
            <a:ext cx="5016500" cy="125730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34049" tIns="101600" rIns="134049" bIns="101600" rtlCol="0" anchor="ctr">
            <a:noAutofit/>
          </a:bodyPr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Minimal subset of a helper to realize a code path, validated empirically</a:t>
            </a:r>
            <a:endParaRPr lang="en-US" sz="2400" dirty="0"/>
          </a:p>
        </p:txBody>
      </p:sp>
      <p:sp>
        <p:nvSpPr>
          <p:cNvPr id="27" name="Text 21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dirty="0">
                <a:solidFill>
                  <a:srgbClr val="8C8C8C"/>
                </a:solidFill>
                <a:ea typeface="Carlito" pitchFamily="34" charset="-122"/>
                <a:cs typeface="Carlito" pitchFamily="34" charset="-120"/>
              </a:rPr>
              <a:t>19</a:t>
            </a:r>
            <a:endParaRPr lang="en-US" dirty="0"/>
          </a:p>
        </p:txBody>
      </p:sp>
      <p:sp>
        <p:nvSpPr>
          <p:cNvPr id="28" name="Shape 9">
            <a:extLst>
              <a:ext uri="{FF2B5EF4-FFF2-40B4-BE49-F238E27FC236}">
                <a16:creationId xmlns:a16="http://schemas.microsoft.com/office/drawing/2014/main" id="{743ABB3E-2C35-9107-DDB9-1CA6C8642BD8}"/>
              </a:ext>
            </a:extLst>
          </p:cNvPr>
          <p:cNvSpPr/>
          <p:nvPr/>
        </p:nvSpPr>
        <p:spPr>
          <a:xfrm>
            <a:off x="1583981" y="2921858"/>
            <a:ext cx="749299" cy="46355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A9B816CB-85B4-237D-4C76-42C57091181E}"/>
              </a:ext>
            </a:extLst>
          </p:cNvPr>
          <p:cNvSpPr/>
          <p:nvPr/>
        </p:nvSpPr>
        <p:spPr>
          <a:xfrm>
            <a:off x="4331558" y="2901607"/>
            <a:ext cx="749299" cy="463550"/>
          </a:xfrm>
          <a:prstGeom prst="rect">
            <a:avLst/>
          </a:prstGeom>
          <a:solidFill>
            <a:srgbClr val="F8CBCB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7" grpId="0" animBg="1"/>
      <p:bldP spid="18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b="0" i="0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Takeaways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12800" y="1671290"/>
            <a:ext cx="3251200" cy="59055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52400" rIns="90932" bIns="12700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b="1" dirty="0">
                <a:solidFill>
                  <a:srgbClr val="111111"/>
                </a:solidFill>
                <a:cs typeface="Arial" pitchFamily="34" charset="-120"/>
              </a:rPr>
              <a:t>Testing misses conditions </a:t>
            </a:r>
            <a:endParaRPr lang="en-US" sz="1800" dirty="0"/>
          </a:p>
        </p:txBody>
      </p:sp>
      <p:pic>
        <p:nvPicPr>
          <p:cNvPr id="4" name="Image 0" descr="Gear with cod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66900" y="2515840"/>
            <a:ext cx="1143000" cy="1143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3912840"/>
            <a:ext cx="3251200" cy="1709484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177800" tIns="177800" rIns="90932" bIns="152400" rtlCol="0" anchor="t">
            <a:no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Carlito" pitchFamily="34" charset="-122"/>
              </a:rPr>
              <a:t>Behavior is obviously not the same as production but coverage is the hidden danger</a:t>
            </a:r>
            <a:endParaRPr lang="en-US" sz="2400" b="1" dirty="0"/>
          </a:p>
        </p:txBody>
      </p:sp>
      <p:sp>
        <p:nvSpPr>
          <p:cNvPr id="6" name="Text 3"/>
          <p:cNvSpPr/>
          <p:nvPr/>
        </p:nvSpPr>
        <p:spPr>
          <a:xfrm>
            <a:off x="4470400" y="1671290"/>
            <a:ext cx="3251200" cy="59055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52400" rIns="90932" bIns="12700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Started with networking</a:t>
            </a:r>
            <a:endParaRPr lang="en-US" sz="1800" dirty="0"/>
          </a:p>
        </p:txBody>
      </p:sp>
      <p:pic>
        <p:nvPicPr>
          <p:cNvPr id="7" name="Image 1" descr="Server ra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24500" y="2515840"/>
            <a:ext cx="1143000" cy="11430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70400" y="3912840"/>
            <a:ext cx="3251200" cy="1709484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177800" tIns="177800" rIns="90932" bIns="15240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Carlito" pitchFamily="34" charset="-122"/>
              </a:rPr>
              <a:t>Networking requires complex topologies to provide coverage </a:t>
            </a:r>
            <a:endParaRPr lang="en-US" sz="2400" b="1" dirty="0"/>
          </a:p>
        </p:txBody>
      </p:sp>
      <p:sp>
        <p:nvSpPr>
          <p:cNvPr id="9" name="Text 5"/>
          <p:cNvSpPr/>
          <p:nvPr/>
        </p:nvSpPr>
        <p:spPr>
          <a:xfrm>
            <a:off x="8128000" y="1671290"/>
            <a:ext cx="3251200" cy="590550"/>
          </a:xfrm>
          <a:prstGeom prst="rect">
            <a:avLst/>
          </a:prstGeom>
          <a:solidFill>
            <a:srgbClr val="FBE3D6"/>
          </a:solidFill>
          <a:ln/>
        </p:spPr>
        <p:txBody>
          <a:bodyPr wrap="square" lIns="177800" tIns="152400" rIns="90932" bIns="12700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Verifier oh, verifier 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8128000" y="3912840"/>
            <a:ext cx="3251200" cy="1709484"/>
          </a:xfrm>
          <a:prstGeom prst="rect">
            <a:avLst/>
          </a:prstGeom>
          <a:solidFill>
            <a:srgbClr val="DAF2D0"/>
          </a:solidFill>
          <a:ln/>
        </p:spPr>
        <p:txBody>
          <a:bodyPr wrap="square" lIns="177800" tIns="177800" rIns="90932" bIns="15240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2400" b="1" dirty="0">
                <a:solidFill>
                  <a:srgbClr val="111111"/>
                </a:solidFill>
                <a:ea typeface="Carlito" pitchFamily="34" charset="-122"/>
                <a:cs typeface="Carlito" pitchFamily="34" charset="-120"/>
              </a:rPr>
              <a:t>There are dragons everywhere and the verifies needs help …</a:t>
            </a:r>
            <a:endParaRPr lang="en-US" sz="2400" b="1" dirty="0"/>
          </a:p>
        </p:txBody>
      </p:sp>
      <p:sp>
        <p:nvSpPr>
          <p:cNvPr id="12" name="Text 7"/>
          <p:cNvSpPr/>
          <p:nvPr/>
        </p:nvSpPr>
        <p:spPr>
          <a:xfrm>
            <a:off x="8763000" y="6238280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8C8C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20</a:t>
            </a:r>
            <a:endParaRPr lang="en-US" sz="1200" dirty="0"/>
          </a:p>
        </p:txBody>
      </p:sp>
      <p:pic>
        <p:nvPicPr>
          <p:cNvPr id="13" name="Image 17" descr="Bug: an injected fault">
            <a:extLst>
              <a:ext uri="{FF2B5EF4-FFF2-40B4-BE49-F238E27FC236}">
                <a16:creationId xmlns:a16="http://schemas.microsoft.com/office/drawing/2014/main" id="{1EC37E12-0142-29A9-B7FF-676A5541B1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67800" y="2469243"/>
            <a:ext cx="1143000" cy="13062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1341</Words>
  <Application>Microsoft Macintosh PowerPoint</Application>
  <PresentationFormat>Widescreen</PresentationFormat>
  <Paragraphs>328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Carlito</vt:lpstr>
      <vt:lpstr>Dosis</vt:lpstr>
      <vt:lpstr>IBM Plex Mono</vt:lpstr>
      <vt:lpstr>Office Theme</vt:lpstr>
      <vt:lpstr>BPF_PROG_TEST_RUN:  the hidden perils of testing.  </vt:lpstr>
      <vt:lpstr>The verifier is not enough  (never was)</vt:lpstr>
      <vt:lpstr>How do you test your eBPF programs?</vt:lpstr>
      <vt:lpstr>In production, state builds up</vt:lpstr>
      <vt:lpstr>Unit tests run a test recipe, not the kernel</vt:lpstr>
      <vt:lpstr>Unit tests run a test recipe, not the kernel</vt:lpstr>
      <vt:lpstr>So many problems …. Where do we start?</vt:lpstr>
      <vt:lpstr>Empirical versus static analysis</vt:lpstr>
      <vt:lpstr>Two analysis pipelines:  test recipes and helper side effects</vt:lpstr>
      <vt:lpstr>Test recipe analysis: overridden fields</vt:lpstr>
      <vt:lpstr>Impact of test recipe overrides</vt:lpstr>
      <vt:lpstr>Impact of test recipe overrides</vt:lpstr>
      <vt:lpstr>So many problems …. Where do we start?</vt:lpstr>
      <vt:lpstr>Two analysis pipelines:  test recipes and helper side effects</vt:lpstr>
      <vt:lpstr>Untested behavior: missing environment</vt:lpstr>
      <vt:lpstr>Untested behavior: missing environment</vt:lpstr>
      <vt:lpstr>Test Recipes at … a hyperscaler </vt:lpstr>
      <vt:lpstr>Test Recipes at … a hyperscaler </vt:lpstr>
      <vt:lpstr>What Does this Enable …</vt:lpstr>
      <vt:lpstr>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eBPF Testing Beyond the Verifier</dc:title>
  <dc:subject/>
  <dc:creator/>
  <cp:lastModifiedBy>Theophilus Aderemi Benson</cp:lastModifiedBy>
  <cp:revision>29</cp:revision>
  <dcterms:created xsi:type="dcterms:W3CDTF">2026-10-07T08:21:35Z</dcterms:created>
  <dcterms:modified xsi:type="dcterms:W3CDTF">2026-10-07T10:39:35Z</dcterms:modified>
</cp:coreProperties>
</file>