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28089531d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28089531d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6beac460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6beac4602_0_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46beac4602_0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6beac4602_4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6beac4602_4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46beac4602_4_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6beac4602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6beac4602_0_3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46beac4602_0_3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6beac4602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6beac4602_0_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46beac4602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6beac4602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6beac4602_0_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46beac4602_0_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6beac4602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6beac4602_0_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g46beac4602_0_5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7c28b42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7c28b42be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g47c28b42b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7c28b42b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7c28b42be_0_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47c28b42be_0_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rgbClr val="4D4D4D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4D4D4D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with line" type="tx">
  <p:cSld name="TITLE_AND_BODY">
    <p:bg>
      <p:bgPr>
        <a:gradFill>
          <a:gsLst>
            <a:gs pos="0">
              <a:srgbClr val="4D4D4D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12167"/>
            <a:ext cx="10680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B4F0"/>
              </a:buClr>
              <a:buSzPts val="3700"/>
              <a:buFont typeface="Calibri"/>
              <a:buNone/>
              <a:defRPr>
                <a:solidFill>
                  <a:srgbClr val="00B4F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40640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  <a:defRPr sz="280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68300">
              <a:spcBef>
                <a:spcPts val="2100"/>
              </a:spcBef>
              <a:spcAft>
                <a:spcPts val="0"/>
              </a:spcAft>
              <a:buSzPts val="2200"/>
              <a:buFont typeface="Calibri"/>
              <a:buChar char="○"/>
              <a:defRPr sz="2200"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24" name="Google Shape;24;p4"/>
          <p:cNvCxnSpPr/>
          <p:nvPr/>
        </p:nvCxnSpPr>
        <p:spPr>
          <a:xfrm>
            <a:off x="0" y="851967"/>
            <a:ext cx="121920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5" name="Google Shape;2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752368" y="174767"/>
            <a:ext cx="1148338" cy="515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dy and logo">
  <p:cSld name="TITLE_AND_BODY_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15600" y="12318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406400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  <a:defRPr sz="280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68300" rtl="0">
              <a:spcBef>
                <a:spcPts val="2100"/>
              </a:spcBef>
              <a:spcAft>
                <a:spcPts val="0"/>
              </a:spcAft>
              <a:buSzPts val="2200"/>
              <a:buFont typeface="Calibri"/>
              <a:buChar char="○"/>
              <a:defRPr sz="2200"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9" name="Google Shape;2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168000" y="291567"/>
            <a:ext cx="827666" cy="3364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/>
          <p:nvPr/>
        </p:nvSpPr>
        <p:spPr>
          <a:xfrm>
            <a:off x="6096000" y="33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2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>
                <a:solidFill>
                  <a:schemeClr val="dk1"/>
                </a:solidFill>
              </a:defRPr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>
                <a:solidFill>
                  <a:schemeClr val="dk1"/>
                </a:solidFill>
              </a:defRPr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gradFill>
          <a:gsLst>
            <a:gs pos="0">
              <a:srgbClr val="4D4D4D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/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Char char="●"/>
              <a:defRPr sz="2400">
                <a:solidFill>
                  <a:schemeClr val="lt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1900"/>
              <a:buChar char="●"/>
              <a:defRPr sz="1900">
                <a:solidFill>
                  <a:schemeClr val="lt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1900"/>
              <a:buChar char="●"/>
              <a:defRPr sz="1900">
                <a:solidFill>
                  <a:schemeClr val="lt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lt2"/>
                </a:solidFill>
              </a:defRPr>
            </a:lvl1pPr>
            <a:lvl2pPr lvl="1" algn="r">
              <a:buNone/>
              <a:defRPr sz="1300">
                <a:solidFill>
                  <a:schemeClr val="lt2"/>
                </a:solidFill>
              </a:defRPr>
            </a:lvl2pPr>
            <a:lvl3pPr lvl="2" algn="r">
              <a:buNone/>
              <a:defRPr sz="1300">
                <a:solidFill>
                  <a:schemeClr val="lt2"/>
                </a:solidFill>
              </a:defRPr>
            </a:lvl3pPr>
            <a:lvl4pPr lvl="3" algn="r">
              <a:buNone/>
              <a:defRPr sz="1300">
                <a:solidFill>
                  <a:schemeClr val="lt2"/>
                </a:solidFill>
              </a:defRPr>
            </a:lvl4pPr>
            <a:lvl5pPr lvl="4" algn="r">
              <a:buNone/>
              <a:defRPr sz="1300">
                <a:solidFill>
                  <a:schemeClr val="lt2"/>
                </a:solidFill>
              </a:defRPr>
            </a:lvl5pPr>
            <a:lvl6pPr lvl="5" algn="r">
              <a:buNone/>
              <a:defRPr sz="1300">
                <a:solidFill>
                  <a:schemeClr val="lt2"/>
                </a:solidFill>
              </a:defRPr>
            </a:lvl6pPr>
            <a:lvl7pPr lvl="6" algn="r">
              <a:buNone/>
              <a:defRPr sz="1300">
                <a:solidFill>
                  <a:schemeClr val="lt2"/>
                </a:solidFill>
              </a:defRPr>
            </a:lvl7pPr>
            <a:lvl8pPr lvl="7" algn="r">
              <a:buNone/>
              <a:defRPr sz="1300">
                <a:solidFill>
                  <a:schemeClr val="lt2"/>
                </a:solidFill>
              </a:defRPr>
            </a:lvl8pPr>
            <a:lvl9pPr lvl="8" algn="r">
              <a:buNone/>
              <a:defRPr sz="13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ctrTitle"/>
          </p:nvPr>
        </p:nvSpPr>
        <p:spPr>
          <a:xfrm>
            <a:off x="415600" y="992775"/>
            <a:ext cx="11360700" cy="21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>
                <a:latin typeface="Calibri"/>
                <a:ea typeface="Calibri"/>
                <a:cs typeface="Calibri"/>
                <a:sym typeface="Calibri"/>
              </a:rPr>
              <a:t>Remote Page Faults Over RDMA</a:t>
            </a:r>
            <a:endParaRPr sz="600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subTitle" idx="1"/>
          </p:nvPr>
        </p:nvSpPr>
        <p:spPr>
          <a:xfrm>
            <a:off x="415600" y="3855344"/>
            <a:ext cx="5688600" cy="9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Mike Rapoport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&lt;rppt@linux.ibm.com&gt;</a:t>
            </a: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29682" y="5352425"/>
            <a:ext cx="1748300" cy="7189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/>
          <p:nvPr/>
        </p:nvSpPr>
        <p:spPr>
          <a:xfrm>
            <a:off x="2959567" y="5049350"/>
            <a:ext cx="6696900" cy="13251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3153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project has received funding from the 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 Union’s Horizon 2020 research and innovation programme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 grant agreement No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688386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4" name="Google Shape;74;p15"/>
          <p:cNvGrpSpPr/>
          <p:nvPr/>
        </p:nvGrpSpPr>
        <p:grpSpPr>
          <a:xfrm>
            <a:off x="378362" y="5254202"/>
            <a:ext cx="2207991" cy="915396"/>
            <a:chOff x="378362" y="5186204"/>
            <a:chExt cx="2207991" cy="915396"/>
          </a:xfrm>
        </p:grpSpPr>
        <p:pic>
          <p:nvPicPr>
            <p:cNvPr id="75" name="Google Shape;75;p15" descr="eu-commission.png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78362" y="5186204"/>
              <a:ext cx="1087394" cy="9153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15" descr="opera-logo.png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622524" y="5284427"/>
              <a:ext cx="963828" cy="7189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7" name="Google Shape;77;p15"/>
          <p:cNvSpPr txBox="1">
            <a:spLocks noGrp="1"/>
          </p:cNvSpPr>
          <p:nvPr>
            <p:ph type="subTitle" idx="1"/>
          </p:nvPr>
        </p:nvSpPr>
        <p:spPr>
          <a:xfrm>
            <a:off x="6228825" y="3855344"/>
            <a:ext cx="5688600" cy="9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Joel Nider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&lt;joeln@il.ibm.com&gt;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D4D4D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4"/>
          <p:cNvSpPr txBox="1">
            <a:spLocks noGrp="1"/>
          </p:cNvSpPr>
          <p:nvPr>
            <p:ph type="title" idx="4294967295"/>
          </p:nvPr>
        </p:nvSpPr>
        <p:spPr>
          <a:xfrm>
            <a:off x="985233" y="2677000"/>
            <a:ext cx="10400100" cy="1544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00"/>
              <a:t>Thank you!</a:t>
            </a:r>
            <a:endParaRPr sz="6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415600" y="12167"/>
            <a:ext cx="10680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RDMA - registering memory problem</a:t>
            </a:r>
            <a:endParaRPr/>
          </a:p>
        </p:txBody>
      </p:sp>
      <p:sp>
        <p:nvSpPr>
          <p:cNvPr id="84" name="Google Shape;84;p16"/>
          <p:cNvSpPr/>
          <p:nvPr/>
        </p:nvSpPr>
        <p:spPr>
          <a:xfrm>
            <a:off x="7197950" y="2169725"/>
            <a:ext cx="3414300" cy="391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Source Machine</a:t>
            </a:r>
            <a:endParaRPr sz="3000"/>
          </a:p>
        </p:txBody>
      </p:sp>
      <p:sp>
        <p:nvSpPr>
          <p:cNvPr id="85" name="Google Shape;85;p16"/>
          <p:cNvSpPr/>
          <p:nvPr/>
        </p:nvSpPr>
        <p:spPr>
          <a:xfrm>
            <a:off x="1482625" y="2169725"/>
            <a:ext cx="3414300" cy="391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Destination Machine</a:t>
            </a:r>
            <a:endParaRPr sz="2800"/>
          </a:p>
        </p:txBody>
      </p:sp>
      <p:sp>
        <p:nvSpPr>
          <p:cNvPr id="86" name="Google Shape;86;p16"/>
          <p:cNvSpPr/>
          <p:nvPr/>
        </p:nvSpPr>
        <p:spPr>
          <a:xfrm>
            <a:off x="8217750" y="2895250"/>
            <a:ext cx="1891800" cy="1330200"/>
          </a:xfrm>
          <a:prstGeom prst="roundRect">
            <a:avLst>
              <a:gd name="adj" fmla="val 16667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Application</a:t>
            </a:r>
            <a:endParaRPr sz="2000"/>
          </a:p>
        </p:txBody>
      </p:sp>
      <p:cxnSp>
        <p:nvCxnSpPr>
          <p:cNvPr id="87" name="Google Shape;87;p16"/>
          <p:cNvCxnSpPr>
            <a:stCxn id="86" idx="1"/>
          </p:cNvCxnSpPr>
          <p:nvPr/>
        </p:nvCxnSpPr>
        <p:spPr>
          <a:xfrm rot="10800000">
            <a:off x="3562050" y="3560350"/>
            <a:ext cx="4655700" cy="0"/>
          </a:xfrm>
          <a:prstGeom prst="straightConnector1">
            <a:avLst/>
          </a:prstGeom>
          <a:noFill/>
          <a:ln w="114300" cap="flat" cmpd="sng">
            <a:solidFill>
              <a:srgbClr val="6AA84F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88" name="Google Shape;88;p16"/>
          <p:cNvSpPr/>
          <p:nvPr/>
        </p:nvSpPr>
        <p:spPr>
          <a:xfrm>
            <a:off x="2436025" y="4568725"/>
            <a:ext cx="1507500" cy="857400"/>
          </a:xfrm>
          <a:prstGeom prst="snip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CRIU</a:t>
            </a:r>
            <a:endParaRPr sz="3000"/>
          </a:p>
        </p:txBody>
      </p:sp>
      <p:sp>
        <p:nvSpPr>
          <p:cNvPr id="89" name="Google Shape;89;p16"/>
          <p:cNvSpPr/>
          <p:nvPr/>
        </p:nvSpPr>
        <p:spPr>
          <a:xfrm>
            <a:off x="8151350" y="4568725"/>
            <a:ext cx="1507500" cy="857400"/>
          </a:xfrm>
          <a:prstGeom prst="snip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CRIU</a:t>
            </a:r>
            <a:endParaRPr sz="3000"/>
          </a:p>
        </p:txBody>
      </p:sp>
      <p:sp>
        <p:nvSpPr>
          <p:cNvPr id="90" name="Google Shape;90;p16"/>
          <p:cNvSpPr txBox="1"/>
          <p:nvPr/>
        </p:nvSpPr>
        <p:spPr>
          <a:xfrm>
            <a:off x="1839300" y="1046425"/>
            <a:ext cx="8513400" cy="9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CFE2F3"/>
                </a:solidFill>
              </a:rPr>
              <a:t>I want to migrate an application container using post-copy</a:t>
            </a:r>
            <a:endParaRPr sz="2400">
              <a:solidFill>
                <a:srgbClr val="CFE2F3"/>
              </a:solidFill>
            </a:endParaRPr>
          </a:p>
        </p:txBody>
      </p:sp>
      <p:cxnSp>
        <p:nvCxnSpPr>
          <p:cNvPr id="91" name="Google Shape;91;p16"/>
          <p:cNvCxnSpPr>
            <a:endCxn id="88" idx="0"/>
          </p:cNvCxnSpPr>
          <p:nvPr/>
        </p:nvCxnSpPr>
        <p:spPr>
          <a:xfrm rot="10800000">
            <a:off x="3943525" y="4997425"/>
            <a:ext cx="2190300" cy="1296000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rgbClr val="A64D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2" name="Google Shape;92;p16"/>
          <p:cNvCxnSpPr>
            <a:stCxn id="89" idx="2"/>
          </p:cNvCxnSpPr>
          <p:nvPr/>
        </p:nvCxnSpPr>
        <p:spPr>
          <a:xfrm flipH="1">
            <a:off x="6104150" y="4997425"/>
            <a:ext cx="2047200" cy="1296000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rgbClr val="A64D7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3" name="Google Shape;93;p16"/>
          <p:cNvSpPr txBox="1"/>
          <p:nvPr/>
        </p:nvSpPr>
        <p:spPr>
          <a:xfrm>
            <a:off x="5293688" y="5720125"/>
            <a:ext cx="1507500" cy="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RDMA</a:t>
            </a:r>
            <a:endParaRPr sz="2400"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title"/>
          </p:nvPr>
        </p:nvSpPr>
        <p:spPr>
          <a:xfrm>
            <a:off x="415600" y="12167"/>
            <a:ext cx="10680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RDMA - registering memory problem</a:t>
            </a:r>
            <a:endParaRPr/>
          </a:p>
        </p:txBody>
      </p:sp>
      <p:sp>
        <p:nvSpPr>
          <p:cNvPr id="100" name="Google Shape;100;p17"/>
          <p:cNvSpPr/>
          <p:nvPr/>
        </p:nvSpPr>
        <p:spPr>
          <a:xfrm>
            <a:off x="7197950" y="2169725"/>
            <a:ext cx="3414300" cy="391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Source Machine</a:t>
            </a:r>
            <a:endParaRPr sz="3000"/>
          </a:p>
        </p:txBody>
      </p:sp>
      <p:sp>
        <p:nvSpPr>
          <p:cNvPr id="101" name="Google Shape;101;p17"/>
          <p:cNvSpPr/>
          <p:nvPr/>
        </p:nvSpPr>
        <p:spPr>
          <a:xfrm>
            <a:off x="1482625" y="2169725"/>
            <a:ext cx="3414300" cy="3916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Destination Machine</a:t>
            </a:r>
            <a:endParaRPr sz="2800"/>
          </a:p>
        </p:txBody>
      </p:sp>
      <p:sp>
        <p:nvSpPr>
          <p:cNvPr id="102" name="Google Shape;102;p17"/>
          <p:cNvSpPr/>
          <p:nvPr/>
        </p:nvSpPr>
        <p:spPr>
          <a:xfrm>
            <a:off x="8217750" y="2895250"/>
            <a:ext cx="1891800" cy="1330200"/>
          </a:xfrm>
          <a:prstGeom prst="roundRect">
            <a:avLst>
              <a:gd name="adj" fmla="val 16667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Application</a:t>
            </a:r>
            <a:endParaRPr sz="2000"/>
          </a:p>
        </p:txBody>
      </p:sp>
      <p:sp>
        <p:nvSpPr>
          <p:cNvPr id="103" name="Google Shape;103;p17"/>
          <p:cNvSpPr/>
          <p:nvPr/>
        </p:nvSpPr>
        <p:spPr>
          <a:xfrm>
            <a:off x="2243875" y="2853475"/>
            <a:ext cx="1891800" cy="1330200"/>
          </a:xfrm>
          <a:prstGeom prst="roundRect">
            <a:avLst>
              <a:gd name="adj" fmla="val 16667"/>
            </a:avLst>
          </a:prstGeom>
          <a:solidFill>
            <a:srgbClr val="CCCCCC"/>
          </a:solidFill>
          <a:ln w="9525" cap="flat" cmpd="sng">
            <a:solidFill>
              <a:schemeClr val="dk2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</p:txBody>
      </p:sp>
      <p:cxnSp>
        <p:nvCxnSpPr>
          <p:cNvPr id="104" name="Google Shape;104;p17"/>
          <p:cNvCxnSpPr>
            <a:stCxn id="102" idx="1"/>
          </p:cNvCxnSpPr>
          <p:nvPr/>
        </p:nvCxnSpPr>
        <p:spPr>
          <a:xfrm rot="10800000">
            <a:off x="3562050" y="3560350"/>
            <a:ext cx="4655700" cy="0"/>
          </a:xfrm>
          <a:prstGeom prst="straightConnector1">
            <a:avLst/>
          </a:prstGeom>
          <a:noFill/>
          <a:ln w="114300" cap="flat" cmpd="sng">
            <a:solidFill>
              <a:srgbClr val="6AA84F"/>
            </a:solidFill>
            <a:prstDash val="dash"/>
            <a:round/>
            <a:headEnd type="none" w="med" len="med"/>
            <a:tailEnd type="triangle" w="med" len="med"/>
          </a:ln>
        </p:spPr>
      </p:cxnSp>
      <p:sp>
        <p:nvSpPr>
          <p:cNvPr id="105" name="Google Shape;105;p17"/>
          <p:cNvSpPr/>
          <p:nvPr/>
        </p:nvSpPr>
        <p:spPr>
          <a:xfrm>
            <a:off x="2436025" y="4568725"/>
            <a:ext cx="1507500" cy="857400"/>
          </a:xfrm>
          <a:prstGeom prst="snip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CRIU</a:t>
            </a:r>
            <a:endParaRPr sz="3000"/>
          </a:p>
        </p:txBody>
      </p:sp>
      <p:sp>
        <p:nvSpPr>
          <p:cNvPr id="106" name="Google Shape;106;p17"/>
          <p:cNvSpPr/>
          <p:nvPr/>
        </p:nvSpPr>
        <p:spPr>
          <a:xfrm>
            <a:off x="8151350" y="4568725"/>
            <a:ext cx="1507500" cy="857400"/>
          </a:xfrm>
          <a:prstGeom prst="snip2SameRect">
            <a:avLst>
              <a:gd name="adj1" fmla="val 16667"/>
              <a:gd name="adj2" fmla="val 0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CRIU</a:t>
            </a:r>
            <a:endParaRPr sz="3000"/>
          </a:p>
        </p:txBody>
      </p:sp>
      <p:sp>
        <p:nvSpPr>
          <p:cNvPr id="107" name="Google Shape;107;p17"/>
          <p:cNvSpPr txBox="1"/>
          <p:nvPr/>
        </p:nvSpPr>
        <p:spPr>
          <a:xfrm>
            <a:off x="1839300" y="1046425"/>
            <a:ext cx="8513400" cy="9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CFE2F3"/>
                </a:solidFill>
              </a:rPr>
              <a:t>How does it work today with TCP/IP?</a:t>
            </a:r>
            <a:endParaRPr sz="2400">
              <a:solidFill>
                <a:srgbClr val="CFE2F3"/>
              </a:solidFill>
            </a:endParaRPr>
          </a:p>
        </p:txBody>
      </p:sp>
      <p:cxnSp>
        <p:nvCxnSpPr>
          <p:cNvPr id="108" name="Google Shape;108;p17"/>
          <p:cNvCxnSpPr>
            <a:endCxn id="105" idx="0"/>
          </p:cNvCxnSpPr>
          <p:nvPr/>
        </p:nvCxnSpPr>
        <p:spPr>
          <a:xfrm rot="10800000">
            <a:off x="3943525" y="4997425"/>
            <a:ext cx="2190300" cy="1296000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rgbClr val="A64D79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Google Shape;109;p17"/>
          <p:cNvCxnSpPr>
            <a:stCxn id="106" idx="2"/>
          </p:cNvCxnSpPr>
          <p:nvPr/>
        </p:nvCxnSpPr>
        <p:spPr>
          <a:xfrm flipH="1">
            <a:off x="6104150" y="4997425"/>
            <a:ext cx="2047200" cy="1296000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rgbClr val="A64D7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0" name="Google Shape;110;p17"/>
          <p:cNvSpPr txBox="1"/>
          <p:nvPr/>
        </p:nvSpPr>
        <p:spPr>
          <a:xfrm>
            <a:off x="5293688" y="5720125"/>
            <a:ext cx="1507500" cy="5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FF9900"/>
                </a:solidFill>
                <a:latin typeface="Courier New"/>
                <a:ea typeface="Courier New"/>
                <a:cs typeface="Courier New"/>
                <a:sym typeface="Courier New"/>
              </a:rPr>
              <a:t>TCP/IP</a:t>
            </a:r>
            <a:endParaRPr sz="2400" b="1">
              <a:solidFill>
                <a:srgbClr val="FF99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1" name="Google Shape;111;p17"/>
          <p:cNvSpPr/>
          <p:nvPr/>
        </p:nvSpPr>
        <p:spPr>
          <a:xfrm>
            <a:off x="8293950" y="3560350"/>
            <a:ext cx="990300" cy="573300"/>
          </a:xfrm>
          <a:prstGeom prst="corner">
            <a:avLst>
              <a:gd name="adj1" fmla="val 50000"/>
              <a:gd name="adj2" fmla="val 50000"/>
            </a:avLst>
          </a:prstGeom>
          <a:solidFill>
            <a:srgbClr val="99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8306475" y="3943325"/>
            <a:ext cx="354600" cy="857400"/>
          </a:xfrm>
          <a:prstGeom prst="can">
            <a:avLst>
              <a:gd name="adj" fmla="val 25000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10352700" y="2435750"/>
            <a:ext cx="1818300" cy="9933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Parasite</a:t>
            </a:r>
            <a:endParaRPr sz="3000"/>
          </a:p>
        </p:txBody>
      </p:sp>
      <p:cxnSp>
        <p:nvCxnSpPr>
          <p:cNvPr id="114" name="Google Shape;114;p17"/>
          <p:cNvCxnSpPr>
            <a:stCxn id="113" idx="4"/>
            <a:endCxn id="111" idx="0"/>
          </p:cNvCxnSpPr>
          <p:nvPr/>
        </p:nvCxnSpPr>
        <p:spPr>
          <a:xfrm flipH="1">
            <a:off x="9284344" y="3553213"/>
            <a:ext cx="1598700" cy="437100"/>
          </a:xfrm>
          <a:prstGeom prst="straightConnector1">
            <a:avLst/>
          </a:prstGeom>
          <a:noFill/>
          <a:ln w="76200" cap="flat" cmpd="sng">
            <a:solidFill>
              <a:srgbClr val="EFEFE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5" name="Google Shape;115;p17"/>
          <p:cNvSpPr/>
          <p:nvPr/>
        </p:nvSpPr>
        <p:spPr>
          <a:xfrm>
            <a:off x="6104150" y="3745188"/>
            <a:ext cx="1359900" cy="10674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Pipes</a:t>
            </a:r>
            <a:endParaRPr sz="3000"/>
          </a:p>
        </p:txBody>
      </p:sp>
      <p:cxnSp>
        <p:nvCxnSpPr>
          <p:cNvPr id="116" name="Google Shape;116;p17"/>
          <p:cNvCxnSpPr>
            <a:stCxn id="115" idx="3"/>
            <a:endCxn id="112" idx="2"/>
          </p:cNvCxnSpPr>
          <p:nvPr/>
        </p:nvCxnSpPr>
        <p:spPr>
          <a:xfrm>
            <a:off x="7464050" y="4278888"/>
            <a:ext cx="842400" cy="93000"/>
          </a:xfrm>
          <a:prstGeom prst="straightConnector1">
            <a:avLst/>
          </a:prstGeom>
          <a:noFill/>
          <a:ln w="76200" cap="flat" cmpd="sng">
            <a:solidFill>
              <a:srgbClr val="EFEFE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7" name="Google Shape;117;p17"/>
          <p:cNvSpPr/>
          <p:nvPr/>
        </p:nvSpPr>
        <p:spPr>
          <a:xfrm>
            <a:off x="2347325" y="4051916"/>
            <a:ext cx="638400" cy="640200"/>
          </a:xfrm>
          <a:prstGeom prst="ellipse">
            <a:avLst/>
          </a:prstGeom>
          <a:solidFill>
            <a:schemeClr val="lt2"/>
          </a:solidFill>
          <a:ln w="11430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7"/>
          <p:cNvSpPr/>
          <p:nvPr/>
        </p:nvSpPr>
        <p:spPr>
          <a:xfrm rot="5400000">
            <a:off x="2441075" y="3931500"/>
            <a:ext cx="450900" cy="243900"/>
          </a:xfrm>
          <a:prstGeom prst="triangle">
            <a:avLst>
              <a:gd name="adj" fmla="val 50000"/>
            </a:avLst>
          </a:prstGeom>
          <a:solidFill>
            <a:srgbClr val="E69138"/>
          </a:solidFill>
          <a:ln w="9525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7"/>
          <p:cNvSpPr/>
          <p:nvPr/>
        </p:nvSpPr>
        <p:spPr>
          <a:xfrm rot="-5400000">
            <a:off x="2332525" y="4542075"/>
            <a:ext cx="450900" cy="243900"/>
          </a:xfrm>
          <a:prstGeom prst="triangle">
            <a:avLst>
              <a:gd name="adj" fmla="val 50000"/>
            </a:avLst>
          </a:prstGeom>
          <a:solidFill>
            <a:srgbClr val="E69138"/>
          </a:solidFill>
          <a:ln w="9525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7"/>
          <p:cNvSpPr/>
          <p:nvPr/>
        </p:nvSpPr>
        <p:spPr>
          <a:xfrm>
            <a:off x="218225" y="3429050"/>
            <a:ext cx="2129100" cy="6402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EFEFE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Userfaultfd</a:t>
            </a:r>
            <a:endParaRPr sz="3000"/>
          </a:p>
        </p:txBody>
      </p:sp>
      <p:cxnSp>
        <p:nvCxnSpPr>
          <p:cNvPr id="121" name="Google Shape;121;p17"/>
          <p:cNvCxnSpPr>
            <a:stCxn id="120" idx="2"/>
            <a:endCxn id="117" idx="2"/>
          </p:cNvCxnSpPr>
          <p:nvPr/>
        </p:nvCxnSpPr>
        <p:spPr>
          <a:xfrm>
            <a:off x="1282775" y="4069250"/>
            <a:ext cx="1064700" cy="302700"/>
          </a:xfrm>
          <a:prstGeom prst="straightConnector1">
            <a:avLst/>
          </a:prstGeom>
          <a:noFill/>
          <a:ln w="76200" cap="flat" cmpd="sng">
            <a:solidFill>
              <a:srgbClr val="EFEFEF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title"/>
          </p:nvPr>
        </p:nvSpPr>
        <p:spPr>
          <a:xfrm>
            <a:off x="415600" y="12167"/>
            <a:ext cx="10680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RDMA - Requirements</a:t>
            </a:r>
            <a:endParaRPr/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We would like to avoid the pipes</a:t>
            </a:r>
            <a:endParaRPr sz="30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RDMA can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/>
              <a:t>emotely </a:t>
            </a: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ccess </a:t>
            </a:r>
            <a:r>
              <a:rPr lang="en-US">
                <a:solidFill>
                  <a:srgbClr val="FF0000"/>
                </a:solidFill>
              </a:rPr>
              <a:t>m</a:t>
            </a:r>
            <a:r>
              <a:rPr lang="en-US"/>
              <a:t>emory </a:t>
            </a:r>
            <a:r>
              <a:rPr lang="en-US">
                <a:solidFill>
                  <a:srgbClr val="FF0000"/>
                </a:solidFill>
              </a:rPr>
              <a:t>d</a:t>
            </a:r>
            <a:r>
              <a:rPr lang="en-US"/>
              <a:t>irectly from application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All logic must be in CRIU</a:t>
            </a:r>
            <a:endParaRPr sz="300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/>
              <a:t>The application should not have to support migration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415600" y="12167"/>
            <a:ext cx="10680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RDMA - registering memory problem [2]</a:t>
            </a:r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CRIU establishes the RDMA connection - OK!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CRIU tries to register the memory region on behalf of the migrating process - ???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415600" y="12167"/>
            <a:ext cx="10680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RDMA - registering memory problem [3] </a:t>
            </a:r>
            <a:endParaRPr/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1C232"/>
                </a:solidFill>
              </a:rPr>
              <a:t>Option 1: Stuff OFED into the parasite</a:t>
            </a:r>
            <a:endParaRPr sz="3000">
              <a:solidFill>
                <a:srgbClr val="F1C232"/>
              </a:solidFill>
            </a:endParaRPr>
          </a:p>
          <a:p>
            <a:pPr marL="0" lvl="0" indent="0" algn="l" rtl="0">
              <a:spcBef>
                <a:spcPts val="2100"/>
              </a:spcBef>
              <a:spcAft>
                <a:spcPts val="0"/>
              </a:spcAft>
              <a:buNone/>
            </a:pPr>
            <a:endParaRPr sz="3000"/>
          </a:p>
          <a:p>
            <a:pPr marL="457200" lvl="0" indent="-419100" algn="l" rtl="0">
              <a:spcBef>
                <a:spcPts val="210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Parasite is PIE code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/>
              <a:t>OFED + user mode driver is huge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3000"/>
              <a:buChar char="●"/>
            </a:pPr>
            <a:r>
              <a:rPr lang="en-US" sz="3000">
                <a:solidFill>
                  <a:srgbClr val="FFD966"/>
                </a:solidFill>
              </a:rPr>
              <a:t>Bad combination</a:t>
            </a:r>
            <a:endParaRPr sz="3000">
              <a:solidFill>
                <a:srgbClr val="FFD966"/>
              </a:solidFill>
            </a:endParaRPr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7350" y="1846425"/>
            <a:ext cx="3009575" cy="393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415600" y="12167"/>
            <a:ext cx="10680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RDMA - registering memory problem [4]</a:t>
            </a:r>
            <a:endParaRPr/>
          </a:p>
        </p:txBody>
      </p:sp>
      <p:sp>
        <p:nvSpPr>
          <p:cNvPr id="150" name="Google Shape;150;p2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1C232"/>
                </a:solidFill>
              </a:rPr>
              <a:t>Option 2: Teach libibverbs to register memory for another process</a:t>
            </a:r>
            <a:endParaRPr sz="3000">
              <a:solidFill>
                <a:srgbClr val="F1C232"/>
              </a:solidFill>
            </a:endParaRPr>
          </a:p>
          <a:p>
            <a:pPr marL="457200" lvl="0" indent="-374650" algn="l" rtl="0">
              <a:spcBef>
                <a:spcPts val="2100"/>
              </a:spcBef>
              <a:spcAft>
                <a:spcPts val="0"/>
              </a:spcAft>
              <a:buSzPts val="2300"/>
              <a:buChar char="●"/>
            </a:pPr>
            <a:r>
              <a:rPr lang="en-US" sz="3000"/>
              <a:t>Add new function </a:t>
            </a:r>
            <a:r>
              <a:rPr lang="en-US" sz="3000">
                <a:solidFill>
                  <a:srgbClr val="6FA8DC"/>
                </a:solidFill>
              </a:rPr>
              <a:t>ibv_reg_remote_mr </a:t>
            </a:r>
            <a:r>
              <a:rPr lang="en-US" sz="1800">
                <a:solidFill>
                  <a:srgbClr val="FF00FF"/>
                </a:solidFill>
              </a:rPr>
              <a:t>(include/infiniband/verbs.h)</a:t>
            </a:r>
            <a:endParaRPr sz="1800">
              <a:solidFill>
                <a:srgbClr val="FF00FF"/>
              </a:solidFill>
            </a:endParaRPr>
          </a:p>
          <a:p>
            <a:pPr marL="0" lvl="0" indent="0" algn="l" rtl="0">
              <a:spcBef>
                <a:spcPts val="210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93C47D"/>
                </a:solidFill>
              </a:rPr>
              <a:t>struct ibv_mr *</a:t>
            </a:r>
            <a:r>
              <a:rPr lang="en-US" sz="2100">
                <a:solidFill>
                  <a:srgbClr val="6FA8DC"/>
                </a:solidFill>
              </a:rPr>
              <a:t>ibv_reg_remote_mr</a:t>
            </a:r>
            <a:r>
              <a:rPr lang="en-US" sz="2100">
                <a:solidFill>
                  <a:srgbClr val="93C47D"/>
                </a:solidFill>
              </a:rPr>
              <a:t>(struct ibv_pd *pd, void *addr, size_t length, int access, int pid);</a:t>
            </a:r>
            <a:endParaRPr sz="2100">
              <a:solidFill>
                <a:srgbClr val="93C47D"/>
              </a:solidFill>
            </a:endParaRPr>
          </a:p>
          <a:p>
            <a:pPr marL="457200" marR="0" lvl="0" indent="-3746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2300"/>
              <a:buChar char="●"/>
            </a:pPr>
            <a:r>
              <a:rPr lang="en-US" sz="3000"/>
              <a:t>Now you can pass any </a:t>
            </a:r>
            <a:r>
              <a:rPr lang="en-US" sz="3000">
                <a:solidFill>
                  <a:srgbClr val="FF0000"/>
                </a:solidFill>
              </a:rPr>
              <a:t>pid</a:t>
            </a:r>
            <a:r>
              <a:rPr lang="en-US" sz="3000"/>
              <a:t> to </a:t>
            </a:r>
            <a:r>
              <a:rPr lang="en-US" sz="3000" strike="sngStrike"/>
              <a:t>steal </a:t>
            </a:r>
            <a:r>
              <a:rPr lang="en-US" sz="3000"/>
              <a:t>read its memory</a:t>
            </a:r>
            <a:endParaRPr sz="3000"/>
          </a:p>
          <a:p>
            <a:pPr marL="457200" marR="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 sz="3000"/>
              <a:t>May pose a threat to security</a:t>
            </a:r>
            <a:endParaRPr sz="3000">
              <a:solidFill>
                <a:srgbClr val="F1C232"/>
              </a:solidFill>
            </a:endParaRPr>
          </a:p>
          <a:p>
            <a:pPr marL="0" lvl="0" indent="0" algn="l" rtl="0">
              <a:spcBef>
                <a:spcPts val="2100"/>
              </a:spcBef>
              <a:spcAft>
                <a:spcPts val="2100"/>
              </a:spcAft>
              <a:buNone/>
            </a:pPr>
            <a:endParaRPr sz="3000">
              <a:solidFill>
                <a:srgbClr val="F1C23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>
            <a:spLocks noGrp="1"/>
          </p:cNvSpPr>
          <p:nvPr>
            <p:ph type="title"/>
          </p:nvPr>
        </p:nvSpPr>
        <p:spPr>
          <a:xfrm>
            <a:off x="415600" y="12167"/>
            <a:ext cx="10680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Was Changed?</a:t>
            </a:r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Use </a:t>
            </a:r>
            <a:r>
              <a:rPr lang="en-US">
                <a:solidFill>
                  <a:srgbClr val="A4C2F4"/>
                </a:solidFill>
              </a:rPr>
              <a:t>ib_ucontext.tgid</a:t>
            </a:r>
            <a:r>
              <a:rPr lang="en-US"/>
              <a:t> to hold the PID we are registering for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>
                <a:solidFill>
                  <a:srgbClr val="6AA84F"/>
                </a:solidFill>
              </a:rPr>
              <a:t>Add</a:t>
            </a:r>
            <a:r>
              <a:rPr lang="en-US"/>
              <a:t> </a:t>
            </a:r>
            <a:r>
              <a:rPr lang="en-US">
                <a:solidFill>
                  <a:srgbClr val="A4C2F4"/>
                </a:solidFill>
              </a:rPr>
              <a:t>ib_mr_init_attr.pid</a:t>
            </a:r>
            <a:r>
              <a:rPr lang="en-US"/>
              <a:t> to pass pid to pd-&gt;device-&gt;reg_user_mr()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>
                <a:solidFill>
                  <a:srgbClr val="6AA84F"/>
                </a:solidFill>
              </a:rPr>
              <a:t>Add</a:t>
            </a:r>
            <a:r>
              <a:rPr lang="en-US"/>
              <a:t> </a:t>
            </a:r>
            <a:r>
              <a:rPr lang="en-US">
                <a:solidFill>
                  <a:srgbClr val="A4C2F4"/>
                </a:solidFill>
              </a:rPr>
              <a:t>ib_uverbs_reg_mr.pid</a:t>
            </a:r>
            <a:r>
              <a:rPr lang="en-US"/>
              <a:t> to pass pid to ib_uverbs_reg_mr()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Mellanox specific: reg_user_mr =&gt; mlx5_ib_reg_user_mr()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>
                <a:solidFill>
                  <a:srgbClr val="6AA84F"/>
                </a:solidFill>
              </a:rPr>
              <a:t>Add</a:t>
            </a:r>
            <a:r>
              <a:rPr lang="en-US"/>
              <a:t> pid parameter to mlx5_ib_alloc_implicit_mr()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/>
              <a:t>Store pid in pd-&gt;ibpd.uobject-&gt;context-&gt;tgid (ib_ucontext)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21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3"/>
          <p:cNvSpPr txBox="1">
            <a:spLocks noGrp="1"/>
          </p:cNvSpPr>
          <p:nvPr>
            <p:ph type="title"/>
          </p:nvPr>
        </p:nvSpPr>
        <p:spPr>
          <a:xfrm>
            <a:off x="415600" y="12167"/>
            <a:ext cx="10680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 Bit Problematic</a:t>
            </a:r>
            <a:endParaRPr/>
          </a:p>
        </p:txBody>
      </p:sp>
      <p:sp>
        <p:nvSpPr>
          <p:cNvPr id="164" name="Google Shape;164;p2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This poses some problems in the real world:</a:t>
            </a:r>
            <a:endParaRPr/>
          </a:p>
          <a:p>
            <a:pPr marL="457200" lvl="0" indent="-406400" algn="l" rtl="0">
              <a:spcBef>
                <a:spcPts val="210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No permission check in kernel for accessing another process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n-US"/>
              <a:t>Touches vendor-specific code</a:t>
            </a:r>
            <a:endParaRPr/>
          </a:p>
          <a:p>
            <a:pPr marL="0" lvl="0" indent="0" algn="l" rtl="0">
              <a:spcBef>
                <a:spcPts val="21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2100"/>
              </a:spcBef>
              <a:spcAft>
                <a:spcPts val="2100"/>
              </a:spcAft>
              <a:buNone/>
            </a:pPr>
            <a:r>
              <a:rPr lang="en-US"/>
              <a:t>What should this API really look like?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rk gradient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Widescreen</PresentationFormat>
  <Paragraphs>68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Dark gradient</vt:lpstr>
      <vt:lpstr>Remote Page Faults Over RDMA</vt:lpstr>
      <vt:lpstr>RDMA - registering memory problem</vt:lpstr>
      <vt:lpstr>RDMA - registering memory problem</vt:lpstr>
      <vt:lpstr>RDMA - Requirements</vt:lpstr>
      <vt:lpstr>RDMA - registering memory problem [2]</vt:lpstr>
      <vt:lpstr>RDMA - registering memory problem [3] </vt:lpstr>
      <vt:lpstr>RDMA - registering memory problem [4]</vt:lpstr>
      <vt:lpstr>What Was Changed?</vt:lpstr>
      <vt:lpstr>A Bit Problematic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Page Faults Over RDMA</dc:title>
  <dc:creator>Joel Nider</dc:creator>
  <cp:lastModifiedBy>JOEL NIDER</cp:lastModifiedBy>
  <cp:revision>1</cp:revision>
  <dcterms:modified xsi:type="dcterms:W3CDTF">2018-11-13T15:34:21Z</dcterms:modified>
</cp:coreProperties>
</file>