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59">
          <p15:clr>
            <a:srgbClr val="A4A3A4"/>
          </p15:clr>
        </p15:guide>
        <p15:guide id="2" pos="6317">
          <p15:clr>
            <a:srgbClr val="A4A3A4"/>
          </p15:clr>
        </p15:guide>
        <p15:guide id="3" pos="3391">
          <p15:clr>
            <a:srgbClr val="A4A3A4"/>
          </p15:clr>
        </p15:guide>
        <p15:guide id="4" pos="415">
          <p15:clr>
            <a:srgbClr val="A4A3A4"/>
          </p15:clr>
        </p15:guide>
        <p15:guide id="5" pos="3840">
          <p15:clr>
            <a:srgbClr val="A4A3A4"/>
          </p15:clr>
        </p15:guide>
        <p15:guide id="6" orient="horz" pos="618">
          <p15:clr>
            <a:srgbClr val="A4A3A4"/>
          </p15:clr>
        </p15:guide>
        <p15:guide id="7" orient="horz" pos="1003">
          <p15:clr>
            <a:srgbClr val="A4A3A4"/>
          </p15:clr>
        </p15:guide>
        <p15:guide id="8" orient="horz" pos="1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59" orient="horz"/>
        <p:guide pos="6317"/>
        <p:guide pos="3391"/>
        <p:guide pos="415"/>
        <p:guide pos="3840"/>
        <p:guide pos="618" orient="horz"/>
        <p:guide pos="1003" orient="horz"/>
        <p:guide pos="145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42" Type="http://schemas.openxmlformats.org/officeDocument/2006/relationships/slide" Target="slides/slide37.xml"/><Relationship Id="rId86" Type="http://schemas.openxmlformats.org/officeDocument/2006/relationships/slide" Target="slides/slide81.xml"/><Relationship Id="rId41" Type="http://schemas.openxmlformats.org/officeDocument/2006/relationships/slide" Target="slides/slide36.xml"/><Relationship Id="rId85" Type="http://schemas.openxmlformats.org/officeDocument/2006/relationships/slide" Target="slides/slide80.xml"/><Relationship Id="rId44" Type="http://schemas.openxmlformats.org/officeDocument/2006/relationships/slide" Target="slides/slide39.xml"/><Relationship Id="rId88" Type="http://schemas.openxmlformats.org/officeDocument/2006/relationships/slide" Target="slides/slide83.xml"/><Relationship Id="rId43" Type="http://schemas.openxmlformats.org/officeDocument/2006/relationships/slide" Target="slides/slide38.xml"/><Relationship Id="rId87" Type="http://schemas.openxmlformats.org/officeDocument/2006/relationships/slide" Target="slides/slide82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89" Type="http://schemas.openxmlformats.org/officeDocument/2006/relationships/slide" Target="slides/slide84.xml"/><Relationship Id="rId80" Type="http://schemas.openxmlformats.org/officeDocument/2006/relationships/slide" Target="slides/slide75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75" Type="http://schemas.openxmlformats.org/officeDocument/2006/relationships/slide" Target="slides/slide70.xml"/><Relationship Id="rId30" Type="http://schemas.openxmlformats.org/officeDocument/2006/relationships/slide" Target="slides/slide25.xml"/><Relationship Id="rId74" Type="http://schemas.openxmlformats.org/officeDocument/2006/relationships/slide" Target="slides/slide69.xml"/><Relationship Id="rId33" Type="http://schemas.openxmlformats.org/officeDocument/2006/relationships/slide" Target="slides/slide28.xml"/><Relationship Id="rId77" Type="http://schemas.openxmlformats.org/officeDocument/2006/relationships/slide" Target="slides/slide72.xml"/><Relationship Id="rId32" Type="http://schemas.openxmlformats.org/officeDocument/2006/relationships/slide" Target="slides/slide27.xml"/><Relationship Id="rId76" Type="http://schemas.openxmlformats.org/officeDocument/2006/relationships/slide" Target="slides/slide71.xml"/><Relationship Id="rId35" Type="http://schemas.openxmlformats.org/officeDocument/2006/relationships/slide" Target="slides/slide30.xml"/><Relationship Id="rId79" Type="http://schemas.openxmlformats.org/officeDocument/2006/relationships/slide" Target="slides/slide74.xml"/><Relationship Id="rId34" Type="http://schemas.openxmlformats.org/officeDocument/2006/relationships/slide" Target="slides/slide29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90" Type="http://schemas.openxmlformats.org/officeDocument/2006/relationships/slide" Target="slides/slide85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6af375f626_0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36af375f626_0_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9f6686f56b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39f6686f56b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a019b4ad92_0_3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3a019b4ad92_0_3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a019b4ad92_0_4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3a019b4ad92_0_4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a019b4ad92_0_4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3a019b4ad92_0_4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af3433f71a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3af3433f71a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a019b4ad92_0_3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3a019b4ad92_0_3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9f6686f56b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39f6686f56b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9f8d9d848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39f8d9d848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9f8d9d8485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39f8d9d8485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3b0a683b6b_0_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g33b0a683b6b_0_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9f8d9d8485_0_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39f8d9d8485_0_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9f8d9d8485_0_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39f8d9d8485_0_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9f8d9d8485_0_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39f8d9d8485_0_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9f8d9d8485_0_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g39f8d9d8485_0_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9f8d9d8485_0_1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g39f8d9d8485_0_1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9f8d9d8485_0_1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g39f8d9d8485_0_1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9f8d9d8485_0_1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g39f8d9d8485_0_1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9f8d9d8485_0_1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g39f8d9d8485_0_1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9f8d9d8485_0_1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g39f8d9d8485_0_1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a019b4ad92_0_4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g3a019b4ad92_0_4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6af375f626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g36af375f626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9f8d9d8485_0_1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g39f8d9d8485_0_1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9f8d9d8485_0_1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g39f8d9d8485_0_1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9f8d9d8485_0_1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g39f8d9d8485_0_1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9f8d9d8485_0_1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g39f8d9d8485_0_1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9f8d9d8485_0_2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g39f8d9d8485_0_2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9f8d9d8485_0_2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g39f8d9d8485_0_2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81e46610ff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g381e46610ff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6b0b5dfe62_0_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g36b0b5dfe62_0_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6b0b5dfe62_0_2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g36b0b5dfe62_0_2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36b0b5dfe62_0_2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g36b0b5dfe62_0_2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6af375f626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g36af375f626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6b0b5dfe62_0_3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g36b0b5dfe62_0_3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36b0b5dfe62_0_3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g36b0b5dfe62_0_3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36b0b5dfe62_0_3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g36b0b5dfe62_0_3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9f8d9d8485_0_2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g39f8d9d8485_0_2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38aa918715d_0_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g38aa918715d_0_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8aa918715d_0_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g38aa918715d_0_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38aa918715d_0_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g38aa918715d_0_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38aa918715d_0_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g38aa918715d_0_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8aa918715d_0_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g38aa918715d_0_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38aa918715d_0_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g38aa918715d_0_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6af375f626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36af375f626_0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38aa918715d_0_1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g38aa918715d_0_1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3a019b4ad92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g3a019b4ad92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a019b4ad92_0_1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g3a019b4ad92_0_1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6af375f626_0_5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g36af375f626_0_5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3a019b4ad92_0_2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g3a019b4ad92_0_2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36af375f626_0_4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g36af375f626_0_4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3a019b4ad92_0_2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g3a019b4ad92_0_2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3a019b4ad92_0_2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g3a019b4ad92_0_2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3af52175b08_4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3af52175b08_4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g3af52175b08_4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3a632a9a1a5_3_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3a632a9a1a5_3_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g3a632a9a1a5_3_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a019b4ad92_0_2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g3a019b4ad92_0_2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3a632a9a1a5_3_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3a632a9a1a5_3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g3a632a9a1a5_3_4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3a632a9a1a5_3_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3a632a9a1a5_3_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g3a632a9a1a5_3_5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3a632a9a1a5_3_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3a632a9a1a5_3_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g3a632a9a1a5_3_6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3a632a9a1a5_3_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3a632a9a1a5_3_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g3a632a9a1a5_3_7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3a632a9a1a5_3_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3a632a9a1a5_3_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g3a632a9a1a5_3_8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3a632a9a1a5_3_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3a632a9a1a5_3_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g3a632a9a1a5_3_9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3a632a9a1a5_3_1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3a632a9a1a5_3_1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g3a632a9a1a5_3_10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3a632a9a1a5_3_26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3a632a9a1a5_3_26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g3a632a9a1a5_3_260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a632a9a1a5_1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a632a9a1a5_1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g3a632a9a1a5_1_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3a632a9a1a5_1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3a632a9a1a5_1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2" name="Google Shape;742;g3a632a9a1a5_1_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6af375f626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g36af375f626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3a632a9a1a5_3_4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3a632a9a1a5_3_4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9" name="Google Shape;749;g3a632a9a1a5_3_4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3a632a9a1a5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3a632a9a1a5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8" name="Google Shape;808;g3a632a9a1a5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g3a632a9a1a5_1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0" name="Google Shape;860;g3a632a9a1a5_1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1" name="Google Shape;861;g3a632a9a1a5_1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g3a632a9a1a5_1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4" name="Google Shape;894;g3a632a9a1a5_1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5" name="Google Shape;895;g3a632a9a1a5_1_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g3af52175b08_4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5" name="Google Shape;905;g3af52175b08_4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6" name="Google Shape;906;g3af52175b08_4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3af52175b08_4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Google Shape;912;g3af52175b08_4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3" name="Google Shape;913;g3af52175b08_4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3a632a9a1a5_3_7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3a632a9a1a5_3_7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7" name="Google Shape;967;g3a632a9a1a5_3_77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9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g3a632a9a1a5_3_9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1" name="Google Shape;1161;g3a632a9a1a5_3_9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2" name="Google Shape;1162;g3a632a9a1a5_3_9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6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g3a632a9a1a5_3_11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8" name="Google Shape;1168;g3a632a9a1a5_3_11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9" name="Google Shape;1169;g3a632a9a1a5_3_11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7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g3a632a9a1a5_3_13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9" name="Google Shape;1359;g3a632a9a1a5_3_13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0" name="Google Shape;1360;g3a632a9a1a5_3_130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a019b4ad92_0_4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g3a019b4ad92_0_4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6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g3a632a9a1a5_3_17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8" name="Google Shape;1538;g3a632a9a1a5_3_17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9" name="Google Shape;1539;g3a632a9a1a5_3_170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2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3a632a9a1a5_3_21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3a632a9a1a5_3_21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5" name="Google Shape;1735;g3a632a9a1a5_3_210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8" name="Shape 1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" name="Google Shape;1929;g3a632a9a1a5_3_22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0" name="Google Shape;1930;g3a632a9a1a5_3_22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1" name="Google Shape;1931;g3a632a9a1a5_3_229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3" name="Shape 1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4" name="Google Shape;1984;g3a632a9a1a5_3_24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5" name="Google Shape;1985;g3a632a9a1a5_3_24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6" name="Google Shape;1986;g3a632a9a1a5_3_249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8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" name="Google Shape;2039;g3a632a9a1a5_3_25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0" name="Google Shape;2040;g3a632a9a1a5_3_25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1" name="Google Shape;2041;g3a632a9a1a5_3_25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3" name="Shape 2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4" name="Google Shape;2094;g3af52175b08_4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5" name="Google Shape;2095;g3af52175b08_4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6" name="Google Shape;2096;g3af52175b08_4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6af375f626_0_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g36af375f626_0_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표지">
  <p:cSld name="표지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233" y="1066074"/>
            <a:ext cx="12192000" cy="518068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/>
          <p:nvPr/>
        </p:nvSpPr>
        <p:spPr>
          <a:xfrm>
            <a:off x="1" y="0"/>
            <a:ext cx="4856481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32000">
                <a:srgbClr val="000000">
                  <a:alpha val="54901"/>
                </a:srgbClr>
              </a:gs>
              <a:gs pos="66000">
                <a:srgbClr val="000000">
                  <a:alpha val="89803"/>
                </a:srgbClr>
              </a:gs>
              <a:gs pos="100000">
                <a:srgbClr val="000000">
                  <a:alpha val="8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95009" y="217350"/>
            <a:ext cx="1231993" cy="19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블랙 내지">
  <p:cSld name="블랙 내지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/>
        </p:nvSpPr>
        <p:spPr>
          <a:xfrm>
            <a:off x="11708816" y="6478311"/>
            <a:ext cx="40569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"/>
          <p:cNvSpPr txBox="1"/>
          <p:nvPr/>
        </p:nvSpPr>
        <p:spPr>
          <a:xfrm>
            <a:off x="8382000" y="6543247"/>
            <a:ext cx="3326817" cy="2029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Samsung Semiconductor</a:t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95009" y="217350"/>
            <a:ext cx="1231993" cy="1903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 txBox="1"/>
          <p:nvPr/>
        </p:nvSpPr>
        <p:spPr>
          <a:xfrm>
            <a:off x="366715" y="159281"/>
            <a:ext cx="650546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0" i="0" sz="3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 txBox="1"/>
          <p:nvPr/>
        </p:nvSpPr>
        <p:spPr>
          <a:xfrm>
            <a:off x="1473482" y="311212"/>
            <a:ext cx="9241162" cy="378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oto Sans Symbols"/>
              <a:buNone/>
            </a:pPr>
            <a:r>
              <a:rPr b="1" i="0" lang="en-US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 in Samsung Sharp Sans Bold (34)</a:t>
            </a:r>
            <a:endParaRPr/>
          </a:p>
        </p:txBody>
      </p:sp>
      <p:cxnSp>
        <p:nvCxnSpPr>
          <p:cNvPr id="25" name="Google Shape;25;p3"/>
          <p:cNvCxnSpPr/>
          <p:nvPr/>
        </p:nvCxnSpPr>
        <p:spPr>
          <a:xfrm>
            <a:off x="1259253" y="320136"/>
            <a:ext cx="0" cy="36077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" name="Google Shape;26;p3"/>
          <p:cNvSpPr txBox="1"/>
          <p:nvPr/>
        </p:nvSpPr>
        <p:spPr>
          <a:xfrm>
            <a:off x="569915" y="1600921"/>
            <a:ext cx="9308108" cy="8822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Body text in Samsung Sharp Sans Medium (16)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more text here.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this page when Samsung fonts are available.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569915" y="989463"/>
            <a:ext cx="900922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Subtitle in Samsung Sharp Sans Bold (24)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빈 화면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사용자 지정 레이아웃">
  <p:cSld name="사용자 지정 레이아웃">
    <p:bg>
      <p:bgPr>
        <a:solidFill>
          <a:schemeClr val="dk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/>
        </p:nvSpPr>
        <p:spPr>
          <a:xfrm>
            <a:off x="8382000" y="6543247"/>
            <a:ext cx="3326817" cy="2029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Samsung Semiconductor</a:t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Google Shape;3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95007" y="217350"/>
            <a:ext cx="1231995" cy="19039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"/>
          <p:cNvSpPr txBox="1"/>
          <p:nvPr/>
        </p:nvSpPr>
        <p:spPr>
          <a:xfrm>
            <a:off x="366715" y="159281"/>
            <a:ext cx="650546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0" i="0" sz="3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5"/>
          <p:cNvSpPr txBox="1"/>
          <p:nvPr/>
        </p:nvSpPr>
        <p:spPr>
          <a:xfrm>
            <a:off x="1473482" y="311212"/>
            <a:ext cx="9241162" cy="378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Noto Sans Symbols"/>
              <a:buNone/>
            </a:pPr>
            <a:r>
              <a:rPr b="1" i="0" lang="en-US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 in Samsung Sharp Sans Bold (34)</a:t>
            </a:r>
            <a:endParaRPr/>
          </a:p>
        </p:txBody>
      </p:sp>
      <p:cxnSp>
        <p:nvCxnSpPr>
          <p:cNvPr id="34" name="Google Shape;34;p5"/>
          <p:cNvCxnSpPr/>
          <p:nvPr/>
        </p:nvCxnSpPr>
        <p:spPr>
          <a:xfrm>
            <a:off x="1259253" y="320136"/>
            <a:ext cx="0" cy="360777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5" name="Google Shape;35;p5"/>
          <p:cNvSpPr txBox="1"/>
          <p:nvPr/>
        </p:nvSpPr>
        <p:spPr>
          <a:xfrm>
            <a:off x="569915" y="1600921"/>
            <a:ext cx="9308108" cy="8822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Body text in Samsung Sharp Sans Medium (16)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more text here.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this page when Samsung fonts are available. 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5"/>
          <p:cNvSpPr txBox="1"/>
          <p:nvPr/>
        </p:nvSpPr>
        <p:spPr>
          <a:xfrm>
            <a:off x="569915" y="989463"/>
            <a:ext cx="900922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Subtitle in Samsung Sharp Sans Bold (24)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5"/>
          <p:cNvSpPr txBox="1"/>
          <p:nvPr/>
        </p:nvSpPr>
        <p:spPr>
          <a:xfrm>
            <a:off x="11708816" y="6478311"/>
            <a:ext cx="40569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" name="Google Shape;3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95009" y="217350"/>
            <a:ext cx="1231993" cy="19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블랙 내지">
  <p:cSld name="2_블랙 내지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/>
        </p:nvSpPr>
        <p:spPr>
          <a:xfrm>
            <a:off x="8382000" y="6543247"/>
            <a:ext cx="3326817" cy="2029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Samsung Semiconductor</a:t>
            </a:r>
            <a:endParaRPr b="0" i="0" sz="11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6"/>
          <p:cNvSpPr txBox="1"/>
          <p:nvPr/>
        </p:nvSpPr>
        <p:spPr>
          <a:xfrm>
            <a:off x="11708816" y="6478311"/>
            <a:ext cx="40569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6"/>
          <p:cNvSpPr/>
          <p:nvPr/>
        </p:nvSpPr>
        <p:spPr>
          <a:xfrm flipH="1">
            <a:off x="-1938" y="0"/>
            <a:ext cx="12193937" cy="252657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8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" name="Google Shape;4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95009" y="217350"/>
            <a:ext cx="1231993" cy="19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mcgrof@kernel.org" TargetMode="External"/><Relationship Id="rId4" Type="http://schemas.openxmlformats.org/officeDocument/2006/relationships/hyperlink" Target="mailto:da.gomez@samsung.com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lkml.kernel.org/r/Z-HRF6lZ6dhwFtAS@bombadil.infradead.org" TargetMode="External"/><Relationship Id="rId4" Type="http://schemas.openxmlformats.org/officeDocument/2006/relationships/image" Target="../media/image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github.com/mcgrof/plot-sysbench" TargetMode="External"/><Relationship Id="rId4" Type="http://schemas.openxmlformats.org/officeDocument/2006/relationships/image" Target="../media/image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s://github.com/mcgrof/plot-sysbench" TargetMode="External"/><Relationship Id="rId4" Type="http://schemas.openxmlformats.org/officeDocument/2006/relationships/image" Target="../media/image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s://github.com/mcgrof/plot-sysbench" TargetMode="External"/><Relationship Id="rId4" Type="http://schemas.openxmlformats.org/officeDocument/2006/relationships/image" Target="../media/image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github.com/linux-kdevops/kdevops/blob/main/PROMPTS.md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8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karpathy.medium.com/software-2-0-a64152b37c35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karpathy.medium.com/software-2-0-a64152b37c35" TargetMode="External"/><Relationship Id="rId4" Type="http://schemas.openxmlformats.org/officeDocument/2006/relationships/hyperlink" Target="https://x.com/karpathy/status/1674873002314563584?" TargetMode="External"/><Relationship Id="rId5" Type="http://schemas.openxmlformats.org/officeDocument/2006/relationships/image" Target="../media/image8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hyperlink" Target="https://karpathy.medium.com/software-2-0-a64152b37c35" TargetMode="External"/><Relationship Id="rId4" Type="http://schemas.openxmlformats.org/officeDocument/2006/relationships/hyperlink" Target="https://x.com/karpathy/status/1674873002314563584?" TargetMode="External"/><Relationship Id="rId5" Type="http://schemas.openxmlformats.org/officeDocument/2006/relationships/hyperlink" Target="https://x.com/karpathy/status/1886192184808149383" TargetMode="External"/><Relationship Id="rId6" Type="http://schemas.openxmlformats.org/officeDocument/2006/relationships/image" Target="../media/image8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hyperlink" Target="https://karpathy.medium.com/software-2-0-a64152b37c35" TargetMode="External"/><Relationship Id="rId4" Type="http://schemas.openxmlformats.org/officeDocument/2006/relationships/hyperlink" Target="https://x.com/karpathy/status/1674873002314563584?" TargetMode="External"/><Relationship Id="rId5" Type="http://schemas.openxmlformats.org/officeDocument/2006/relationships/hyperlink" Target="https://x.com/karpathy/status/1886192184808149383" TargetMode="External"/><Relationship Id="rId6" Type="http://schemas.openxmlformats.org/officeDocument/2006/relationships/image" Target="../media/image8.png"/><Relationship Id="rId7" Type="http://schemas.openxmlformats.org/officeDocument/2006/relationships/image" Target="../media/image7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hyperlink" Target="https://karpathy.medium.com/software-2-0-a64152b37c35" TargetMode="External"/><Relationship Id="rId4" Type="http://schemas.openxmlformats.org/officeDocument/2006/relationships/hyperlink" Target="https://x.com/karpathy/status/1674873002314563584?" TargetMode="External"/><Relationship Id="rId5" Type="http://schemas.openxmlformats.org/officeDocument/2006/relationships/hyperlink" Target="https://x.com/karpathy/status/1886192184808149383" TargetMode="External"/><Relationship Id="rId6" Type="http://schemas.openxmlformats.org/officeDocument/2006/relationships/image" Target="../media/image8.png"/><Relationship Id="rId7" Type="http://schemas.openxmlformats.org/officeDocument/2006/relationships/image" Target="../media/image7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8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8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8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8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8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8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hyperlink" Target="https://semiconductor.samsung.com/news-events/tech-blog/dividing-and-conquering-linux-high-capacity-ssd-support-with-lbs-ep1/" TargetMode="External"/><Relationship Id="rId4" Type="http://schemas.openxmlformats.org/officeDocument/2006/relationships/image" Target="../media/image9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0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0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11.jp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/>
        </p:nvSpPr>
        <p:spPr>
          <a:xfrm>
            <a:off x="258600" y="1041325"/>
            <a:ext cx="11933400" cy="19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 sz="2900">
                <a:solidFill>
                  <a:srgbClr val="FFFFFF"/>
                </a:solidFill>
              </a:rPr>
              <a:t>The singularity is here for testing: genai advancements on kdevops</a:t>
            </a:r>
            <a:endParaRPr sz="1500">
              <a:solidFill>
                <a:schemeClr val="accent5"/>
              </a:solidFill>
            </a:endParaRPr>
          </a:p>
        </p:txBody>
      </p:sp>
      <p:sp>
        <p:nvSpPr>
          <p:cNvPr id="49" name="Google Shape;49;p7"/>
          <p:cNvSpPr txBox="1"/>
          <p:nvPr/>
        </p:nvSpPr>
        <p:spPr>
          <a:xfrm>
            <a:off x="258600" y="4923350"/>
            <a:ext cx="10126500" cy="9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en-US" sz="2400">
                <a:solidFill>
                  <a:srgbClr val="FFFFFF"/>
                </a:solidFill>
              </a:rPr>
              <a:t>Linux Plumbers Conference 2025</a:t>
            </a:r>
            <a:endParaRPr sz="24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en-US" sz="1500">
                <a:solidFill>
                  <a:srgbClr val="FFFFFF"/>
                </a:solidFill>
              </a:rPr>
              <a:t>Tokyo, Japan</a:t>
            </a:r>
            <a:endParaRPr sz="1500">
              <a:solidFill>
                <a:srgbClr val="FFFFFF"/>
              </a:solidFill>
            </a:endParaRPr>
          </a:p>
        </p:txBody>
      </p:sp>
      <p:sp>
        <p:nvSpPr>
          <p:cNvPr id="50" name="Google Shape;50;p7"/>
          <p:cNvSpPr txBox="1"/>
          <p:nvPr/>
        </p:nvSpPr>
        <p:spPr>
          <a:xfrm>
            <a:off x="240600" y="5738400"/>
            <a:ext cx="7309500" cy="49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en-US" sz="1300">
                <a:solidFill>
                  <a:srgbClr val="FFFFFF"/>
                </a:solidFill>
              </a:rPr>
              <a:t>Luis Chamberlain &lt;</a:t>
            </a:r>
            <a:r>
              <a:rPr lang="en-US" sz="1300" u="sng">
                <a:solidFill>
                  <a:schemeClr val="hlink"/>
                </a:solidFill>
                <a:hlinkClick r:id="rId3"/>
              </a:rPr>
              <a:t>mcgrof.c@samsung.com</a:t>
            </a:r>
            <a:r>
              <a:rPr lang="en-US" sz="1300">
                <a:solidFill>
                  <a:srgbClr val="FFFFFF"/>
                </a:solidFill>
              </a:rPr>
              <a:t>&gt;</a:t>
            </a:r>
            <a:endParaRPr sz="13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en-US" sz="1300">
                <a:solidFill>
                  <a:srgbClr val="FFFFFF"/>
                </a:solidFill>
              </a:rPr>
              <a:t>Daniel Gomez &lt;</a:t>
            </a:r>
            <a:r>
              <a:rPr lang="en-US" sz="1300" u="sng">
                <a:solidFill>
                  <a:schemeClr val="hlink"/>
                </a:solidFill>
                <a:hlinkClick r:id="rId4"/>
              </a:rPr>
              <a:t>da.gomez@samsung.com</a:t>
            </a:r>
            <a:r>
              <a:rPr lang="en-US" sz="1300">
                <a:solidFill>
                  <a:srgbClr val="FFFFFF"/>
                </a:solidFill>
              </a:rPr>
              <a:t>&gt;</a:t>
            </a:r>
            <a:endParaRPr sz="13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t/>
            </a:r>
            <a:endParaRPr sz="1300">
              <a:solidFill>
                <a:srgbClr val="FFFFFF"/>
              </a:solidFill>
            </a:endParaRPr>
          </a:p>
        </p:txBody>
      </p:sp>
      <p:sp>
        <p:nvSpPr>
          <p:cNvPr id="51" name="Google Shape;51;p7"/>
          <p:cNvSpPr/>
          <p:nvPr/>
        </p:nvSpPr>
        <p:spPr>
          <a:xfrm>
            <a:off x="258595" y="6295151"/>
            <a:ext cx="315559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</a:rPr>
              <a:t>Samsung Semiconductor</a:t>
            </a:r>
            <a:endParaRPr b="1" i="0" sz="1400" u="none" cap="none" strike="noStrike">
              <a:solidFill>
                <a:srgbClr val="FFFFFF"/>
              </a:solidFill>
            </a:endParaRPr>
          </a:p>
        </p:txBody>
      </p:sp>
      <p:sp>
        <p:nvSpPr>
          <p:cNvPr id="52" name="Google Shape;52;p7"/>
          <p:cNvSpPr txBox="1"/>
          <p:nvPr/>
        </p:nvSpPr>
        <p:spPr>
          <a:xfrm flipH="1">
            <a:off x="9826172" y="6325929"/>
            <a:ext cx="224971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</a:rPr>
              <a:t>December 12, 2025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 txBox="1"/>
          <p:nvPr/>
        </p:nvSpPr>
        <p:spPr>
          <a:xfrm>
            <a:off x="366715" y="159281"/>
            <a:ext cx="650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6"/>
          <p:cNvSpPr txBox="1"/>
          <p:nvPr/>
        </p:nvSpPr>
        <p:spPr>
          <a:xfrm>
            <a:off x="878603" y="987826"/>
            <a:ext cx="900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6"/>
          <p:cNvSpPr txBox="1"/>
          <p:nvPr/>
        </p:nvSpPr>
        <p:spPr>
          <a:xfrm>
            <a:off x="1025750" y="5987325"/>
            <a:ext cx="42300" cy="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3f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132" name="Google Shape;132;p16"/>
          <p:cNvSpPr txBox="1"/>
          <p:nvPr/>
        </p:nvSpPr>
        <p:spPr>
          <a:xfrm>
            <a:off x="351625" y="851175"/>
            <a:ext cx="10682400" cy="54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US" sz="2400">
                <a:solidFill>
                  <a:srgbClr val="FFFFFF"/>
                </a:solidFill>
              </a:rPr>
              <a:t>What is kdevops:</a:t>
            </a:r>
            <a:endParaRPr sz="2400">
              <a:solidFill>
                <a:srgbClr val="FFFFFF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</a:pPr>
            <a:r>
              <a:rPr lang="en-US" sz="2400">
                <a:solidFill>
                  <a:srgbClr val="FFFFFF"/>
                </a:solidFill>
              </a:rPr>
              <a:t>Linux distribution agnostic</a:t>
            </a:r>
            <a:endParaRPr sz="2400">
              <a:solidFill>
                <a:srgbClr val="FFFFFF"/>
              </a:solidFill>
            </a:endParaRPr>
          </a:p>
          <a:p>
            <a: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</a:pPr>
            <a:r>
              <a:rPr lang="en-US" sz="2400">
                <a:solidFill>
                  <a:srgbClr val="FFFFFF"/>
                </a:solidFill>
              </a:rPr>
              <a:t>Linux kernel </a:t>
            </a:r>
            <a:r>
              <a:rPr lang="en-US" sz="2400">
                <a:solidFill>
                  <a:schemeClr val="accent1"/>
                </a:solidFill>
              </a:rPr>
              <a:t>test automation</a:t>
            </a:r>
            <a:r>
              <a:rPr lang="en-US" sz="2400">
                <a:solidFill>
                  <a:srgbClr val="FFFFFF"/>
                </a:solidFill>
              </a:rPr>
              <a:t> solution</a:t>
            </a:r>
            <a:endParaRPr sz="2400">
              <a:solidFill>
                <a:srgbClr val="FFFFFF"/>
              </a:solidFill>
            </a:endParaRPr>
          </a:p>
          <a:p>
            <a: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</a:pPr>
            <a:r>
              <a:rPr lang="en-US" sz="2400">
                <a:solidFill>
                  <a:srgbClr val="FFFFFF"/>
                </a:solidFill>
              </a:rPr>
              <a:t>Linux kernel </a:t>
            </a:r>
            <a:r>
              <a:rPr lang="en-US" sz="2400">
                <a:solidFill>
                  <a:schemeClr val="accent1"/>
                </a:solidFill>
              </a:rPr>
              <a:t>development automation</a:t>
            </a:r>
            <a:r>
              <a:rPr lang="en-US" sz="2400">
                <a:solidFill>
                  <a:srgbClr val="FFFFFF"/>
                </a:solidFill>
              </a:rPr>
              <a:t> solution</a:t>
            </a:r>
            <a:endParaRPr sz="2400">
              <a:solidFill>
                <a:srgbClr val="FFFFFF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</a:pPr>
            <a:r>
              <a:rPr lang="en-US" sz="2400">
                <a:solidFill>
                  <a:srgbClr val="FFFFFF"/>
                </a:solidFill>
              </a:rPr>
              <a:t>Kconfig + ansible + CI integration + automatic dashboard</a:t>
            </a:r>
            <a:endParaRPr sz="2400">
              <a:solidFill>
                <a:srgbClr val="FFFFFF"/>
              </a:solidFill>
            </a:endParaRPr>
          </a:p>
          <a:p>
            <a: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</a:pPr>
            <a:r>
              <a:rPr lang="en-US" sz="2400">
                <a:solidFill>
                  <a:srgbClr val="FFFFFF"/>
                </a:solidFill>
              </a:rPr>
              <a:t>guestfs for local virtualization</a:t>
            </a:r>
            <a:endParaRPr sz="2400">
              <a:solidFill>
                <a:srgbClr val="FFFFFF"/>
              </a:solidFill>
            </a:endParaRPr>
          </a:p>
          <a:p>
            <a: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</a:pPr>
            <a:r>
              <a:rPr lang="en-US" sz="2400">
                <a:solidFill>
                  <a:srgbClr val="FFFFFF"/>
                </a:solidFill>
              </a:rPr>
              <a:t>terraform or opentofu</a:t>
            </a:r>
            <a:endParaRPr sz="2400">
              <a:solidFill>
                <a:srgbClr val="FFFFFF"/>
              </a:solidFill>
            </a:endParaRPr>
          </a:p>
          <a:p>
            <a: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US" sz="2400">
                <a:solidFill>
                  <a:srgbClr val="FFFFFF"/>
                </a:solidFill>
              </a:rPr>
              <a:t>OCI</a:t>
            </a:r>
            <a:endParaRPr sz="2400">
              <a:solidFill>
                <a:srgbClr val="FFFFFF"/>
              </a:solidFill>
            </a:endParaRPr>
          </a:p>
          <a:p>
            <a: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US" sz="2400">
                <a:solidFill>
                  <a:srgbClr val="FFFFFF"/>
                </a:solidFill>
              </a:rPr>
              <a:t>AWS</a:t>
            </a:r>
            <a:endParaRPr sz="2400">
              <a:solidFill>
                <a:srgbClr val="FFFFFF"/>
              </a:solidFill>
            </a:endParaRPr>
          </a:p>
          <a:p>
            <a: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US" sz="2400">
                <a:solidFill>
                  <a:srgbClr val="FFFFFF"/>
                </a:solidFill>
              </a:rPr>
              <a:t>Azure</a:t>
            </a:r>
            <a:endParaRPr sz="2400">
              <a:solidFill>
                <a:srgbClr val="FFFFFF"/>
              </a:solidFill>
            </a:endParaRPr>
          </a:p>
          <a:p>
            <a: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US" sz="2400">
                <a:solidFill>
                  <a:srgbClr val="FFFFFF"/>
                </a:solidFill>
              </a:rPr>
              <a:t>GCE</a:t>
            </a:r>
            <a:endParaRPr sz="2400">
              <a:solidFill>
                <a:srgbClr val="FFFFFF"/>
              </a:solidFill>
            </a:endParaRPr>
          </a:p>
          <a:p>
            <a: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US" sz="2400">
                <a:solidFill>
                  <a:srgbClr val="FFFFFF"/>
                </a:solidFill>
              </a:rPr>
              <a:t>OpenStack</a:t>
            </a:r>
            <a:endParaRPr sz="2400">
              <a:solidFill>
                <a:srgbClr val="FFFFFF"/>
              </a:solidFill>
            </a:endParaRPr>
          </a:p>
          <a:p>
            <a:pPr indent="-381000" lvl="3" marL="18288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</a:pPr>
            <a:r>
              <a:rPr lang="en-US" sz="2400">
                <a:solidFill>
                  <a:schemeClr val="accent1"/>
                </a:solidFill>
              </a:rPr>
              <a:t>Neoclouds: Lambda Labs &amp; DataCrunch (Verdi)</a:t>
            </a:r>
            <a:endParaRPr sz="2400">
              <a:solidFill>
                <a:schemeClr val="accent1"/>
              </a:solidFill>
            </a:endParaRPr>
          </a:p>
          <a:p>
            <a: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■"/>
            </a:pPr>
            <a:r>
              <a:rPr lang="en-US" sz="2400">
                <a:solidFill>
                  <a:schemeClr val="accent1"/>
                </a:solidFill>
              </a:rPr>
              <a:t>Bare metal</a:t>
            </a:r>
            <a:endParaRPr sz="2400">
              <a:solidFill>
                <a:schemeClr val="accen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</a:pPr>
            <a:r>
              <a:rPr lang="en-US" sz="2400">
                <a:solidFill>
                  <a:srgbClr val="FFFFFF"/>
                </a:solidFill>
              </a:rPr>
              <a:t>All parts of kdevops have been designed with:</a:t>
            </a:r>
            <a:endParaRPr sz="2400">
              <a:solidFill>
                <a:srgbClr val="FFFFFF"/>
              </a:solidFill>
            </a:endParaRPr>
          </a:p>
          <a:p>
            <a: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■"/>
            </a:pPr>
            <a:r>
              <a:rPr lang="en-US" sz="2400">
                <a:solidFill>
                  <a:schemeClr val="accent1"/>
                </a:solidFill>
              </a:rPr>
              <a:t>Automation &amp; Scaling philosophy</a:t>
            </a:r>
            <a:endParaRPr sz="2400">
              <a:solidFill>
                <a:schemeClr val="accen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1"/>
              </a:solidFill>
            </a:endParaRPr>
          </a:p>
        </p:txBody>
      </p:sp>
      <p:sp>
        <p:nvSpPr>
          <p:cNvPr id="133" name="Google Shape;133;p16"/>
          <p:cNvSpPr txBox="1"/>
          <p:nvPr/>
        </p:nvSpPr>
        <p:spPr>
          <a:xfrm>
            <a:off x="1068050" y="311200"/>
            <a:ext cx="96465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Noto Sans Symbols"/>
              <a:buNone/>
            </a:pPr>
            <a:r>
              <a:rPr b="1" lang="en-US" sz="3400">
                <a:solidFill>
                  <a:srgbClr val="FFFFFF"/>
                </a:solidFill>
              </a:rPr>
              <a:t>kdevops: intro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 txBox="1"/>
          <p:nvPr/>
        </p:nvSpPr>
        <p:spPr>
          <a:xfrm>
            <a:off x="366715" y="159281"/>
            <a:ext cx="650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7"/>
          <p:cNvSpPr txBox="1"/>
          <p:nvPr/>
        </p:nvSpPr>
        <p:spPr>
          <a:xfrm>
            <a:off x="878603" y="987826"/>
            <a:ext cx="900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7"/>
          <p:cNvSpPr txBox="1"/>
          <p:nvPr/>
        </p:nvSpPr>
        <p:spPr>
          <a:xfrm>
            <a:off x="1025750" y="5987325"/>
            <a:ext cx="42300" cy="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3f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141" name="Google Shape;141;p17"/>
          <p:cNvSpPr txBox="1"/>
          <p:nvPr/>
        </p:nvSpPr>
        <p:spPr>
          <a:xfrm>
            <a:off x="351625" y="877150"/>
            <a:ext cx="113823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US" sz="2400">
                <a:solidFill>
                  <a:srgbClr val="FFFFFF"/>
                </a:solidFill>
              </a:rPr>
              <a:t>What is kdevops:</a:t>
            </a:r>
            <a:endParaRPr sz="2400">
              <a:solidFill>
                <a:srgbClr val="FFFFFF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○"/>
            </a:pPr>
            <a:r>
              <a:rPr lang="en-US" sz="2100">
                <a:solidFill>
                  <a:schemeClr val="lt1"/>
                </a:solidFill>
              </a:rPr>
              <a:t>Kernel automation framework </a:t>
            </a:r>
            <a:r>
              <a:rPr b="1" lang="en-US" sz="2100">
                <a:solidFill>
                  <a:schemeClr val="lt1"/>
                </a:solidFill>
              </a:rPr>
              <a:t>for Linux kernel developers </a:t>
            </a:r>
            <a:r>
              <a:rPr b="1" lang="en-US" sz="2100">
                <a:solidFill>
                  <a:schemeClr val="accent4"/>
                </a:solidFill>
              </a:rPr>
              <a:t>by kernel developers</a:t>
            </a:r>
            <a:endParaRPr b="1" sz="2100">
              <a:solidFill>
                <a:schemeClr val="accent4"/>
              </a:solidFill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42" name="Google Shape;142;p17"/>
          <p:cNvSpPr txBox="1"/>
          <p:nvPr/>
        </p:nvSpPr>
        <p:spPr>
          <a:xfrm>
            <a:off x="1068050" y="311200"/>
            <a:ext cx="96465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Noto Sans Symbols"/>
              <a:buNone/>
            </a:pPr>
            <a:r>
              <a:rPr b="1" lang="en-US" sz="3400">
                <a:solidFill>
                  <a:srgbClr val="FFFFFF"/>
                </a:solidFill>
              </a:rPr>
              <a:t>kdevops: at its core</a:t>
            </a:r>
            <a:endParaRPr/>
          </a:p>
        </p:txBody>
      </p:sp>
      <p:pic>
        <p:nvPicPr>
          <p:cNvPr id="143" name="Google Shape;143;p17" title="kdevops-trans-bg-edited-individual-with-logo-gausian-blur-1600x16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6825" y="3058025"/>
            <a:ext cx="3479552" cy="3479552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7"/>
          <p:cNvSpPr txBox="1"/>
          <p:nvPr/>
        </p:nvSpPr>
        <p:spPr>
          <a:xfrm>
            <a:off x="5993575" y="3340950"/>
            <a:ext cx="6198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"/>
          <p:cNvSpPr txBox="1"/>
          <p:nvPr/>
        </p:nvSpPr>
        <p:spPr>
          <a:xfrm>
            <a:off x="366715" y="159281"/>
            <a:ext cx="650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8"/>
          <p:cNvSpPr txBox="1"/>
          <p:nvPr/>
        </p:nvSpPr>
        <p:spPr>
          <a:xfrm>
            <a:off x="878603" y="987826"/>
            <a:ext cx="900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8"/>
          <p:cNvSpPr txBox="1"/>
          <p:nvPr/>
        </p:nvSpPr>
        <p:spPr>
          <a:xfrm>
            <a:off x="1025750" y="5987325"/>
            <a:ext cx="42300" cy="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3f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152" name="Google Shape;152;p18"/>
          <p:cNvSpPr txBox="1"/>
          <p:nvPr/>
        </p:nvSpPr>
        <p:spPr>
          <a:xfrm>
            <a:off x="351625" y="877150"/>
            <a:ext cx="113823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US" sz="2400">
                <a:solidFill>
                  <a:srgbClr val="FFFFFF"/>
                </a:solidFill>
              </a:rPr>
              <a:t>What is kdevops:</a:t>
            </a:r>
            <a:endParaRPr sz="2400">
              <a:solidFill>
                <a:srgbClr val="FFFFFF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○"/>
            </a:pPr>
            <a:r>
              <a:rPr lang="en-US" sz="2100">
                <a:solidFill>
                  <a:schemeClr val="lt1"/>
                </a:solidFill>
              </a:rPr>
              <a:t>Kernel automation framework </a:t>
            </a:r>
            <a:r>
              <a:rPr b="1" lang="en-US" sz="2100">
                <a:solidFill>
                  <a:schemeClr val="lt1"/>
                </a:solidFill>
              </a:rPr>
              <a:t>for Linux kernel developers </a:t>
            </a:r>
            <a:r>
              <a:rPr b="1" lang="en-US" sz="2100">
                <a:solidFill>
                  <a:schemeClr val="accent4"/>
                </a:solidFill>
              </a:rPr>
              <a:t>by kernel developers</a:t>
            </a:r>
            <a:endParaRPr b="1" sz="2100">
              <a:solidFill>
                <a:schemeClr val="accent4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○"/>
            </a:pPr>
            <a:r>
              <a:rPr lang="en-US" sz="1800">
                <a:solidFill>
                  <a:schemeClr val="lt1"/>
                </a:solidFill>
              </a:rPr>
              <a:t>Currently supported workflows:</a:t>
            </a:r>
            <a:endParaRPr sz="1800">
              <a:solidFill>
                <a:schemeClr val="lt1"/>
              </a:solidFill>
            </a:endParaRPr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</a:pPr>
            <a:r>
              <a:rPr lang="en-US" sz="1800">
                <a:solidFill>
                  <a:schemeClr val="lt1"/>
                </a:solidFill>
              </a:rPr>
              <a:t>fstests</a:t>
            </a:r>
            <a:endParaRPr sz="1800">
              <a:solidFill>
                <a:schemeClr val="lt1"/>
              </a:solidFill>
            </a:endParaRPr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</a:pPr>
            <a:r>
              <a:rPr lang="en-US" sz="1800">
                <a:solidFill>
                  <a:schemeClr val="lt1"/>
                </a:solidFill>
              </a:rPr>
              <a:t>blktests</a:t>
            </a:r>
            <a:endParaRPr sz="1800">
              <a:solidFill>
                <a:schemeClr val="lt1"/>
              </a:solidFill>
            </a:endParaRPr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</a:pPr>
            <a:r>
              <a:rPr lang="en-US" sz="1800">
                <a:solidFill>
                  <a:schemeClr val="lt1"/>
                </a:solidFill>
              </a:rPr>
              <a:t>selftests</a:t>
            </a:r>
            <a:endParaRPr sz="1800">
              <a:solidFill>
                <a:schemeClr val="lt1"/>
              </a:solidFill>
            </a:endParaRPr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</a:pPr>
            <a:r>
              <a:rPr lang="en-US" sz="1800">
                <a:solidFill>
                  <a:schemeClr val="lt1"/>
                </a:solidFill>
              </a:rPr>
              <a:t>pynfs</a:t>
            </a:r>
            <a:endParaRPr sz="1800">
              <a:solidFill>
                <a:schemeClr val="lt1"/>
              </a:solidFill>
            </a:endParaRPr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</a:pPr>
            <a:r>
              <a:rPr lang="en-US" sz="1800">
                <a:solidFill>
                  <a:schemeClr val="lt1"/>
                </a:solidFill>
              </a:rPr>
              <a:t>nfstest</a:t>
            </a:r>
            <a:endParaRPr sz="1800">
              <a:solidFill>
                <a:schemeClr val="lt1"/>
              </a:solidFill>
            </a:endParaRPr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</a:pPr>
            <a:r>
              <a:rPr lang="en-US" sz="1800">
                <a:solidFill>
                  <a:schemeClr val="lt1"/>
                </a:solidFill>
              </a:rPr>
              <a:t>ltp</a:t>
            </a:r>
            <a:endParaRPr sz="1800">
              <a:solidFill>
                <a:schemeClr val="lt1"/>
              </a:solidFill>
            </a:endParaRPr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</a:pPr>
            <a:r>
              <a:rPr lang="en-US" sz="1800">
                <a:solidFill>
                  <a:schemeClr val="lt1"/>
                </a:solidFill>
              </a:rPr>
              <a:t>gitr</a:t>
            </a:r>
            <a:endParaRPr sz="1800">
              <a:solidFill>
                <a:schemeClr val="lt1"/>
              </a:solidFill>
            </a:endParaRPr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</a:pPr>
            <a:r>
              <a:rPr lang="en-US" sz="1800">
                <a:solidFill>
                  <a:schemeClr val="lt1"/>
                </a:solidFill>
              </a:rPr>
              <a:t>sysbench</a:t>
            </a:r>
            <a:endParaRPr sz="1800">
              <a:solidFill>
                <a:schemeClr val="lt1"/>
              </a:solidFill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53" name="Google Shape;153;p18"/>
          <p:cNvSpPr txBox="1"/>
          <p:nvPr/>
        </p:nvSpPr>
        <p:spPr>
          <a:xfrm>
            <a:off x="1068050" y="311200"/>
            <a:ext cx="96465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Noto Sans Symbols"/>
              <a:buNone/>
            </a:pPr>
            <a:r>
              <a:rPr b="1" lang="en-US" sz="3400">
                <a:solidFill>
                  <a:srgbClr val="FFFFFF"/>
                </a:solidFill>
              </a:rPr>
              <a:t>kdevops: at its core</a:t>
            </a:r>
            <a:endParaRPr/>
          </a:p>
        </p:txBody>
      </p:sp>
      <p:pic>
        <p:nvPicPr>
          <p:cNvPr id="154" name="Google Shape;154;p18" title="kdevops-trans-bg-edited-individual-with-logo-gausian-blur-1600x16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6825" y="3058025"/>
            <a:ext cx="3479552" cy="347955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8"/>
          <p:cNvSpPr txBox="1"/>
          <p:nvPr/>
        </p:nvSpPr>
        <p:spPr>
          <a:xfrm>
            <a:off x="5993575" y="3340950"/>
            <a:ext cx="6198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"/>
          <p:cNvSpPr txBox="1"/>
          <p:nvPr/>
        </p:nvSpPr>
        <p:spPr>
          <a:xfrm>
            <a:off x="366715" y="159281"/>
            <a:ext cx="650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9"/>
          <p:cNvSpPr txBox="1"/>
          <p:nvPr/>
        </p:nvSpPr>
        <p:spPr>
          <a:xfrm>
            <a:off x="878603" y="987826"/>
            <a:ext cx="900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9"/>
          <p:cNvSpPr txBox="1"/>
          <p:nvPr/>
        </p:nvSpPr>
        <p:spPr>
          <a:xfrm>
            <a:off x="1025750" y="5987325"/>
            <a:ext cx="42300" cy="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3f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163" name="Google Shape;163;p19"/>
          <p:cNvSpPr txBox="1"/>
          <p:nvPr/>
        </p:nvSpPr>
        <p:spPr>
          <a:xfrm>
            <a:off x="351625" y="877150"/>
            <a:ext cx="113823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US" sz="2400">
                <a:solidFill>
                  <a:srgbClr val="FFFFFF"/>
                </a:solidFill>
              </a:rPr>
              <a:t>What is kdevops:</a:t>
            </a:r>
            <a:endParaRPr sz="2400">
              <a:solidFill>
                <a:srgbClr val="FFFFFF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○"/>
            </a:pPr>
            <a:r>
              <a:rPr lang="en-US" sz="2100">
                <a:solidFill>
                  <a:schemeClr val="lt1"/>
                </a:solidFill>
              </a:rPr>
              <a:t>Kernel automation framework </a:t>
            </a:r>
            <a:r>
              <a:rPr b="1" lang="en-US" sz="2100">
                <a:solidFill>
                  <a:schemeClr val="lt1"/>
                </a:solidFill>
              </a:rPr>
              <a:t>for Linux kernel developers </a:t>
            </a:r>
            <a:r>
              <a:rPr b="1" lang="en-US" sz="2100">
                <a:solidFill>
                  <a:schemeClr val="accent4"/>
                </a:solidFill>
              </a:rPr>
              <a:t>by kernel developers</a:t>
            </a:r>
            <a:endParaRPr b="1" sz="2100">
              <a:solidFill>
                <a:schemeClr val="accent4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○"/>
            </a:pPr>
            <a:r>
              <a:rPr lang="en-US" sz="1800">
                <a:solidFill>
                  <a:schemeClr val="lt1"/>
                </a:solidFill>
              </a:rPr>
              <a:t>Currently supported workflows:</a:t>
            </a:r>
            <a:endParaRPr sz="1800">
              <a:solidFill>
                <a:schemeClr val="lt1"/>
              </a:solidFill>
            </a:endParaRPr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</a:pPr>
            <a:r>
              <a:rPr lang="en-US" sz="1800">
                <a:solidFill>
                  <a:schemeClr val="lt1"/>
                </a:solidFill>
              </a:rPr>
              <a:t>fstests</a:t>
            </a:r>
            <a:endParaRPr sz="1800">
              <a:solidFill>
                <a:schemeClr val="lt1"/>
              </a:solidFill>
            </a:endParaRPr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</a:pPr>
            <a:r>
              <a:rPr lang="en-US" sz="1800">
                <a:solidFill>
                  <a:schemeClr val="lt1"/>
                </a:solidFill>
              </a:rPr>
              <a:t>blktests</a:t>
            </a:r>
            <a:endParaRPr sz="1800">
              <a:solidFill>
                <a:schemeClr val="lt1"/>
              </a:solidFill>
            </a:endParaRPr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</a:pPr>
            <a:r>
              <a:rPr lang="en-US" sz="1800">
                <a:solidFill>
                  <a:schemeClr val="lt1"/>
                </a:solidFill>
              </a:rPr>
              <a:t>selftests</a:t>
            </a:r>
            <a:endParaRPr sz="1800">
              <a:solidFill>
                <a:schemeClr val="lt1"/>
              </a:solidFill>
            </a:endParaRPr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</a:pPr>
            <a:r>
              <a:rPr lang="en-US" sz="1800">
                <a:solidFill>
                  <a:schemeClr val="lt1"/>
                </a:solidFill>
              </a:rPr>
              <a:t>pynfs</a:t>
            </a:r>
            <a:endParaRPr sz="1800">
              <a:solidFill>
                <a:schemeClr val="lt1"/>
              </a:solidFill>
            </a:endParaRPr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</a:pPr>
            <a:r>
              <a:rPr lang="en-US" sz="1800">
                <a:solidFill>
                  <a:schemeClr val="lt1"/>
                </a:solidFill>
              </a:rPr>
              <a:t>nfstest</a:t>
            </a:r>
            <a:endParaRPr sz="1800">
              <a:solidFill>
                <a:schemeClr val="lt1"/>
              </a:solidFill>
            </a:endParaRPr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</a:pPr>
            <a:r>
              <a:rPr lang="en-US" sz="1800">
                <a:solidFill>
                  <a:schemeClr val="lt1"/>
                </a:solidFill>
              </a:rPr>
              <a:t>ltp</a:t>
            </a:r>
            <a:endParaRPr sz="1800">
              <a:solidFill>
                <a:schemeClr val="lt1"/>
              </a:solidFill>
            </a:endParaRPr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</a:pPr>
            <a:r>
              <a:rPr lang="en-US" sz="1800">
                <a:solidFill>
                  <a:schemeClr val="lt1"/>
                </a:solidFill>
              </a:rPr>
              <a:t>gitr</a:t>
            </a:r>
            <a:endParaRPr sz="1800">
              <a:solidFill>
                <a:schemeClr val="lt1"/>
              </a:solidFill>
            </a:endParaRPr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</a:pPr>
            <a:r>
              <a:rPr lang="en-US" sz="1800">
                <a:solidFill>
                  <a:schemeClr val="lt1"/>
                </a:solidFill>
              </a:rPr>
              <a:t>sysbench</a:t>
            </a:r>
            <a:endParaRPr sz="1800">
              <a:solidFill>
                <a:schemeClr val="lt1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</a:pPr>
            <a:r>
              <a:rPr lang="en-US" sz="1800">
                <a:solidFill>
                  <a:schemeClr val="accent1"/>
                </a:solidFill>
              </a:rPr>
              <a:t>mmtests</a:t>
            </a:r>
            <a:endParaRPr sz="1800">
              <a:solidFill>
                <a:schemeClr val="accent1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</a:pPr>
            <a:r>
              <a:rPr lang="en-US" sz="1800">
                <a:solidFill>
                  <a:schemeClr val="accent1"/>
                </a:solidFill>
              </a:rPr>
              <a:t>Steady State provisioning</a:t>
            </a:r>
            <a:endParaRPr sz="1800">
              <a:solidFill>
                <a:schemeClr val="accent1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</a:pPr>
            <a:r>
              <a:rPr lang="en-US" sz="1800">
                <a:solidFill>
                  <a:schemeClr val="accent1"/>
                </a:solidFill>
              </a:rPr>
              <a:t>fio-tests</a:t>
            </a:r>
            <a:endParaRPr sz="18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64" name="Google Shape;164;p19"/>
          <p:cNvSpPr txBox="1"/>
          <p:nvPr/>
        </p:nvSpPr>
        <p:spPr>
          <a:xfrm>
            <a:off x="1068050" y="311200"/>
            <a:ext cx="96465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Noto Sans Symbols"/>
              <a:buNone/>
            </a:pPr>
            <a:r>
              <a:rPr b="1" lang="en-US" sz="3400">
                <a:solidFill>
                  <a:srgbClr val="FFFFFF"/>
                </a:solidFill>
              </a:rPr>
              <a:t>kdevops: at its core</a:t>
            </a:r>
            <a:endParaRPr/>
          </a:p>
        </p:txBody>
      </p:sp>
      <p:pic>
        <p:nvPicPr>
          <p:cNvPr id="165" name="Google Shape;165;p19" title="kdevops-trans-bg-edited-individual-with-logo-gausian-blur-1600x16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6825" y="3058025"/>
            <a:ext cx="3479552" cy="3479552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9"/>
          <p:cNvSpPr txBox="1"/>
          <p:nvPr/>
        </p:nvSpPr>
        <p:spPr>
          <a:xfrm>
            <a:off x="5993575" y="3340950"/>
            <a:ext cx="6198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0"/>
          <p:cNvSpPr txBox="1"/>
          <p:nvPr/>
        </p:nvSpPr>
        <p:spPr>
          <a:xfrm>
            <a:off x="366715" y="159281"/>
            <a:ext cx="650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0"/>
          <p:cNvSpPr txBox="1"/>
          <p:nvPr/>
        </p:nvSpPr>
        <p:spPr>
          <a:xfrm>
            <a:off x="878603" y="987826"/>
            <a:ext cx="900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0"/>
          <p:cNvSpPr txBox="1"/>
          <p:nvPr/>
        </p:nvSpPr>
        <p:spPr>
          <a:xfrm>
            <a:off x="1025750" y="5987325"/>
            <a:ext cx="42300" cy="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3f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174" name="Google Shape;174;p20"/>
          <p:cNvSpPr txBox="1"/>
          <p:nvPr/>
        </p:nvSpPr>
        <p:spPr>
          <a:xfrm>
            <a:off x="351625" y="877150"/>
            <a:ext cx="113823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US" sz="2400">
                <a:solidFill>
                  <a:srgbClr val="FFFFFF"/>
                </a:solidFill>
              </a:rPr>
              <a:t>What is kdevops:</a:t>
            </a:r>
            <a:endParaRPr sz="2400">
              <a:solidFill>
                <a:srgbClr val="FFFFFF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○"/>
            </a:pPr>
            <a:r>
              <a:rPr lang="en-US" sz="2100">
                <a:solidFill>
                  <a:schemeClr val="lt1"/>
                </a:solidFill>
              </a:rPr>
              <a:t>Kernel automation framework </a:t>
            </a:r>
            <a:r>
              <a:rPr b="1" lang="en-US" sz="2100">
                <a:solidFill>
                  <a:schemeClr val="lt1"/>
                </a:solidFill>
              </a:rPr>
              <a:t>for Linux kernel developers </a:t>
            </a:r>
            <a:r>
              <a:rPr b="1" lang="en-US" sz="2100">
                <a:solidFill>
                  <a:schemeClr val="accent4"/>
                </a:solidFill>
              </a:rPr>
              <a:t>by kernel developers</a:t>
            </a:r>
            <a:endParaRPr b="1" sz="2100">
              <a:solidFill>
                <a:schemeClr val="accent4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○"/>
            </a:pPr>
            <a:r>
              <a:rPr lang="en-US" sz="1800">
                <a:solidFill>
                  <a:schemeClr val="lt1"/>
                </a:solidFill>
              </a:rPr>
              <a:t>Currently supported workflows:</a:t>
            </a:r>
            <a:endParaRPr sz="1800">
              <a:solidFill>
                <a:schemeClr val="lt1"/>
              </a:solidFill>
            </a:endParaRPr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</a:pPr>
            <a:r>
              <a:rPr lang="en-US" sz="1800">
                <a:solidFill>
                  <a:schemeClr val="lt1"/>
                </a:solidFill>
              </a:rPr>
              <a:t>fstests</a:t>
            </a:r>
            <a:endParaRPr sz="1800">
              <a:solidFill>
                <a:schemeClr val="lt1"/>
              </a:solidFill>
            </a:endParaRPr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</a:pPr>
            <a:r>
              <a:rPr lang="en-US" sz="1800">
                <a:solidFill>
                  <a:schemeClr val="lt1"/>
                </a:solidFill>
              </a:rPr>
              <a:t>blktests</a:t>
            </a:r>
            <a:endParaRPr sz="1800">
              <a:solidFill>
                <a:schemeClr val="lt1"/>
              </a:solidFill>
            </a:endParaRPr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</a:pPr>
            <a:r>
              <a:rPr lang="en-US" sz="1800">
                <a:solidFill>
                  <a:schemeClr val="lt1"/>
                </a:solidFill>
              </a:rPr>
              <a:t>selftests</a:t>
            </a:r>
            <a:endParaRPr sz="1800">
              <a:solidFill>
                <a:schemeClr val="lt1"/>
              </a:solidFill>
            </a:endParaRPr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</a:pPr>
            <a:r>
              <a:rPr lang="en-US" sz="1800">
                <a:solidFill>
                  <a:schemeClr val="lt1"/>
                </a:solidFill>
              </a:rPr>
              <a:t>pynfs</a:t>
            </a:r>
            <a:endParaRPr sz="1800">
              <a:solidFill>
                <a:schemeClr val="lt1"/>
              </a:solidFill>
            </a:endParaRPr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</a:pPr>
            <a:r>
              <a:rPr lang="en-US" sz="1800">
                <a:solidFill>
                  <a:schemeClr val="lt1"/>
                </a:solidFill>
              </a:rPr>
              <a:t>nfstest</a:t>
            </a:r>
            <a:endParaRPr sz="1800">
              <a:solidFill>
                <a:schemeClr val="lt1"/>
              </a:solidFill>
            </a:endParaRPr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</a:pPr>
            <a:r>
              <a:rPr lang="en-US" sz="1800">
                <a:solidFill>
                  <a:schemeClr val="lt1"/>
                </a:solidFill>
              </a:rPr>
              <a:t>ltp</a:t>
            </a:r>
            <a:endParaRPr sz="1800">
              <a:solidFill>
                <a:schemeClr val="lt1"/>
              </a:solidFill>
            </a:endParaRPr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</a:pPr>
            <a:r>
              <a:rPr lang="en-US" sz="1800">
                <a:solidFill>
                  <a:schemeClr val="lt1"/>
                </a:solidFill>
              </a:rPr>
              <a:t>gitr</a:t>
            </a:r>
            <a:endParaRPr sz="1800">
              <a:solidFill>
                <a:schemeClr val="lt1"/>
              </a:solidFill>
            </a:endParaRPr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</a:pPr>
            <a:r>
              <a:rPr lang="en-US" sz="1800">
                <a:solidFill>
                  <a:schemeClr val="lt1"/>
                </a:solidFill>
              </a:rPr>
              <a:t>sysbench</a:t>
            </a:r>
            <a:endParaRPr sz="1800">
              <a:solidFill>
                <a:schemeClr val="lt1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</a:pPr>
            <a:r>
              <a:rPr lang="en-US" sz="1800">
                <a:solidFill>
                  <a:schemeClr val="accent1"/>
                </a:solidFill>
              </a:rPr>
              <a:t>mmtests</a:t>
            </a:r>
            <a:endParaRPr sz="1800">
              <a:solidFill>
                <a:schemeClr val="accent1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</a:pPr>
            <a:r>
              <a:rPr lang="en-US" sz="1800">
                <a:solidFill>
                  <a:schemeClr val="accent1"/>
                </a:solidFill>
              </a:rPr>
              <a:t>Steady State provisioning</a:t>
            </a:r>
            <a:endParaRPr sz="1800">
              <a:solidFill>
                <a:schemeClr val="accent1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</a:pPr>
            <a:r>
              <a:rPr lang="en-US" sz="1800">
                <a:solidFill>
                  <a:schemeClr val="accent1"/>
                </a:solidFill>
              </a:rPr>
              <a:t>fio-tests</a:t>
            </a:r>
            <a:endParaRPr sz="1800">
              <a:solidFill>
                <a:schemeClr val="accent1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</a:pPr>
            <a:r>
              <a:rPr lang="en-US" sz="1800">
                <a:solidFill>
                  <a:schemeClr val="accent1"/>
                </a:solidFill>
              </a:rPr>
              <a:t>Milvus</a:t>
            </a:r>
            <a:endParaRPr sz="1800">
              <a:solidFill>
                <a:schemeClr val="accent1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</a:pPr>
            <a:r>
              <a:rPr lang="en-US" sz="1800">
                <a:solidFill>
                  <a:schemeClr val="accent1"/>
                </a:solidFill>
              </a:rPr>
              <a:t>Minio WARP</a:t>
            </a:r>
            <a:endParaRPr sz="1800">
              <a:solidFill>
                <a:schemeClr val="accent1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</a:pPr>
            <a:r>
              <a:rPr lang="en-US" sz="1800">
                <a:solidFill>
                  <a:schemeClr val="accent1"/>
                </a:solidFill>
              </a:rPr>
              <a:t>vLLM</a:t>
            </a:r>
            <a:endParaRPr sz="1800">
              <a:solidFill>
                <a:schemeClr val="accent1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</a:pPr>
            <a:r>
              <a:rPr lang="en-US" sz="1800">
                <a:solidFill>
                  <a:schemeClr val="accent1"/>
                </a:solidFill>
              </a:rPr>
              <a:t>vLLM Production Stack</a:t>
            </a:r>
            <a:endParaRPr sz="18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75" name="Google Shape;175;p20"/>
          <p:cNvSpPr txBox="1"/>
          <p:nvPr/>
        </p:nvSpPr>
        <p:spPr>
          <a:xfrm>
            <a:off x="1068050" y="311200"/>
            <a:ext cx="96465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Noto Sans Symbols"/>
              <a:buNone/>
            </a:pPr>
            <a:r>
              <a:rPr b="1" lang="en-US" sz="3400">
                <a:solidFill>
                  <a:srgbClr val="FFFFFF"/>
                </a:solidFill>
              </a:rPr>
              <a:t>kdevops: at its core</a:t>
            </a:r>
            <a:endParaRPr/>
          </a:p>
        </p:txBody>
      </p:sp>
      <p:pic>
        <p:nvPicPr>
          <p:cNvPr id="176" name="Google Shape;176;p20" title="kdevops-trans-bg-edited-individual-with-logo-gausian-blur-1600x16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6825" y="3058025"/>
            <a:ext cx="3479552" cy="3479552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0"/>
          <p:cNvSpPr txBox="1"/>
          <p:nvPr/>
        </p:nvSpPr>
        <p:spPr>
          <a:xfrm>
            <a:off x="5993575" y="3340950"/>
            <a:ext cx="6198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"/>
          <p:cNvSpPr txBox="1"/>
          <p:nvPr/>
        </p:nvSpPr>
        <p:spPr>
          <a:xfrm>
            <a:off x="366715" y="159281"/>
            <a:ext cx="650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1"/>
          <p:cNvSpPr txBox="1"/>
          <p:nvPr/>
        </p:nvSpPr>
        <p:spPr>
          <a:xfrm>
            <a:off x="878603" y="987826"/>
            <a:ext cx="900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1"/>
          <p:cNvSpPr txBox="1"/>
          <p:nvPr/>
        </p:nvSpPr>
        <p:spPr>
          <a:xfrm>
            <a:off x="1025750" y="5987325"/>
            <a:ext cx="42300" cy="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3f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185" name="Google Shape;185;p21"/>
          <p:cNvSpPr txBox="1"/>
          <p:nvPr/>
        </p:nvSpPr>
        <p:spPr>
          <a:xfrm>
            <a:off x="351625" y="877150"/>
            <a:ext cx="113823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US" sz="2400">
                <a:solidFill>
                  <a:srgbClr val="FFFFFF"/>
                </a:solidFill>
              </a:rPr>
              <a:t>What is kdevops:</a:t>
            </a:r>
            <a:endParaRPr sz="2400">
              <a:solidFill>
                <a:srgbClr val="FFFFFF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○"/>
            </a:pPr>
            <a:r>
              <a:rPr lang="en-US" sz="2100">
                <a:solidFill>
                  <a:schemeClr val="lt1"/>
                </a:solidFill>
              </a:rPr>
              <a:t>Kernel automation framework </a:t>
            </a:r>
            <a:r>
              <a:rPr b="1" lang="en-US" sz="2100">
                <a:solidFill>
                  <a:schemeClr val="lt1"/>
                </a:solidFill>
              </a:rPr>
              <a:t>for Linux kernel developers </a:t>
            </a:r>
            <a:r>
              <a:rPr b="1" lang="en-US" sz="2100">
                <a:solidFill>
                  <a:schemeClr val="accent4"/>
                </a:solidFill>
              </a:rPr>
              <a:t>by kernel developers</a:t>
            </a:r>
            <a:endParaRPr b="1" sz="2100">
              <a:solidFill>
                <a:schemeClr val="accent4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○"/>
            </a:pPr>
            <a:r>
              <a:rPr lang="en-US" sz="1800">
                <a:solidFill>
                  <a:schemeClr val="lt1"/>
                </a:solidFill>
              </a:rPr>
              <a:t>Currently supported workflows:</a:t>
            </a:r>
            <a:endParaRPr sz="1800">
              <a:solidFill>
                <a:schemeClr val="lt1"/>
              </a:solidFill>
            </a:endParaRPr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</a:pPr>
            <a:r>
              <a:rPr lang="en-US" sz="1800">
                <a:solidFill>
                  <a:schemeClr val="lt1"/>
                </a:solidFill>
              </a:rPr>
              <a:t>fstests</a:t>
            </a:r>
            <a:endParaRPr sz="1800">
              <a:solidFill>
                <a:schemeClr val="lt1"/>
              </a:solidFill>
            </a:endParaRPr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</a:pPr>
            <a:r>
              <a:rPr lang="en-US" sz="1800">
                <a:solidFill>
                  <a:schemeClr val="lt1"/>
                </a:solidFill>
              </a:rPr>
              <a:t>blktests</a:t>
            </a:r>
            <a:endParaRPr sz="1800">
              <a:solidFill>
                <a:schemeClr val="lt1"/>
              </a:solidFill>
            </a:endParaRPr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</a:pPr>
            <a:r>
              <a:rPr lang="en-US" sz="1800">
                <a:solidFill>
                  <a:schemeClr val="lt1"/>
                </a:solidFill>
              </a:rPr>
              <a:t>selftests</a:t>
            </a:r>
            <a:endParaRPr sz="1800">
              <a:solidFill>
                <a:schemeClr val="lt1"/>
              </a:solidFill>
            </a:endParaRPr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</a:pPr>
            <a:r>
              <a:rPr lang="en-US" sz="1800">
                <a:solidFill>
                  <a:schemeClr val="lt1"/>
                </a:solidFill>
              </a:rPr>
              <a:t>pynfs</a:t>
            </a:r>
            <a:endParaRPr sz="1800">
              <a:solidFill>
                <a:schemeClr val="lt1"/>
              </a:solidFill>
            </a:endParaRPr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</a:pPr>
            <a:r>
              <a:rPr lang="en-US" sz="1800">
                <a:solidFill>
                  <a:schemeClr val="lt1"/>
                </a:solidFill>
              </a:rPr>
              <a:t>nfstest</a:t>
            </a:r>
            <a:endParaRPr sz="1800">
              <a:solidFill>
                <a:schemeClr val="lt1"/>
              </a:solidFill>
            </a:endParaRPr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</a:pPr>
            <a:r>
              <a:rPr lang="en-US" sz="1800">
                <a:solidFill>
                  <a:schemeClr val="lt1"/>
                </a:solidFill>
              </a:rPr>
              <a:t>ltp</a:t>
            </a:r>
            <a:endParaRPr sz="1800">
              <a:solidFill>
                <a:schemeClr val="lt1"/>
              </a:solidFill>
            </a:endParaRPr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</a:pPr>
            <a:r>
              <a:rPr lang="en-US" sz="1800">
                <a:solidFill>
                  <a:schemeClr val="lt1"/>
                </a:solidFill>
              </a:rPr>
              <a:t>gitr</a:t>
            </a:r>
            <a:endParaRPr sz="1800">
              <a:solidFill>
                <a:schemeClr val="lt1"/>
              </a:solidFill>
            </a:endParaRPr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</a:pPr>
            <a:r>
              <a:rPr lang="en-US" sz="1800">
                <a:solidFill>
                  <a:schemeClr val="lt1"/>
                </a:solidFill>
              </a:rPr>
              <a:t>sysbench</a:t>
            </a:r>
            <a:endParaRPr sz="1800">
              <a:solidFill>
                <a:schemeClr val="lt1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</a:pPr>
            <a:r>
              <a:rPr lang="en-US" sz="1800">
                <a:solidFill>
                  <a:schemeClr val="accent1"/>
                </a:solidFill>
              </a:rPr>
              <a:t>mmtests</a:t>
            </a:r>
            <a:endParaRPr sz="1800">
              <a:solidFill>
                <a:schemeClr val="accent1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</a:pPr>
            <a:r>
              <a:rPr lang="en-US" sz="1800">
                <a:solidFill>
                  <a:schemeClr val="accent1"/>
                </a:solidFill>
              </a:rPr>
              <a:t>Steady State provisioning</a:t>
            </a:r>
            <a:endParaRPr sz="1800">
              <a:solidFill>
                <a:schemeClr val="accent1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</a:pPr>
            <a:r>
              <a:rPr lang="en-US" sz="1800">
                <a:solidFill>
                  <a:schemeClr val="accent1"/>
                </a:solidFill>
              </a:rPr>
              <a:t>fio-tests</a:t>
            </a:r>
            <a:endParaRPr sz="1800">
              <a:solidFill>
                <a:schemeClr val="accent1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</a:pPr>
            <a:r>
              <a:rPr lang="en-US" sz="1800">
                <a:solidFill>
                  <a:schemeClr val="accent1"/>
                </a:solidFill>
              </a:rPr>
              <a:t>Milvus</a:t>
            </a:r>
            <a:endParaRPr sz="1800">
              <a:solidFill>
                <a:schemeClr val="accent1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</a:pPr>
            <a:r>
              <a:rPr lang="en-US" sz="1800">
                <a:solidFill>
                  <a:schemeClr val="accent1"/>
                </a:solidFill>
              </a:rPr>
              <a:t>Minio WARP</a:t>
            </a:r>
            <a:endParaRPr sz="1800">
              <a:solidFill>
                <a:schemeClr val="accent1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</a:pPr>
            <a:r>
              <a:rPr lang="en-US" sz="1800">
                <a:solidFill>
                  <a:schemeClr val="accent1"/>
                </a:solidFill>
              </a:rPr>
              <a:t>vLLM</a:t>
            </a:r>
            <a:endParaRPr sz="1800">
              <a:solidFill>
                <a:schemeClr val="accent1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</a:pPr>
            <a:r>
              <a:rPr lang="en-US" sz="1800">
                <a:solidFill>
                  <a:schemeClr val="accent1"/>
                </a:solidFill>
              </a:rPr>
              <a:t>vLLM Production Stack</a:t>
            </a:r>
            <a:endParaRPr sz="18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86" name="Google Shape;186;p21"/>
          <p:cNvSpPr txBox="1"/>
          <p:nvPr/>
        </p:nvSpPr>
        <p:spPr>
          <a:xfrm>
            <a:off x="1068050" y="311200"/>
            <a:ext cx="96465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Noto Sans Symbols"/>
              <a:buNone/>
            </a:pPr>
            <a:r>
              <a:rPr b="1" lang="en-US" sz="3400">
                <a:solidFill>
                  <a:srgbClr val="FFFFFF"/>
                </a:solidFill>
              </a:rPr>
              <a:t>kdevops: at its core</a:t>
            </a:r>
            <a:endParaRPr/>
          </a:p>
        </p:txBody>
      </p:sp>
      <p:pic>
        <p:nvPicPr>
          <p:cNvPr id="187" name="Google Shape;187;p21" title="kdevops-trans-bg-edited-individual-with-logo-gausian-blur-1600x16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6825" y="3058025"/>
            <a:ext cx="3479552" cy="3479552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1"/>
          <p:cNvSpPr txBox="1"/>
          <p:nvPr/>
        </p:nvSpPr>
        <p:spPr>
          <a:xfrm>
            <a:off x="5993575" y="3340950"/>
            <a:ext cx="6198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</a:endParaRPr>
          </a:p>
        </p:txBody>
      </p:sp>
      <p:sp>
        <p:nvSpPr>
          <p:cNvPr id="189" name="Google Shape;189;p21"/>
          <p:cNvSpPr txBox="1"/>
          <p:nvPr/>
        </p:nvSpPr>
        <p:spPr>
          <a:xfrm>
            <a:off x="5615100" y="2093400"/>
            <a:ext cx="6255000" cy="11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</a:rPr>
              <a:t>Plugin architecture: custom or even proprietary </a:t>
            </a:r>
            <a:r>
              <a:rPr lang="en-US" sz="1800">
                <a:solidFill>
                  <a:schemeClr val="accent1"/>
                </a:solidFill>
              </a:rPr>
              <a:t>workflows</a:t>
            </a:r>
            <a:endParaRPr sz="1800">
              <a:solidFill>
                <a:schemeClr val="accen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n-US">
                <a:solidFill>
                  <a:schemeClr val="accent1"/>
                </a:solidFill>
              </a:rPr>
              <a:t>knlp: Kernel development style Natural Language Processing R&amp;D</a:t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2"/>
          <p:cNvSpPr txBox="1"/>
          <p:nvPr/>
        </p:nvSpPr>
        <p:spPr>
          <a:xfrm>
            <a:off x="366715" y="159281"/>
            <a:ext cx="650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2"/>
          <p:cNvSpPr txBox="1"/>
          <p:nvPr/>
        </p:nvSpPr>
        <p:spPr>
          <a:xfrm>
            <a:off x="878603" y="987826"/>
            <a:ext cx="900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2"/>
          <p:cNvSpPr txBox="1"/>
          <p:nvPr/>
        </p:nvSpPr>
        <p:spPr>
          <a:xfrm>
            <a:off x="1025750" y="5987325"/>
            <a:ext cx="42300" cy="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3f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197" name="Google Shape;197;p22"/>
          <p:cNvSpPr txBox="1"/>
          <p:nvPr/>
        </p:nvSpPr>
        <p:spPr>
          <a:xfrm>
            <a:off x="351625" y="877150"/>
            <a:ext cx="113823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US" sz="2400">
                <a:solidFill>
                  <a:srgbClr val="FFFFFF"/>
                </a:solidFill>
              </a:rPr>
              <a:t>What is kdevops:</a:t>
            </a:r>
            <a:endParaRPr sz="2400">
              <a:solidFill>
                <a:srgbClr val="FFFFFF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○"/>
            </a:pPr>
            <a:r>
              <a:rPr lang="en-US" sz="2100">
                <a:solidFill>
                  <a:schemeClr val="lt1"/>
                </a:solidFill>
              </a:rPr>
              <a:t>Kernel automation framework </a:t>
            </a:r>
            <a:r>
              <a:rPr b="1" lang="en-US" sz="2100">
                <a:solidFill>
                  <a:schemeClr val="lt1"/>
                </a:solidFill>
              </a:rPr>
              <a:t>for Linux kernel developers </a:t>
            </a:r>
            <a:r>
              <a:rPr b="1" lang="en-US" sz="2100">
                <a:solidFill>
                  <a:schemeClr val="accent4"/>
                </a:solidFill>
              </a:rPr>
              <a:t>by kernel developers</a:t>
            </a:r>
            <a:endParaRPr b="1" sz="2100">
              <a:solidFill>
                <a:schemeClr val="accent4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○"/>
            </a:pPr>
            <a:r>
              <a:rPr lang="en-US" sz="1800">
                <a:solidFill>
                  <a:schemeClr val="lt1"/>
                </a:solidFill>
              </a:rPr>
              <a:t>Currently supported workflows:</a:t>
            </a:r>
            <a:endParaRPr sz="1800">
              <a:solidFill>
                <a:schemeClr val="lt1"/>
              </a:solidFill>
            </a:endParaRPr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</a:pPr>
            <a:r>
              <a:rPr lang="en-US" sz="1800">
                <a:solidFill>
                  <a:schemeClr val="lt1"/>
                </a:solidFill>
              </a:rPr>
              <a:t>fstests</a:t>
            </a:r>
            <a:endParaRPr sz="1800">
              <a:solidFill>
                <a:schemeClr val="lt1"/>
              </a:solidFill>
            </a:endParaRPr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</a:pPr>
            <a:r>
              <a:rPr lang="en-US" sz="1800">
                <a:solidFill>
                  <a:schemeClr val="lt1"/>
                </a:solidFill>
              </a:rPr>
              <a:t>blktests</a:t>
            </a:r>
            <a:endParaRPr sz="1800">
              <a:solidFill>
                <a:schemeClr val="lt1"/>
              </a:solidFill>
            </a:endParaRPr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</a:pPr>
            <a:r>
              <a:rPr lang="en-US" sz="1800">
                <a:solidFill>
                  <a:schemeClr val="lt1"/>
                </a:solidFill>
              </a:rPr>
              <a:t>selftests</a:t>
            </a:r>
            <a:endParaRPr sz="1800">
              <a:solidFill>
                <a:schemeClr val="lt1"/>
              </a:solidFill>
            </a:endParaRPr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</a:pPr>
            <a:r>
              <a:rPr lang="en-US" sz="1800">
                <a:solidFill>
                  <a:schemeClr val="lt1"/>
                </a:solidFill>
              </a:rPr>
              <a:t>pynfs</a:t>
            </a:r>
            <a:endParaRPr sz="1800">
              <a:solidFill>
                <a:schemeClr val="lt1"/>
              </a:solidFill>
            </a:endParaRPr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</a:pPr>
            <a:r>
              <a:rPr lang="en-US" sz="1800">
                <a:solidFill>
                  <a:schemeClr val="lt1"/>
                </a:solidFill>
              </a:rPr>
              <a:t>nfstest</a:t>
            </a:r>
            <a:endParaRPr sz="1800">
              <a:solidFill>
                <a:schemeClr val="lt1"/>
              </a:solidFill>
            </a:endParaRPr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</a:pPr>
            <a:r>
              <a:rPr lang="en-US" sz="1800">
                <a:solidFill>
                  <a:schemeClr val="lt1"/>
                </a:solidFill>
              </a:rPr>
              <a:t>ltp</a:t>
            </a:r>
            <a:endParaRPr sz="1800">
              <a:solidFill>
                <a:schemeClr val="lt1"/>
              </a:solidFill>
            </a:endParaRPr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</a:pPr>
            <a:r>
              <a:rPr lang="en-US" sz="1800">
                <a:solidFill>
                  <a:schemeClr val="lt1"/>
                </a:solidFill>
              </a:rPr>
              <a:t>gitr</a:t>
            </a:r>
            <a:endParaRPr sz="1800">
              <a:solidFill>
                <a:schemeClr val="lt1"/>
              </a:solidFill>
            </a:endParaRPr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</a:pPr>
            <a:r>
              <a:rPr lang="en-US" sz="1800">
                <a:solidFill>
                  <a:schemeClr val="lt1"/>
                </a:solidFill>
              </a:rPr>
              <a:t>sysbench</a:t>
            </a:r>
            <a:endParaRPr sz="1800">
              <a:solidFill>
                <a:schemeClr val="lt1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</a:pPr>
            <a:r>
              <a:rPr lang="en-US" sz="1800">
                <a:solidFill>
                  <a:schemeClr val="accent1"/>
                </a:solidFill>
              </a:rPr>
              <a:t>mmtests</a:t>
            </a:r>
            <a:endParaRPr sz="1800">
              <a:solidFill>
                <a:schemeClr val="accent1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</a:pPr>
            <a:r>
              <a:rPr lang="en-US" sz="1800">
                <a:solidFill>
                  <a:schemeClr val="accent1"/>
                </a:solidFill>
              </a:rPr>
              <a:t>Steady State provisioning</a:t>
            </a:r>
            <a:endParaRPr sz="1800">
              <a:solidFill>
                <a:schemeClr val="accent1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</a:pPr>
            <a:r>
              <a:rPr lang="en-US" sz="1800">
                <a:solidFill>
                  <a:schemeClr val="accent1"/>
                </a:solidFill>
              </a:rPr>
              <a:t>fio-tests</a:t>
            </a:r>
            <a:endParaRPr sz="1800">
              <a:solidFill>
                <a:schemeClr val="accent1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</a:pPr>
            <a:r>
              <a:rPr lang="en-US" sz="1800">
                <a:solidFill>
                  <a:schemeClr val="accent1"/>
                </a:solidFill>
              </a:rPr>
              <a:t>Milvus</a:t>
            </a:r>
            <a:endParaRPr sz="1800">
              <a:solidFill>
                <a:schemeClr val="accent1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</a:pPr>
            <a:r>
              <a:rPr lang="en-US" sz="1800">
                <a:solidFill>
                  <a:schemeClr val="accent1"/>
                </a:solidFill>
              </a:rPr>
              <a:t>Minio WARP</a:t>
            </a:r>
            <a:endParaRPr sz="1800">
              <a:solidFill>
                <a:schemeClr val="accent1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</a:pPr>
            <a:r>
              <a:rPr lang="en-US" sz="1800">
                <a:solidFill>
                  <a:schemeClr val="accent1"/>
                </a:solidFill>
              </a:rPr>
              <a:t>vLLM</a:t>
            </a:r>
            <a:endParaRPr sz="1800">
              <a:solidFill>
                <a:schemeClr val="accent1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</a:pPr>
            <a:r>
              <a:rPr lang="en-US" sz="1800">
                <a:solidFill>
                  <a:schemeClr val="accent1"/>
                </a:solidFill>
              </a:rPr>
              <a:t>vLLM Production Stack</a:t>
            </a:r>
            <a:endParaRPr sz="18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98" name="Google Shape;198;p22"/>
          <p:cNvSpPr txBox="1"/>
          <p:nvPr/>
        </p:nvSpPr>
        <p:spPr>
          <a:xfrm>
            <a:off x="1068050" y="311200"/>
            <a:ext cx="96465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Noto Sans Symbols"/>
              <a:buNone/>
            </a:pPr>
            <a:r>
              <a:rPr b="1" lang="en-US" sz="3400">
                <a:solidFill>
                  <a:srgbClr val="FFFFFF"/>
                </a:solidFill>
              </a:rPr>
              <a:t>kdevops: at its core</a:t>
            </a:r>
            <a:endParaRPr/>
          </a:p>
        </p:txBody>
      </p:sp>
      <p:pic>
        <p:nvPicPr>
          <p:cNvPr id="199" name="Google Shape;199;p22" title="kdevops-trans-bg-edited-individual-with-logo-gausian-blur-1600x16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6825" y="3058025"/>
            <a:ext cx="3479552" cy="3479552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2"/>
          <p:cNvSpPr txBox="1"/>
          <p:nvPr/>
        </p:nvSpPr>
        <p:spPr>
          <a:xfrm>
            <a:off x="5993575" y="3340950"/>
            <a:ext cx="61986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1"/>
                </a:solidFill>
              </a:rPr>
              <a:t>rcloud</a:t>
            </a:r>
            <a:r>
              <a:rPr lang="en-US" sz="1800">
                <a:solidFill>
                  <a:schemeClr val="accent1"/>
                </a:solidFill>
              </a:rPr>
              <a:t>: </a:t>
            </a:r>
            <a:r>
              <a:rPr b="1" lang="en-US" sz="1800">
                <a:solidFill>
                  <a:schemeClr val="lt1"/>
                </a:solidFill>
              </a:rPr>
              <a:t>leverage terraform for your own servers</a:t>
            </a:r>
            <a:endParaRPr b="1"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</a:rPr>
              <a:t>Simplified cloud solution for</a:t>
            </a:r>
            <a:r>
              <a:rPr lang="en-US" sz="1800">
                <a:solidFill>
                  <a:schemeClr val="accent1"/>
                </a:solidFill>
              </a:rPr>
              <a:t> </a:t>
            </a:r>
            <a:r>
              <a:rPr lang="en-US" sz="1800">
                <a:solidFill>
                  <a:schemeClr val="accent4"/>
                </a:solidFill>
              </a:rPr>
              <a:t>enhancing CI determinism</a:t>
            </a:r>
            <a:endParaRPr sz="18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4"/>
                </a:solidFill>
              </a:rPr>
              <a:t>Implemented in Rust by Generative AI</a:t>
            </a:r>
            <a:endParaRPr sz="18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</a:rPr>
              <a:t>Alternative to OpenStack, Ubicloud</a:t>
            </a:r>
            <a:endParaRPr sz="1800">
              <a:solidFill>
                <a:schemeClr val="accent1"/>
              </a:solidFill>
            </a:endParaRPr>
          </a:p>
        </p:txBody>
      </p:sp>
      <p:sp>
        <p:nvSpPr>
          <p:cNvPr id="201" name="Google Shape;201;p22"/>
          <p:cNvSpPr txBox="1"/>
          <p:nvPr/>
        </p:nvSpPr>
        <p:spPr>
          <a:xfrm>
            <a:off x="5615100" y="2093400"/>
            <a:ext cx="6255000" cy="11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</a:rPr>
              <a:t>Plugin architecture: custom or even proprietary workflows</a:t>
            </a:r>
            <a:endParaRPr sz="1800">
              <a:solidFill>
                <a:schemeClr val="accen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n-US">
                <a:solidFill>
                  <a:schemeClr val="accent1"/>
                </a:solidFill>
              </a:rPr>
              <a:t>knlp: Kernel development style Natural Language Processing R&amp;D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3"/>
          <p:cNvSpPr txBox="1"/>
          <p:nvPr/>
        </p:nvSpPr>
        <p:spPr>
          <a:xfrm>
            <a:off x="366715" y="159281"/>
            <a:ext cx="650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3"/>
          <p:cNvSpPr txBox="1"/>
          <p:nvPr/>
        </p:nvSpPr>
        <p:spPr>
          <a:xfrm>
            <a:off x="878603" y="987826"/>
            <a:ext cx="900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3"/>
          <p:cNvSpPr txBox="1"/>
          <p:nvPr/>
        </p:nvSpPr>
        <p:spPr>
          <a:xfrm>
            <a:off x="1025750" y="5987325"/>
            <a:ext cx="42300" cy="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3f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209" name="Google Shape;209;p23"/>
          <p:cNvSpPr txBox="1"/>
          <p:nvPr/>
        </p:nvSpPr>
        <p:spPr>
          <a:xfrm>
            <a:off x="8999250" y="1449525"/>
            <a:ext cx="29553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accent1"/>
                </a:solidFill>
              </a:rPr>
              <a:t>AI impact</a:t>
            </a:r>
            <a:endParaRPr sz="34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accent1"/>
                </a:solidFill>
              </a:rPr>
              <a:t>is</a:t>
            </a:r>
            <a:endParaRPr sz="34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accent1"/>
                </a:solidFill>
              </a:rPr>
              <a:t> transformative</a:t>
            </a:r>
            <a:endParaRPr sz="3400">
              <a:solidFill>
                <a:schemeClr val="accent1"/>
              </a:solidFill>
            </a:endParaRPr>
          </a:p>
        </p:txBody>
      </p:sp>
      <p:sp>
        <p:nvSpPr>
          <p:cNvPr id="210" name="Google Shape;210;p23"/>
          <p:cNvSpPr txBox="1"/>
          <p:nvPr/>
        </p:nvSpPr>
        <p:spPr>
          <a:xfrm>
            <a:off x="8999250" y="4848000"/>
            <a:ext cx="2955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</a:rPr>
              <a:t>Generated-by</a:t>
            </a:r>
            <a:endParaRPr sz="3200">
              <a:solidFill>
                <a:schemeClr val="lt1"/>
              </a:solidFill>
            </a:endParaRPr>
          </a:p>
        </p:txBody>
      </p:sp>
      <p:pic>
        <p:nvPicPr>
          <p:cNvPr id="211" name="Google Shape;211;p23" title="kdevops_contributions_all_tim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450" y="467925"/>
            <a:ext cx="8831800" cy="5903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4"/>
          <p:cNvSpPr txBox="1"/>
          <p:nvPr/>
        </p:nvSpPr>
        <p:spPr>
          <a:xfrm>
            <a:off x="366715" y="159281"/>
            <a:ext cx="650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4"/>
          <p:cNvSpPr txBox="1"/>
          <p:nvPr/>
        </p:nvSpPr>
        <p:spPr>
          <a:xfrm>
            <a:off x="878603" y="987826"/>
            <a:ext cx="900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4"/>
          <p:cNvSpPr txBox="1"/>
          <p:nvPr/>
        </p:nvSpPr>
        <p:spPr>
          <a:xfrm>
            <a:off x="1025750" y="5987325"/>
            <a:ext cx="42300" cy="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3f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219" name="Google Shape;219;p24"/>
          <p:cNvSpPr txBox="1"/>
          <p:nvPr/>
        </p:nvSpPr>
        <p:spPr>
          <a:xfrm>
            <a:off x="8999250" y="1449525"/>
            <a:ext cx="29553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accent1"/>
                </a:solidFill>
              </a:rPr>
              <a:t>AI impact</a:t>
            </a:r>
            <a:endParaRPr sz="34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accent4"/>
                </a:solidFill>
              </a:rPr>
              <a:t>can be more</a:t>
            </a:r>
            <a:endParaRPr sz="3400">
              <a:solidFill>
                <a:schemeClr val="accent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accent1"/>
                </a:solidFill>
              </a:rPr>
              <a:t> transformative</a:t>
            </a:r>
            <a:endParaRPr sz="3400">
              <a:solidFill>
                <a:schemeClr val="accent1"/>
              </a:solidFill>
            </a:endParaRPr>
          </a:p>
        </p:txBody>
      </p:sp>
      <p:sp>
        <p:nvSpPr>
          <p:cNvPr id="220" name="Google Shape;220;p24"/>
          <p:cNvSpPr txBox="1"/>
          <p:nvPr/>
        </p:nvSpPr>
        <p:spPr>
          <a:xfrm>
            <a:off x="8999250" y="4848000"/>
            <a:ext cx="2955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</a:rPr>
              <a:t>Generated-by</a:t>
            </a:r>
            <a:endParaRPr sz="3200">
              <a:solidFill>
                <a:schemeClr val="lt1"/>
              </a:solidFill>
            </a:endParaRPr>
          </a:p>
        </p:txBody>
      </p:sp>
      <p:pic>
        <p:nvPicPr>
          <p:cNvPr id="221" name="Google Shape;221;p24" title="kdevops_contributions_all_tim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450" y="467925"/>
            <a:ext cx="8831800" cy="5903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5"/>
          <p:cNvSpPr txBox="1"/>
          <p:nvPr/>
        </p:nvSpPr>
        <p:spPr>
          <a:xfrm>
            <a:off x="366715" y="159281"/>
            <a:ext cx="650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5"/>
          <p:cNvSpPr txBox="1"/>
          <p:nvPr/>
        </p:nvSpPr>
        <p:spPr>
          <a:xfrm>
            <a:off x="878603" y="987826"/>
            <a:ext cx="900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5"/>
          <p:cNvSpPr txBox="1"/>
          <p:nvPr/>
        </p:nvSpPr>
        <p:spPr>
          <a:xfrm>
            <a:off x="1025750" y="5987325"/>
            <a:ext cx="42300" cy="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3f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229" name="Google Shape;229;p25"/>
          <p:cNvSpPr txBox="1"/>
          <p:nvPr/>
        </p:nvSpPr>
        <p:spPr>
          <a:xfrm>
            <a:off x="8999250" y="1449525"/>
            <a:ext cx="2955300" cy="42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accent1"/>
                </a:solidFill>
              </a:rPr>
              <a:t>AI impact</a:t>
            </a:r>
            <a:endParaRPr sz="34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accent4"/>
                </a:solidFill>
              </a:rPr>
              <a:t>can be more</a:t>
            </a:r>
            <a:endParaRPr sz="3400">
              <a:solidFill>
                <a:schemeClr val="accent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accent1"/>
                </a:solidFill>
              </a:rPr>
              <a:t> transformative</a:t>
            </a:r>
            <a:endParaRPr sz="34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accent6"/>
                </a:solidFill>
              </a:rPr>
              <a:t>How?</a:t>
            </a:r>
            <a:endParaRPr sz="2700">
              <a:solidFill>
                <a:schemeClr val="accent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accent1"/>
              </a:solidFill>
            </a:endParaRPr>
          </a:p>
        </p:txBody>
      </p:sp>
      <p:sp>
        <p:nvSpPr>
          <p:cNvPr id="230" name="Google Shape;230;p25"/>
          <p:cNvSpPr txBox="1"/>
          <p:nvPr/>
        </p:nvSpPr>
        <p:spPr>
          <a:xfrm>
            <a:off x="8999250" y="4848000"/>
            <a:ext cx="2955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</a:rPr>
              <a:t>Generated-by</a:t>
            </a:r>
            <a:endParaRPr sz="3200">
              <a:solidFill>
                <a:schemeClr val="lt1"/>
              </a:solidFill>
            </a:endParaRPr>
          </a:p>
        </p:txBody>
      </p:sp>
      <p:pic>
        <p:nvPicPr>
          <p:cNvPr id="231" name="Google Shape;231;p25" title="kdevops_contributions_all_tim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450" y="467925"/>
            <a:ext cx="8831800" cy="5903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/>
        </p:nvSpPr>
        <p:spPr>
          <a:xfrm>
            <a:off x="366715" y="159281"/>
            <a:ext cx="650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8"/>
          <p:cNvSpPr txBox="1"/>
          <p:nvPr/>
        </p:nvSpPr>
        <p:spPr>
          <a:xfrm>
            <a:off x="878603" y="987826"/>
            <a:ext cx="900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8"/>
          <p:cNvSpPr txBox="1"/>
          <p:nvPr/>
        </p:nvSpPr>
        <p:spPr>
          <a:xfrm>
            <a:off x="1025750" y="5987325"/>
            <a:ext cx="42300" cy="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3f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60" name="Google Shape;60;p8"/>
          <p:cNvSpPr txBox="1"/>
          <p:nvPr/>
        </p:nvSpPr>
        <p:spPr>
          <a:xfrm>
            <a:off x="351625" y="851175"/>
            <a:ext cx="10682400" cy="54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US" sz="2400">
                <a:solidFill>
                  <a:srgbClr val="FFFFFF"/>
                </a:solidFill>
              </a:rPr>
              <a:t>What is kdevops:</a:t>
            </a:r>
            <a:endParaRPr sz="2400">
              <a:solidFill>
                <a:srgbClr val="FFFFFF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</a:pPr>
            <a:r>
              <a:rPr lang="en-US" sz="2400">
                <a:solidFill>
                  <a:srgbClr val="FFFFFF"/>
                </a:solidFill>
              </a:rPr>
              <a:t>Linux distribution agnostic</a:t>
            </a:r>
            <a:endParaRPr sz="2400">
              <a:solidFill>
                <a:srgbClr val="FFFFFF"/>
              </a:solidFill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61" name="Google Shape;61;p8"/>
          <p:cNvSpPr txBox="1"/>
          <p:nvPr/>
        </p:nvSpPr>
        <p:spPr>
          <a:xfrm>
            <a:off x="1068050" y="311200"/>
            <a:ext cx="96465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Noto Sans Symbols"/>
              <a:buNone/>
            </a:pPr>
            <a:r>
              <a:rPr b="1" lang="en-US" sz="3400">
                <a:solidFill>
                  <a:srgbClr val="FFFFFF"/>
                </a:solidFill>
              </a:rPr>
              <a:t>kdevops: intro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6"/>
          <p:cNvSpPr txBox="1"/>
          <p:nvPr/>
        </p:nvSpPr>
        <p:spPr>
          <a:xfrm>
            <a:off x="366715" y="159281"/>
            <a:ext cx="650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6"/>
          <p:cNvSpPr txBox="1"/>
          <p:nvPr/>
        </p:nvSpPr>
        <p:spPr>
          <a:xfrm>
            <a:off x="878603" y="987826"/>
            <a:ext cx="900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6"/>
          <p:cNvSpPr txBox="1"/>
          <p:nvPr/>
        </p:nvSpPr>
        <p:spPr>
          <a:xfrm>
            <a:off x="1025750" y="5987325"/>
            <a:ext cx="42300" cy="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3f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239" name="Google Shape;239;p26"/>
          <p:cNvSpPr txBox="1"/>
          <p:nvPr/>
        </p:nvSpPr>
        <p:spPr>
          <a:xfrm>
            <a:off x="351625" y="851175"/>
            <a:ext cx="10682400" cy="54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40" name="Google Shape;240;p26"/>
          <p:cNvSpPr txBox="1"/>
          <p:nvPr/>
        </p:nvSpPr>
        <p:spPr>
          <a:xfrm>
            <a:off x="414050" y="311200"/>
            <a:ext cx="103005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Noto Sans Symbols"/>
              <a:buNone/>
            </a:pPr>
            <a:r>
              <a:rPr b="1" lang="en-US" sz="2600">
                <a:solidFill>
                  <a:schemeClr val="lt1"/>
                </a:solidFill>
              </a:rPr>
              <a:t>kdevops: how do we make filesystem tests easier?</a:t>
            </a:r>
            <a:endParaRPr b="1" sz="3400">
              <a:solidFill>
                <a:schemeClr val="lt1"/>
              </a:solidFill>
            </a:endParaRPr>
          </a:p>
        </p:txBody>
      </p:sp>
      <p:sp>
        <p:nvSpPr>
          <p:cNvPr id="241" name="Google Shape;241;p26"/>
          <p:cNvSpPr txBox="1"/>
          <p:nvPr/>
        </p:nvSpPr>
        <p:spPr>
          <a:xfrm>
            <a:off x="658825" y="910875"/>
            <a:ext cx="4876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7"/>
          <p:cNvSpPr txBox="1"/>
          <p:nvPr/>
        </p:nvSpPr>
        <p:spPr>
          <a:xfrm>
            <a:off x="366715" y="159281"/>
            <a:ext cx="650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27"/>
          <p:cNvSpPr txBox="1"/>
          <p:nvPr/>
        </p:nvSpPr>
        <p:spPr>
          <a:xfrm>
            <a:off x="878603" y="987826"/>
            <a:ext cx="900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7"/>
          <p:cNvSpPr txBox="1"/>
          <p:nvPr/>
        </p:nvSpPr>
        <p:spPr>
          <a:xfrm>
            <a:off x="1025750" y="5987325"/>
            <a:ext cx="42300" cy="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3f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249" name="Google Shape;249;p27"/>
          <p:cNvSpPr txBox="1"/>
          <p:nvPr/>
        </p:nvSpPr>
        <p:spPr>
          <a:xfrm>
            <a:off x="351625" y="851175"/>
            <a:ext cx="10682400" cy="54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50" name="Google Shape;250;p27"/>
          <p:cNvSpPr txBox="1"/>
          <p:nvPr/>
        </p:nvSpPr>
        <p:spPr>
          <a:xfrm>
            <a:off x="414050" y="311200"/>
            <a:ext cx="103005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Noto Sans Symbols"/>
              <a:buNone/>
            </a:pPr>
            <a:r>
              <a:rPr b="1" lang="en-US" sz="2600">
                <a:solidFill>
                  <a:schemeClr val="lt1"/>
                </a:solidFill>
              </a:rPr>
              <a:t>kdevops: how do we make filesystem tests easier?</a:t>
            </a:r>
            <a:endParaRPr b="1" sz="3400">
              <a:solidFill>
                <a:schemeClr val="lt1"/>
              </a:solidFill>
            </a:endParaRPr>
          </a:p>
        </p:txBody>
      </p:sp>
      <p:sp>
        <p:nvSpPr>
          <p:cNvPr id="251" name="Google Shape;251;p27"/>
          <p:cNvSpPr txBox="1"/>
          <p:nvPr/>
        </p:nvSpPr>
        <p:spPr>
          <a:xfrm>
            <a:off x="658825" y="910875"/>
            <a:ext cx="4876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</a:rPr>
              <a:t>Kconfig</a:t>
            </a:r>
            <a:endParaRPr sz="2800">
              <a:solidFill>
                <a:schemeClr val="lt1"/>
              </a:solidFill>
            </a:endParaRPr>
          </a:p>
        </p:txBody>
      </p:sp>
      <p:pic>
        <p:nvPicPr>
          <p:cNvPr id="252" name="Google Shape;252;p27" title="Screenshot From 2025-06-26 07-20-3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6749" y="728675"/>
            <a:ext cx="5644025" cy="581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8"/>
          <p:cNvSpPr txBox="1"/>
          <p:nvPr/>
        </p:nvSpPr>
        <p:spPr>
          <a:xfrm>
            <a:off x="366715" y="159281"/>
            <a:ext cx="650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28"/>
          <p:cNvSpPr txBox="1"/>
          <p:nvPr/>
        </p:nvSpPr>
        <p:spPr>
          <a:xfrm>
            <a:off x="878603" y="987826"/>
            <a:ext cx="900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28"/>
          <p:cNvSpPr txBox="1"/>
          <p:nvPr/>
        </p:nvSpPr>
        <p:spPr>
          <a:xfrm>
            <a:off x="1025750" y="5987325"/>
            <a:ext cx="42300" cy="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3f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260" name="Google Shape;260;p28"/>
          <p:cNvSpPr txBox="1"/>
          <p:nvPr/>
        </p:nvSpPr>
        <p:spPr>
          <a:xfrm>
            <a:off x="351625" y="851175"/>
            <a:ext cx="10682400" cy="54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61" name="Google Shape;261;p28"/>
          <p:cNvSpPr txBox="1"/>
          <p:nvPr/>
        </p:nvSpPr>
        <p:spPr>
          <a:xfrm>
            <a:off x="414050" y="311200"/>
            <a:ext cx="103005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Noto Sans Symbols"/>
              <a:buNone/>
            </a:pPr>
            <a:r>
              <a:rPr b="1" lang="en-US" sz="2600">
                <a:solidFill>
                  <a:schemeClr val="lt1"/>
                </a:solidFill>
              </a:rPr>
              <a:t>kdevops: how do we make filesystem tests easier?</a:t>
            </a:r>
            <a:endParaRPr b="1" sz="3400">
              <a:solidFill>
                <a:schemeClr val="lt1"/>
              </a:solidFill>
            </a:endParaRPr>
          </a:p>
        </p:txBody>
      </p:sp>
      <p:sp>
        <p:nvSpPr>
          <p:cNvPr id="262" name="Google Shape;262;p28"/>
          <p:cNvSpPr txBox="1"/>
          <p:nvPr/>
        </p:nvSpPr>
        <p:spPr>
          <a:xfrm>
            <a:off x="658825" y="910875"/>
            <a:ext cx="48768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</a:rPr>
              <a:t>Kconfig</a:t>
            </a:r>
            <a:endParaRPr sz="2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</a:rPr>
              <a:t>LLMs today:</a:t>
            </a:r>
            <a:endParaRPr sz="2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</a:rPr>
              <a:t>C coding: </a:t>
            </a:r>
            <a:r>
              <a:rPr lang="en-US" sz="2800">
                <a:solidFill>
                  <a:schemeClr val="accent6"/>
                </a:solidFill>
              </a:rPr>
              <a:t>D-</a:t>
            </a:r>
            <a:endParaRPr sz="28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</a:rPr>
              <a:t>English: </a:t>
            </a:r>
            <a:r>
              <a:rPr lang="en-US" sz="2800">
                <a:solidFill>
                  <a:schemeClr val="accent2"/>
                </a:solidFill>
              </a:rPr>
              <a:t>B</a:t>
            </a:r>
            <a:endParaRPr sz="28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</a:rPr>
              <a:t>Kconfig: </a:t>
            </a:r>
            <a:r>
              <a:rPr lang="en-US" sz="2800">
                <a:solidFill>
                  <a:schemeClr val="accent4"/>
                </a:solidFill>
              </a:rPr>
              <a:t>A</a:t>
            </a:r>
            <a:endParaRPr sz="2800">
              <a:solidFill>
                <a:schemeClr val="accent4"/>
              </a:solidFill>
            </a:endParaRPr>
          </a:p>
        </p:txBody>
      </p:sp>
      <p:pic>
        <p:nvPicPr>
          <p:cNvPr id="263" name="Google Shape;263;p28" title="Screenshot From 2025-06-26 07-20-3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6749" y="728675"/>
            <a:ext cx="5644025" cy="581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9"/>
          <p:cNvSpPr txBox="1"/>
          <p:nvPr/>
        </p:nvSpPr>
        <p:spPr>
          <a:xfrm>
            <a:off x="366715" y="159281"/>
            <a:ext cx="650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29"/>
          <p:cNvSpPr txBox="1"/>
          <p:nvPr/>
        </p:nvSpPr>
        <p:spPr>
          <a:xfrm>
            <a:off x="878603" y="987826"/>
            <a:ext cx="900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9"/>
          <p:cNvSpPr txBox="1"/>
          <p:nvPr/>
        </p:nvSpPr>
        <p:spPr>
          <a:xfrm>
            <a:off x="1025750" y="5987325"/>
            <a:ext cx="42300" cy="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3f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271" name="Google Shape;271;p29"/>
          <p:cNvSpPr txBox="1"/>
          <p:nvPr/>
        </p:nvSpPr>
        <p:spPr>
          <a:xfrm>
            <a:off x="351625" y="851175"/>
            <a:ext cx="10682400" cy="54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72" name="Google Shape;272;p29"/>
          <p:cNvSpPr txBox="1"/>
          <p:nvPr/>
        </p:nvSpPr>
        <p:spPr>
          <a:xfrm>
            <a:off x="414050" y="311200"/>
            <a:ext cx="103005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Noto Sans Symbols"/>
              <a:buNone/>
            </a:pPr>
            <a:r>
              <a:rPr b="1" lang="en-US" sz="2600">
                <a:solidFill>
                  <a:schemeClr val="lt1"/>
                </a:solidFill>
              </a:rPr>
              <a:t>kdevops: how do we make filesystem tests easier?</a:t>
            </a:r>
            <a:endParaRPr b="1" sz="3400">
              <a:solidFill>
                <a:schemeClr val="lt1"/>
              </a:solidFill>
            </a:endParaRPr>
          </a:p>
        </p:txBody>
      </p:sp>
      <p:sp>
        <p:nvSpPr>
          <p:cNvPr id="273" name="Google Shape;273;p29"/>
          <p:cNvSpPr txBox="1"/>
          <p:nvPr/>
        </p:nvSpPr>
        <p:spPr>
          <a:xfrm>
            <a:off x="658825" y="910875"/>
            <a:ext cx="4876800" cy="51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</a:rPr>
              <a:t>Kconfig</a:t>
            </a:r>
            <a:endParaRPr sz="2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</a:rPr>
              <a:t>LLMs today:</a:t>
            </a:r>
            <a:endParaRPr sz="2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</a:rPr>
              <a:t>C coding: </a:t>
            </a:r>
            <a:r>
              <a:rPr lang="en-US" sz="2800">
                <a:solidFill>
                  <a:schemeClr val="accent6"/>
                </a:solidFill>
              </a:rPr>
              <a:t>D-</a:t>
            </a:r>
            <a:endParaRPr sz="28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</a:rPr>
              <a:t>English: </a:t>
            </a:r>
            <a:r>
              <a:rPr lang="en-US" sz="2800">
                <a:solidFill>
                  <a:schemeClr val="accent2"/>
                </a:solidFill>
              </a:rPr>
              <a:t>B</a:t>
            </a:r>
            <a:endParaRPr sz="28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</a:rPr>
              <a:t>Kconfig: </a:t>
            </a:r>
            <a:r>
              <a:rPr lang="en-US" sz="2800">
                <a:solidFill>
                  <a:schemeClr val="accent4"/>
                </a:solidFill>
              </a:rPr>
              <a:t>A</a:t>
            </a:r>
            <a:endParaRPr sz="28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en-US" sz="1600">
                <a:solidFill>
                  <a:schemeClr val="lt1"/>
                </a:solidFill>
              </a:rPr>
              <a:t>Forces documentation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en-US" sz="1600">
                <a:solidFill>
                  <a:schemeClr val="lt1"/>
                </a:solidFill>
              </a:rPr>
              <a:t>Enhances determinism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en-US" sz="1600">
                <a:solidFill>
                  <a:schemeClr val="lt1"/>
                </a:solidFill>
              </a:rPr>
              <a:t>Enhances automation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hlink"/>
                </a:solidFill>
                <a:hlinkClick r:id="rId3"/>
              </a:rPr>
              <a:t>Future SAT solver integration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</a:rPr>
              <a:t>(Boolean </a:t>
            </a:r>
            <a:r>
              <a:rPr lang="en-US" sz="1600">
                <a:solidFill>
                  <a:schemeClr val="lt1"/>
                </a:solidFill>
              </a:rPr>
              <a:t>Satisfiability)</a:t>
            </a:r>
            <a:r>
              <a:rPr lang="en-US" sz="1600">
                <a:solidFill>
                  <a:schemeClr val="lt1"/>
                </a:solidFill>
              </a:rPr>
              <a:t> </a:t>
            </a:r>
            <a:endParaRPr sz="1600">
              <a:solidFill>
                <a:schemeClr val="lt1"/>
              </a:solidFill>
            </a:endParaRPr>
          </a:p>
        </p:txBody>
      </p:sp>
      <p:pic>
        <p:nvPicPr>
          <p:cNvPr id="274" name="Google Shape;274;p29" title="Screenshot From 2025-06-26 07-20-3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6749" y="728675"/>
            <a:ext cx="5644025" cy="581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0"/>
          <p:cNvSpPr txBox="1"/>
          <p:nvPr/>
        </p:nvSpPr>
        <p:spPr>
          <a:xfrm>
            <a:off x="366715" y="159281"/>
            <a:ext cx="650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30"/>
          <p:cNvSpPr txBox="1"/>
          <p:nvPr/>
        </p:nvSpPr>
        <p:spPr>
          <a:xfrm>
            <a:off x="878603" y="987826"/>
            <a:ext cx="900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30"/>
          <p:cNvSpPr txBox="1"/>
          <p:nvPr/>
        </p:nvSpPr>
        <p:spPr>
          <a:xfrm>
            <a:off x="1025750" y="5987325"/>
            <a:ext cx="42300" cy="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3f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282" name="Google Shape;282;p30"/>
          <p:cNvSpPr txBox="1"/>
          <p:nvPr/>
        </p:nvSpPr>
        <p:spPr>
          <a:xfrm>
            <a:off x="351625" y="851175"/>
            <a:ext cx="10832100" cy="3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83" name="Google Shape;283;p30"/>
          <p:cNvSpPr txBox="1"/>
          <p:nvPr/>
        </p:nvSpPr>
        <p:spPr>
          <a:xfrm>
            <a:off x="414050" y="311200"/>
            <a:ext cx="103005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Noto Sans Symbols"/>
              <a:buNone/>
            </a:pPr>
            <a:r>
              <a:rPr b="1" lang="en-US" sz="2600">
                <a:solidFill>
                  <a:schemeClr val="lt1"/>
                </a:solidFill>
              </a:rPr>
              <a:t>kdevops: Future SAT solver integration</a:t>
            </a:r>
            <a:endParaRPr b="1" sz="3400">
              <a:solidFill>
                <a:schemeClr val="lt1"/>
              </a:solidFill>
            </a:endParaRPr>
          </a:p>
        </p:txBody>
      </p:sp>
      <p:sp>
        <p:nvSpPr>
          <p:cNvPr id="284" name="Google Shape;284;p30"/>
          <p:cNvSpPr txBox="1"/>
          <p:nvPr/>
        </p:nvSpPr>
        <p:spPr>
          <a:xfrm>
            <a:off x="537150" y="4282625"/>
            <a:ext cx="9491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</a:rPr>
              <a:t>The less code or Makefiles you have to edit the better</a:t>
            </a:r>
            <a:endParaRPr b="1" sz="2800">
              <a:solidFill>
                <a:schemeClr val="lt1"/>
              </a:solidFill>
            </a:endParaRPr>
          </a:p>
        </p:txBody>
      </p:sp>
      <p:sp>
        <p:nvSpPr>
          <p:cNvPr id="285" name="Google Shape;285;p30"/>
          <p:cNvSpPr txBox="1"/>
          <p:nvPr/>
        </p:nvSpPr>
        <p:spPr>
          <a:xfrm>
            <a:off x="830425" y="1500325"/>
            <a:ext cx="48768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</a:rPr>
              <a:t>Future to strive towards</a:t>
            </a:r>
            <a:endParaRPr sz="2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ci-goal:                                                                        </a:t>
            </a:r>
            <a:endParaRPr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- filesystem: xfs                                                             </a:t>
            </a:r>
            <a:endParaRPr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- features: [reflink, 4k]                                                     </a:t>
            </a:r>
            <a:endParaRPr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- testsuite: fstests                                                          </a:t>
            </a:r>
            <a:endParaRPr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- tests: generic/750  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1"/>
          <p:cNvSpPr txBox="1"/>
          <p:nvPr/>
        </p:nvSpPr>
        <p:spPr>
          <a:xfrm>
            <a:off x="366715" y="159281"/>
            <a:ext cx="650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31"/>
          <p:cNvSpPr txBox="1"/>
          <p:nvPr/>
        </p:nvSpPr>
        <p:spPr>
          <a:xfrm>
            <a:off x="878603" y="987826"/>
            <a:ext cx="900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31"/>
          <p:cNvSpPr txBox="1"/>
          <p:nvPr/>
        </p:nvSpPr>
        <p:spPr>
          <a:xfrm>
            <a:off x="1025750" y="5987325"/>
            <a:ext cx="42300" cy="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3f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293" name="Google Shape;293;p31"/>
          <p:cNvSpPr txBox="1"/>
          <p:nvPr/>
        </p:nvSpPr>
        <p:spPr>
          <a:xfrm>
            <a:off x="351625" y="851175"/>
            <a:ext cx="10682400" cy="54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Automatically scrapes if releases file is old: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linux tag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linux-next tags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linux-stable tags</a:t>
            </a:r>
            <a:endParaRPr sz="2400">
              <a:solidFill>
                <a:schemeClr val="lt1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294" name="Google Shape;294;p31"/>
          <p:cNvSpPr txBox="1"/>
          <p:nvPr/>
        </p:nvSpPr>
        <p:spPr>
          <a:xfrm>
            <a:off x="1068050" y="311200"/>
            <a:ext cx="96465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Noto Sans Symbols"/>
              <a:buNone/>
            </a:pPr>
            <a:r>
              <a:rPr b="1" lang="en-US" sz="3400">
                <a:solidFill>
                  <a:srgbClr val="FFFFFF"/>
                </a:solidFill>
              </a:rPr>
              <a:t>kdevops: dynamic kconfig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2"/>
          <p:cNvSpPr txBox="1"/>
          <p:nvPr/>
        </p:nvSpPr>
        <p:spPr>
          <a:xfrm>
            <a:off x="366715" y="159281"/>
            <a:ext cx="650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2"/>
          <p:cNvSpPr txBox="1"/>
          <p:nvPr/>
        </p:nvSpPr>
        <p:spPr>
          <a:xfrm>
            <a:off x="878603" y="987826"/>
            <a:ext cx="900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32"/>
          <p:cNvSpPr txBox="1"/>
          <p:nvPr/>
        </p:nvSpPr>
        <p:spPr>
          <a:xfrm>
            <a:off x="1025750" y="5987325"/>
            <a:ext cx="42300" cy="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3f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302" name="Google Shape;302;p32"/>
          <p:cNvSpPr txBox="1"/>
          <p:nvPr/>
        </p:nvSpPr>
        <p:spPr>
          <a:xfrm>
            <a:off x="351625" y="851175"/>
            <a:ext cx="10682400" cy="54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Automatically scrapes if releases file is old: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linux tag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linux-next tags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linux-stable tags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More scraping: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make dynconfig</a:t>
            </a:r>
            <a:endParaRPr sz="2400">
              <a:solidFill>
                <a:schemeClr val="lt1"/>
              </a:solidFill>
            </a:endParaRPr>
          </a:p>
          <a:p>
            <a: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</a:pPr>
            <a:r>
              <a:rPr lang="en-US" sz="2400">
                <a:solidFill>
                  <a:schemeClr val="lt1"/>
                </a:solidFill>
              </a:rPr>
              <a:t>Supports parsing your PCI tree to enable PCI passthrough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303" name="Google Shape;303;p32"/>
          <p:cNvSpPr txBox="1"/>
          <p:nvPr/>
        </p:nvSpPr>
        <p:spPr>
          <a:xfrm>
            <a:off x="1068050" y="311200"/>
            <a:ext cx="96465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Noto Sans Symbols"/>
              <a:buNone/>
            </a:pPr>
            <a:r>
              <a:rPr b="1" lang="en-US" sz="3400">
                <a:solidFill>
                  <a:srgbClr val="FFFFFF"/>
                </a:solidFill>
              </a:rPr>
              <a:t>kdevops: dynamic kconfig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3"/>
          <p:cNvSpPr txBox="1"/>
          <p:nvPr/>
        </p:nvSpPr>
        <p:spPr>
          <a:xfrm>
            <a:off x="366715" y="159281"/>
            <a:ext cx="650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33"/>
          <p:cNvSpPr txBox="1"/>
          <p:nvPr/>
        </p:nvSpPr>
        <p:spPr>
          <a:xfrm>
            <a:off x="878603" y="987826"/>
            <a:ext cx="900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33"/>
          <p:cNvSpPr txBox="1"/>
          <p:nvPr/>
        </p:nvSpPr>
        <p:spPr>
          <a:xfrm>
            <a:off x="1025750" y="5987325"/>
            <a:ext cx="42300" cy="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3f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311" name="Google Shape;311;p33"/>
          <p:cNvSpPr txBox="1"/>
          <p:nvPr/>
        </p:nvSpPr>
        <p:spPr>
          <a:xfrm>
            <a:off x="351625" y="851175"/>
            <a:ext cx="10682400" cy="54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Automatically scrapes if releases file is old: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linux tag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linux-next tags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linux-stable tags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More scraping: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make dynconfig</a:t>
            </a:r>
            <a:endParaRPr sz="2400">
              <a:solidFill>
                <a:schemeClr val="lt1"/>
              </a:solidFill>
            </a:endParaRPr>
          </a:p>
          <a:p>
            <a: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</a:pPr>
            <a:r>
              <a:rPr lang="en-US" sz="2400">
                <a:solidFill>
                  <a:schemeClr val="lt1"/>
                </a:solidFill>
              </a:rPr>
              <a:t>Supports parsing your PCI tree to enable PCI passthrough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Theorized: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Would be nice to dynamically generate cloud configurations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312" name="Google Shape;312;p33"/>
          <p:cNvSpPr txBox="1"/>
          <p:nvPr/>
        </p:nvSpPr>
        <p:spPr>
          <a:xfrm>
            <a:off x="1068050" y="311200"/>
            <a:ext cx="96465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Noto Sans Symbols"/>
              <a:buNone/>
            </a:pPr>
            <a:r>
              <a:rPr b="1" lang="en-US" sz="3400">
                <a:solidFill>
                  <a:srgbClr val="FFFFFF"/>
                </a:solidFill>
              </a:rPr>
              <a:t>kdevops: dynamic kconfig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4"/>
          <p:cNvSpPr txBox="1"/>
          <p:nvPr/>
        </p:nvSpPr>
        <p:spPr>
          <a:xfrm>
            <a:off x="366715" y="159281"/>
            <a:ext cx="650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34"/>
          <p:cNvSpPr txBox="1"/>
          <p:nvPr/>
        </p:nvSpPr>
        <p:spPr>
          <a:xfrm>
            <a:off x="878603" y="987826"/>
            <a:ext cx="900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34"/>
          <p:cNvSpPr txBox="1"/>
          <p:nvPr/>
        </p:nvSpPr>
        <p:spPr>
          <a:xfrm>
            <a:off x="1025750" y="5987325"/>
            <a:ext cx="42300" cy="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3f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320" name="Google Shape;320;p34"/>
          <p:cNvSpPr txBox="1"/>
          <p:nvPr/>
        </p:nvSpPr>
        <p:spPr>
          <a:xfrm>
            <a:off x="351625" y="851175"/>
            <a:ext cx="10682400" cy="54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Automatically scrapes if releases file is old: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linux tag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linux-next tags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linux-stable tags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More scraping: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make dynconfig</a:t>
            </a:r>
            <a:endParaRPr sz="2400">
              <a:solidFill>
                <a:schemeClr val="lt1"/>
              </a:solidFill>
            </a:endParaRPr>
          </a:p>
          <a:p>
            <a: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</a:pPr>
            <a:r>
              <a:rPr lang="en-US" sz="2400">
                <a:solidFill>
                  <a:schemeClr val="lt1"/>
                </a:solidFill>
              </a:rPr>
              <a:t>Supports parsing your PCI tree to enable PCI passthrough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Theorized: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Would be nice to dynamically generate cloud configurations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Generative AI makes this a weekend project</a:t>
            </a:r>
            <a:endParaRPr sz="2400">
              <a:solidFill>
                <a:schemeClr val="lt1"/>
              </a:solidFill>
            </a:endParaRPr>
          </a:p>
          <a:p>
            <a: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■"/>
            </a:pPr>
            <a:r>
              <a:rPr lang="en-US" sz="2400">
                <a:solidFill>
                  <a:schemeClr val="accent1"/>
                </a:solidFill>
              </a:rPr>
              <a:t>Lamba Labs</a:t>
            </a:r>
            <a:endParaRPr sz="2400">
              <a:solidFill>
                <a:schemeClr val="accent1"/>
              </a:solidFill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1"/>
              </a:solidFill>
            </a:endParaRPr>
          </a:p>
        </p:txBody>
      </p:sp>
      <p:sp>
        <p:nvSpPr>
          <p:cNvPr id="321" name="Google Shape;321;p34"/>
          <p:cNvSpPr txBox="1"/>
          <p:nvPr/>
        </p:nvSpPr>
        <p:spPr>
          <a:xfrm>
            <a:off x="1068050" y="311200"/>
            <a:ext cx="96465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Noto Sans Symbols"/>
              <a:buNone/>
            </a:pPr>
            <a:r>
              <a:rPr b="1" lang="en-US" sz="3400">
                <a:solidFill>
                  <a:srgbClr val="FFFFFF"/>
                </a:solidFill>
              </a:rPr>
              <a:t>kdevops: dynamic kconfig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5"/>
          <p:cNvSpPr txBox="1"/>
          <p:nvPr/>
        </p:nvSpPr>
        <p:spPr>
          <a:xfrm>
            <a:off x="366715" y="159281"/>
            <a:ext cx="650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35"/>
          <p:cNvSpPr txBox="1"/>
          <p:nvPr/>
        </p:nvSpPr>
        <p:spPr>
          <a:xfrm>
            <a:off x="878603" y="987826"/>
            <a:ext cx="900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35"/>
          <p:cNvSpPr txBox="1"/>
          <p:nvPr/>
        </p:nvSpPr>
        <p:spPr>
          <a:xfrm>
            <a:off x="1025750" y="5987325"/>
            <a:ext cx="42300" cy="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3f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329" name="Google Shape;329;p35"/>
          <p:cNvSpPr txBox="1"/>
          <p:nvPr/>
        </p:nvSpPr>
        <p:spPr>
          <a:xfrm>
            <a:off x="351625" y="851175"/>
            <a:ext cx="10682400" cy="54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Automatically scrapes if releases file is old: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linux tag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linux-next tags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linux-stable tags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More scraping: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make dynconfig</a:t>
            </a:r>
            <a:endParaRPr sz="2400">
              <a:solidFill>
                <a:schemeClr val="lt1"/>
              </a:solidFill>
            </a:endParaRPr>
          </a:p>
          <a:p>
            <a: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</a:pPr>
            <a:r>
              <a:rPr lang="en-US" sz="2400">
                <a:solidFill>
                  <a:schemeClr val="lt1"/>
                </a:solidFill>
              </a:rPr>
              <a:t>Supports parsing your PCI tree to enable PCI passthrough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Theorized: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Would be nice to dynamically generate cloud configurations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Generative AI makes this a weekend project</a:t>
            </a:r>
            <a:endParaRPr sz="2400">
              <a:solidFill>
                <a:schemeClr val="lt1"/>
              </a:solidFill>
            </a:endParaRPr>
          </a:p>
          <a:p>
            <a: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■"/>
            </a:pPr>
            <a:r>
              <a:rPr lang="en-US" sz="2400">
                <a:solidFill>
                  <a:schemeClr val="accent1"/>
                </a:solidFill>
              </a:rPr>
              <a:t>Lamba Labs</a:t>
            </a:r>
            <a:endParaRPr sz="2400">
              <a:solidFill>
                <a:schemeClr val="accent1"/>
              </a:solidFill>
            </a:endParaRPr>
          </a:p>
          <a:p>
            <a: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■"/>
            </a:pPr>
            <a:r>
              <a:rPr lang="en-US" sz="2400">
                <a:solidFill>
                  <a:schemeClr val="accent1"/>
                </a:solidFill>
              </a:rPr>
              <a:t>AWS</a:t>
            </a:r>
            <a:endParaRPr sz="2400">
              <a:solidFill>
                <a:schemeClr val="accent1"/>
              </a:solidFill>
            </a:endParaRPr>
          </a:p>
        </p:txBody>
      </p:sp>
      <p:sp>
        <p:nvSpPr>
          <p:cNvPr id="330" name="Google Shape;330;p35"/>
          <p:cNvSpPr txBox="1"/>
          <p:nvPr/>
        </p:nvSpPr>
        <p:spPr>
          <a:xfrm>
            <a:off x="1068050" y="311200"/>
            <a:ext cx="96465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Noto Sans Symbols"/>
              <a:buNone/>
            </a:pPr>
            <a:r>
              <a:rPr b="1" lang="en-US" sz="3400">
                <a:solidFill>
                  <a:srgbClr val="FFFFFF"/>
                </a:solidFill>
              </a:rPr>
              <a:t>kdevops: dynamic kconfig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/>
          <p:nvPr/>
        </p:nvSpPr>
        <p:spPr>
          <a:xfrm>
            <a:off x="366715" y="159281"/>
            <a:ext cx="650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9"/>
          <p:cNvSpPr txBox="1"/>
          <p:nvPr/>
        </p:nvSpPr>
        <p:spPr>
          <a:xfrm>
            <a:off x="878603" y="987826"/>
            <a:ext cx="900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9"/>
          <p:cNvSpPr txBox="1"/>
          <p:nvPr/>
        </p:nvSpPr>
        <p:spPr>
          <a:xfrm>
            <a:off x="1025750" y="5987325"/>
            <a:ext cx="42300" cy="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3f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69" name="Google Shape;69;p9"/>
          <p:cNvSpPr txBox="1"/>
          <p:nvPr/>
        </p:nvSpPr>
        <p:spPr>
          <a:xfrm>
            <a:off x="351625" y="851175"/>
            <a:ext cx="10682400" cy="54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US" sz="2400">
                <a:solidFill>
                  <a:srgbClr val="FFFFFF"/>
                </a:solidFill>
              </a:rPr>
              <a:t>What is kdevops:</a:t>
            </a:r>
            <a:endParaRPr sz="2400">
              <a:solidFill>
                <a:srgbClr val="FFFFFF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</a:pPr>
            <a:r>
              <a:rPr lang="en-US" sz="2400">
                <a:solidFill>
                  <a:srgbClr val="FFFFFF"/>
                </a:solidFill>
              </a:rPr>
              <a:t>Linux distribution agnostic</a:t>
            </a:r>
            <a:endParaRPr sz="2400">
              <a:solidFill>
                <a:srgbClr val="FFFFFF"/>
              </a:solidFill>
            </a:endParaRPr>
          </a:p>
          <a:p>
            <a: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</a:pPr>
            <a:r>
              <a:rPr lang="en-US" sz="2400">
                <a:solidFill>
                  <a:srgbClr val="FFFFFF"/>
                </a:solidFill>
              </a:rPr>
              <a:t>Linux kernel </a:t>
            </a:r>
            <a:r>
              <a:rPr lang="en-US" sz="2400">
                <a:solidFill>
                  <a:schemeClr val="accent1"/>
                </a:solidFill>
              </a:rPr>
              <a:t>test automation</a:t>
            </a:r>
            <a:r>
              <a:rPr lang="en-US" sz="2400">
                <a:solidFill>
                  <a:srgbClr val="FFFFFF"/>
                </a:solidFill>
              </a:rPr>
              <a:t> solution</a:t>
            </a:r>
            <a:endParaRPr sz="2400">
              <a:solidFill>
                <a:srgbClr val="FFFFFF"/>
              </a:solidFill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70" name="Google Shape;70;p9"/>
          <p:cNvSpPr txBox="1"/>
          <p:nvPr/>
        </p:nvSpPr>
        <p:spPr>
          <a:xfrm>
            <a:off x="1068050" y="311200"/>
            <a:ext cx="96465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Noto Sans Symbols"/>
              <a:buNone/>
            </a:pPr>
            <a:r>
              <a:rPr b="1" lang="en-US" sz="3400">
                <a:solidFill>
                  <a:srgbClr val="FFFFFF"/>
                </a:solidFill>
              </a:rPr>
              <a:t>kdevops: intro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6"/>
          <p:cNvSpPr txBox="1"/>
          <p:nvPr/>
        </p:nvSpPr>
        <p:spPr>
          <a:xfrm>
            <a:off x="366715" y="159281"/>
            <a:ext cx="650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36"/>
          <p:cNvSpPr txBox="1"/>
          <p:nvPr/>
        </p:nvSpPr>
        <p:spPr>
          <a:xfrm>
            <a:off x="878603" y="987826"/>
            <a:ext cx="900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36"/>
          <p:cNvSpPr txBox="1"/>
          <p:nvPr/>
        </p:nvSpPr>
        <p:spPr>
          <a:xfrm>
            <a:off x="1025750" y="5987325"/>
            <a:ext cx="42300" cy="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3f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338" name="Google Shape;338;p36"/>
          <p:cNvSpPr txBox="1"/>
          <p:nvPr/>
        </p:nvSpPr>
        <p:spPr>
          <a:xfrm>
            <a:off x="351625" y="851175"/>
            <a:ext cx="10682400" cy="54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US" sz="2400">
                <a:solidFill>
                  <a:srgbClr val="FFFFFF"/>
                </a:solidFill>
              </a:rPr>
              <a:t>Philosophy:</a:t>
            </a:r>
            <a:endParaRPr sz="2400">
              <a:solidFill>
                <a:srgbClr val="FFFFFF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</a:pPr>
            <a:r>
              <a:rPr lang="en-US" sz="2400">
                <a:solidFill>
                  <a:srgbClr val="FFFFFF"/>
                </a:solidFill>
              </a:rPr>
              <a:t>Write out code once</a:t>
            </a:r>
            <a:endParaRPr sz="24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39" name="Google Shape;339;p36"/>
          <p:cNvSpPr txBox="1"/>
          <p:nvPr/>
        </p:nvSpPr>
        <p:spPr>
          <a:xfrm>
            <a:off x="1068050" y="311200"/>
            <a:ext cx="96465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Noto Sans Symbols"/>
              <a:buNone/>
            </a:pPr>
            <a:r>
              <a:rPr b="1" lang="en-US" sz="3400">
                <a:solidFill>
                  <a:srgbClr val="FFFFFF"/>
                </a:solidFill>
              </a:rPr>
              <a:t>kdevops: adaptations are easier for AI</a:t>
            </a:r>
            <a:endParaRPr/>
          </a:p>
        </p:txBody>
      </p:sp>
      <p:pic>
        <p:nvPicPr>
          <p:cNvPr id="340" name="Google Shape;340;p36" title="kdevops-trans-bg-edited-individual-with-logo-gausian-blur-1600x16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6825" y="3058025"/>
            <a:ext cx="3479552" cy="3479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7"/>
          <p:cNvSpPr txBox="1"/>
          <p:nvPr/>
        </p:nvSpPr>
        <p:spPr>
          <a:xfrm>
            <a:off x="366715" y="159281"/>
            <a:ext cx="650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37"/>
          <p:cNvSpPr txBox="1"/>
          <p:nvPr/>
        </p:nvSpPr>
        <p:spPr>
          <a:xfrm>
            <a:off x="878603" y="987826"/>
            <a:ext cx="900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37"/>
          <p:cNvSpPr txBox="1"/>
          <p:nvPr/>
        </p:nvSpPr>
        <p:spPr>
          <a:xfrm>
            <a:off x="1025750" y="5987325"/>
            <a:ext cx="42300" cy="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3f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348" name="Google Shape;348;p37"/>
          <p:cNvSpPr txBox="1"/>
          <p:nvPr/>
        </p:nvSpPr>
        <p:spPr>
          <a:xfrm>
            <a:off x="351625" y="851175"/>
            <a:ext cx="10682400" cy="54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US" sz="2400">
                <a:solidFill>
                  <a:srgbClr val="FFFFFF"/>
                </a:solidFill>
              </a:rPr>
              <a:t>Philosophy:</a:t>
            </a:r>
            <a:endParaRPr sz="2400">
              <a:solidFill>
                <a:srgbClr val="FFFFFF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</a:pPr>
            <a:r>
              <a:rPr lang="en-US" sz="2400">
                <a:solidFill>
                  <a:srgbClr val="FFFFFF"/>
                </a:solidFill>
              </a:rPr>
              <a:t>Write out code once</a:t>
            </a:r>
            <a:endParaRPr sz="2400">
              <a:solidFill>
                <a:srgbClr val="FFFFFF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○"/>
            </a:pPr>
            <a:r>
              <a:rPr lang="en-US" sz="2400">
                <a:solidFill>
                  <a:schemeClr val="accent1"/>
                </a:solidFill>
              </a:rPr>
              <a:t>Automate afterwards</a:t>
            </a:r>
            <a:endParaRPr sz="2400">
              <a:solidFill>
                <a:schemeClr val="accen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49" name="Google Shape;349;p37"/>
          <p:cNvSpPr txBox="1"/>
          <p:nvPr/>
        </p:nvSpPr>
        <p:spPr>
          <a:xfrm>
            <a:off x="1068050" y="311200"/>
            <a:ext cx="96465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Noto Sans Symbols"/>
              <a:buNone/>
            </a:pPr>
            <a:r>
              <a:rPr b="1" lang="en-US" sz="3400">
                <a:solidFill>
                  <a:schemeClr val="lt1"/>
                </a:solidFill>
              </a:rPr>
              <a:t>kdevops: adaptations are easier for AI</a:t>
            </a:r>
            <a:endParaRPr b="1" sz="3400">
              <a:solidFill>
                <a:srgbClr val="FFFFFF"/>
              </a:solidFill>
            </a:endParaRPr>
          </a:p>
        </p:txBody>
      </p:sp>
      <p:pic>
        <p:nvPicPr>
          <p:cNvPr id="350" name="Google Shape;350;p37" title="kdevops-trans-bg-edited-individual-with-logo-gausian-blur-1600x16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6825" y="3058025"/>
            <a:ext cx="3479552" cy="3479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8"/>
          <p:cNvSpPr txBox="1"/>
          <p:nvPr/>
        </p:nvSpPr>
        <p:spPr>
          <a:xfrm>
            <a:off x="366715" y="159281"/>
            <a:ext cx="650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38"/>
          <p:cNvSpPr txBox="1"/>
          <p:nvPr/>
        </p:nvSpPr>
        <p:spPr>
          <a:xfrm>
            <a:off x="878603" y="987826"/>
            <a:ext cx="900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38"/>
          <p:cNvSpPr txBox="1"/>
          <p:nvPr/>
        </p:nvSpPr>
        <p:spPr>
          <a:xfrm>
            <a:off x="1025750" y="5987325"/>
            <a:ext cx="42300" cy="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3f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358" name="Google Shape;358;p38"/>
          <p:cNvSpPr txBox="1"/>
          <p:nvPr/>
        </p:nvSpPr>
        <p:spPr>
          <a:xfrm>
            <a:off x="351625" y="851175"/>
            <a:ext cx="10682400" cy="54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US" sz="2400">
                <a:solidFill>
                  <a:srgbClr val="FFFFFF"/>
                </a:solidFill>
              </a:rPr>
              <a:t>Philosophy:</a:t>
            </a:r>
            <a:endParaRPr sz="2400">
              <a:solidFill>
                <a:srgbClr val="FFFFFF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</a:pPr>
            <a:r>
              <a:rPr lang="en-US" sz="2400">
                <a:solidFill>
                  <a:srgbClr val="FFFFFF"/>
                </a:solidFill>
              </a:rPr>
              <a:t>Write out code once</a:t>
            </a:r>
            <a:endParaRPr sz="2400">
              <a:solidFill>
                <a:srgbClr val="FFFFFF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○"/>
            </a:pPr>
            <a:r>
              <a:rPr lang="en-US" sz="2400">
                <a:solidFill>
                  <a:schemeClr val="accent1"/>
                </a:solidFill>
              </a:rPr>
              <a:t>Automate afterwards</a:t>
            </a:r>
            <a:endParaRPr sz="2400">
              <a:solidFill>
                <a:schemeClr val="accent1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Case study: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Sysbench TPS variability evaluation for MySQL &amp; PostgreSQL</a:t>
            </a:r>
            <a:endParaRPr sz="24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59" name="Google Shape;359;p38"/>
          <p:cNvSpPr txBox="1"/>
          <p:nvPr/>
        </p:nvSpPr>
        <p:spPr>
          <a:xfrm>
            <a:off x="1068050" y="311200"/>
            <a:ext cx="96465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Noto Sans Symbols"/>
              <a:buNone/>
            </a:pPr>
            <a:r>
              <a:rPr b="1" lang="en-US" sz="3400">
                <a:solidFill>
                  <a:schemeClr val="lt1"/>
                </a:solidFill>
              </a:rPr>
              <a:t>kdevops: adaptations are easier for AI</a:t>
            </a:r>
            <a:endParaRPr b="1" sz="3400">
              <a:solidFill>
                <a:srgbClr val="FFFFFF"/>
              </a:solidFill>
            </a:endParaRPr>
          </a:p>
        </p:txBody>
      </p:sp>
      <p:pic>
        <p:nvPicPr>
          <p:cNvPr id="360" name="Google Shape;360;p38" title="kdevops-trans-bg-edited-individual-with-logo-gausian-blur-1600x16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6825" y="3058025"/>
            <a:ext cx="3479552" cy="3479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9"/>
          <p:cNvSpPr txBox="1"/>
          <p:nvPr/>
        </p:nvSpPr>
        <p:spPr>
          <a:xfrm>
            <a:off x="366715" y="159281"/>
            <a:ext cx="650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39"/>
          <p:cNvSpPr txBox="1"/>
          <p:nvPr/>
        </p:nvSpPr>
        <p:spPr>
          <a:xfrm>
            <a:off x="878603" y="987826"/>
            <a:ext cx="900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39"/>
          <p:cNvSpPr txBox="1"/>
          <p:nvPr/>
        </p:nvSpPr>
        <p:spPr>
          <a:xfrm>
            <a:off x="1025750" y="5987325"/>
            <a:ext cx="42300" cy="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3f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368" name="Google Shape;368;p39"/>
          <p:cNvSpPr txBox="1"/>
          <p:nvPr/>
        </p:nvSpPr>
        <p:spPr>
          <a:xfrm>
            <a:off x="351625" y="851175"/>
            <a:ext cx="10682400" cy="54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US" sz="2400">
                <a:solidFill>
                  <a:srgbClr val="FFFFFF"/>
                </a:solidFill>
              </a:rPr>
              <a:t>Philosophy:</a:t>
            </a:r>
            <a:endParaRPr sz="2400">
              <a:solidFill>
                <a:srgbClr val="FFFFFF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</a:pPr>
            <a:r>
              <a:rPr lang="en-US" sz="2400">
                <a:solidFill>
                  <a:srgbClr val="FFFFFF"/>
                </a:solidFill>
              </a:rPr>
              <a:t>Write out code once</a:t>
            </a:r>
            <a:endParaRPr sz="2400">
              <a:solidFill>
                <a:srgbClr val="FFFFFF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○"/>
            </a:pPr>
            <a:r>
              <a:rPr lang="en-US" sz="2400">
                <a:solidFill>
                  <a:schemeClr val="accent1"/>
                </a:solidFill>
              </a:rPr>
              <a:t>Automate afterwards</a:t>
            </a:r>
            <a:endParaRPr sz="2400">
              <a:solidFill>
                <a:schemeClr val="accent1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Case study: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Sysbench TPS variability evaluation for MySQL &amp; PostgreSQL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 u="sng">
                <a:solidFill>
                  <a:schemeClr val="hlink"/>
                </a:solidFill>
                <a:hlinkClick r:id="rId3"/>
              </a:rPr>
              <a:t>https://github.com/mcgrof/plot-sysbench</a:t>
            </a:r>
            <a:endParaRPr sz="2400">
              <a:solidFill>
                <a:schemeClr val="lt1"/>
              </a:solidFill>
            </a:endParaRPr>
          </a:p>
          <a:p>
            <a:pPr indent="-3683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■"/>
            </a:pPr>
            <a:r>
              <a:rPr lang="en-US" sz="2200">
                <a:solidFill>
                  <a:schemeClr val="lt1"/>
                </a:solidFill>
              </a:rPr>
              <a:t>Here are the scripts, port this to kdevops: AI grade in 2024: </a:t>
            </a:r>
            <a:r>
              <a:rPr lang="en-US" sz="2200">
                <a:solidFill>
                  <a:schemeClr val="accent6"/>
                </a:solidFill>
              </a:rPr>
              <a:t>D-</a:t>
            </a:r>
            <a:endParaRPr sz="2400">
              <a:solidFill>
                <a:schemeClr val="accent6"/>
              </a:solidFill>
            </a:endParaRPr>
          </a:p>
        </p:txBody>
      </p:sp>
      <p:sp>
        <p:nvSpPr>
          <p:cNvPr id="369" name="Google Shape;369;p39"/>
          <p:cNvSpPr txBox="1"/>
          <p:nvPr/>
        </p:nvSpPr>
        <p:spPr>
          <a:xfrm>
            <a:off x="1068050" y="311200"/>
            <a:ext cx="96465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Noto Sans Symbols"/>
              <a:buNone/>
            </a:pPr>
            <a:r>
              <a:rPr b="1" lang="en-US" sz="3400">
                <a:solidFill>
                  <a:schemeClr val="lt1"/>
                </a:solidFill>
              </a:rPr>
              <a:t>kdevops: adaptations are easier for AI</a:t>
            </a:r>
            <a:endParaRPr b="1" sz="3400">
              <a:solidFill>
                <a:srgbClr val="FFFFFF"/>
              </a:solidFill>
            </a:endParaRPr>
          </a:p>
        </p:txBody>
      </p:sp>
      <p:pic>
        <p:nvPicPr>
          <p:cNvPr id="370" name="Google Shape;370;p39" title="kdevops-trans-bg-edited-individual-with-logo-gausian-blur-1600x1600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6825" y="3058025"/>
            <a:ext cx="3479552" cy="3479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0"/>
          <p:cNvSpPr txBox="1"/>
          <p:nvPr/>
        </p:nvSpPr>
        <p:spPr>
          <a:xfrm>
            <a:off x="366715" y="159281"/>
            <a:ext cx="650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40"/>
          <p:cNvSpPr txBox="1"/>
          <p:nvPr/>
        </p:nvSpPr>
        <p:spPr>
          <a:xfrm>
            <a:off x="878603" y="987826"/>
            <a:ext cx="900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40"/>
          <p:cNvSpPr txBox="1"/>
          <p:nvPr/>
        </p:nvSpPr>
        <p:spPr>
          <a:xfrm>
            <a:off x="1025750" y="5987325"/>
            <a:ext cx="42300" cy="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3f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378" name="Google Shape;378;p40"/>
          <p:cNvSpPr txBox="1"/>
          <p:nvPr/>
        </p:nvSpPr>
        <p:spPr>
          <a:xfrm>
            <a:off x="351625" y="851175"/>
            <a:ext cx="10682400" cy="54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US" sz="2400">
                <a:solidFill>
                  <a:srgbClr val="FFFFFF"/>
                </a:solidFill>
              </a:rPr>
              <a:t>Philosophy:</a:t>
            </a:r>
            <a:endParaRPr sz="2400">
              <a:solidFill>
                <a:srgbClr val="FFFFFF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</a:pPr>
            <a:r>
              <a:rPr lang="en-US" sz="2400">
                <a:solidFill>
                  <a:srgbClr val="FFFFFF"/>
                </a:solidFill>
              </a:rPr>
              <a:t>Write out code once</a:t>
            </a:r>
            <a:endParaRPr sz="2400">
              <a:solidFill>
                <a:srgbClr val="FFFFFF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○"/>
            </a:pPr>
            <a:r>
              <a:rPr lang="en-US" sz="2400">
                <a:solidFill>
                  <a:schemeClr val="accent1"/>
                </a:solidFill>
              </a:rPr>
              <a:t>Automate afterwards</a:t>
            </a:r>
            <a:endParaRPr sz="2400">
              <a:solidFill>
                <a:schemeClr val="accent1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Case study: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Sysbench TPS variability evaluation for MySQL &amp; PostgreSQL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 u="sng">
                <a:solidFill>
                  <a:schemeClr val="hlink"/>
                </a:solidFill>
                <a:hlinkClick r:id="rId3"/>
              </a:rPr>
              <a:t>https://github.com/mcgrof/plot-sysbench</a:t>
            </a:r>
            <a:endParaRPr sz="2400">
              <a:solidFill>
                <a:schemeClr val="lt1"/>
              </a:solidFill>
            </a:endParaRPr>
          </a:p>
          <a:p>
            <a:pPr indent="-3683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■"/>
            </a:pPr>
            <a:r>
              <a:rPr lang="en-US" sz="2200">
                <a:solidFill>
                  <a:schemeClr val="lt1"/>
                </a:solidFill>
              </a:rPr>
              <a:t>Here are the scripts, port this to kdevops: AI grade in 2024: </a:t>
            </a:r>
            <a:r>
              <a:rPr lang="en-US" sz="2200">
                <a:solidFill>
                  <a:schemeClr val="accent6"/>
                </a:solidFill>
              </a:rPr>
              <a:t>D-</a:t>
            </a:r>
            <a:endParaRPr sz="2200">
              <a:solidFill>
                <a:schemeClr val="accent6"/>
              </a:solidFill>
            </a:endParaRPr>
          </a:p>
          <a:p>
            <a:pPr indent="-3683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■"/>
            </a:pPr>
            <a:r>
              <a:rPr lang="en-US" sz="2200">
                <a:solidFill>
                  <a:schemeClr val="lt1"/>
                </a:solidFill>
              </a:rPr>
              <a:t>Plots: </a:t>
            </a:r>
            <a:r>
              <a:rPr lang="en-US" sz="2200">
                <a:solidFill>
                  <a:schemeClr val="accent4"/>
                </a:solidFill>
              </a:rPr>
              <a:t>A+</a:t>
            </a:r>
            <a:endParaRPr sz="2200">
              <a:solidFill>
                <a:schemeClr val="accent4"/>
              </a:solidFill>
            </a:endParaRPr>
          </a:p>
        </p:txBody>
      </p:sp>
      <p:sp>
        <p:nvSpPr>
          <p:cNvPr id="379" name="Google Shape;379;p40"/>
          <p:cNvSpPr txBox="1"/>
          <p:nvPr/>
        </p:nvSpPr>
        <p:spPr>
          <a:xfrm>
            <a:off x="1068050" y="311200"/>
            <a:ext cx="96465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Noto Sans Symbols"/>
              <a:buNone/>
            </a:pPr>
            <a:r>
              <a:rPr b="1" lang="en-US" sz="3400">
                <a:solidFill>
                  <a:schemeClr val="lt1"/>
                </a:solidFill>
              </a:rPr>
              <a:t>kdevops: adaptations are easier for AI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380" name="Google Shape;380;p40" title="kdevops-trans-bg-edited-individual-with-logo-gausian-blur-1600x1600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6825" y="3058025"/>
            <a:ext cx="3479552" cy="3479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1"/>
          <p:cNvSpPr txBox="1"/>
          <p:nvPr/>
        </p:nvSpPr>
        <p:spPr>
          <a:xfrm>
            <a:off x="366715" y="159281"/>
            <a:ext cx="650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41"/>
          <p:cNvSpPr txBox="1"/>
          <p:nvPr/>
        </p:nvSpPr>
        <p:spPr>
          <a:xfrm>
            <a:off x="878603" y="987826"/>
            <a:ext cx="900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41"/>
          <p:cNvSpPr txBox="1"/>
          <p:nvPr/>
        </p:nvSpPr>
        <p:spPr>
          <a:xfrm>
            <a:off x="1025750" y="5987325"/>
            <a:ext cx="42300" cy="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3f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388" name="Google Shape;388;p41"/>
          <p:cNvSpPr txBox="1"/>
          <p:nvPr/>
        </p:nvSpPr>
        <p:spPr>
          <a:xfrm>
            <a:off x="351625" y="851175"/>
            <a:ext cx="10682400" cy="54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US" sz="2400">
                <a:solidFill>
                  <a:srgbClr val="FFFFFF"/>
                </a:solidFill>
              </a:rPr>
              <a:t>Philosophy:</a:t>
            </a:r>
            <a:endParaRPr sz="2400">
              <a:solidFill>
                <a:srgbClr val="FFFFFF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</a:pPr>
            <a:r>
              <a:rPr lang="en-US" sz="2400">
                <a:solidFill>
                  <a:srgbClr val="FFFFFF"/>
                </a:solidFill>
              </a:rPr>
              <a:t>Write out code once</a:t>
            </a:r>
            <a:endParaRPr sz="2400">
              <a:solidFill>
                <a:srgbClr val="FFFFFF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○"/>
            </a:pPr>
            <a:r>
              <a:rPr lang="en-US" sz="2400">
                <a:solidFill>
                  <a:schemeClr val="accent1"/>
                </a:solidFill>
              </a:rPr>
              <a:t>Automate afterwards</a:t>
            </a:r>
            <a:endParaRPr sz="2400">
              <a:solidFill>
                <a:schemeClr val="accent1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Case study: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Sysbench TPS variability evaluation for MySQL &amp; PostgreSQL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 u="sng">
                <a:solidFill>
                  <a:schemeClr val="hlink"/>
                </a:solidFill>
                <a:hlinkClick r:id="rId3"/>
              </a:rPr>
              <a:t>https://github.com/mcgrof/plot-sysbench</a:t>
            </a:r>
            <a:endParaRPr sz="2400">
              <a:solidFill>
                <a:schemeClr val="lt1"/>
              </a:solidFill>
            </a:endParaRPr>
          </a:p>
          <a:p>
            <a:pPr indent="-3683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■"/>
            </a:pPr>
            <a:r>
              <a:rPr lang="en-US" sz="2200">
                <a:solidFill>
                  <a:schemeClr val="lt1"/>
                </a:solidFill>
              </a:rPr>
              <a:t>Here are the scripts, port this to kdevops: AI grade in 2024: </a:t>
            </a:r>
            <a:r>
              <a:rPr lang="en-US" sz="2200">
                <a:solidFill>
                  <a:schemeClr val="accent6"/>
                </a:solidFill>
              </a:rPr>
              <a:t>D-</a:t>
            </a:r>
            <a:endParaRPr sz="2200">
              <a:solidFill>
                <a:schemeClr val="accent6"/>
              </a:solidFill>
            </a:endParaRPr>
          </a:p>
          <a:p>
            <a:pPr indent="-3683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■"/>
            </a:pPr>
            <a:r>
              <a:rPr lang="en-US" sz="2200">
                <a:solidFill>
                  <a:schemeClr val="lt1"/>
                </a:solidFill>
              </a:rPr>
              <a:t>Plots: </a:t>
            </a:r>
            <a:r>
              <a:rPr lang="en-US" sz="2200">
                <a:solidFill>
                  <a:schemeClr val="accent4"/>
                </a:solidFill>
              </a:rPr>
              <a:t>A+</a:t>
            </a:r>
            <a:endParaRPr sz="2200">
              <a:solidFill>
                <a:schemeClr val="accent4"/>
              </a:solidFill>
            </a:endParaRPr>
          </a:p>
          <a:p>
            <a:pPr indent="-3492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900"/>
              <a:buChar char="■"/>
            </a:pPr>
            <a:r>
              <a:rPr lang="en-US" sz="1900">
                <a:solidFill>
                  <a:schemeClr val="accent4"/>
                </a:solidFill>
              </a:rPr>
              <a:t>This is only getting better</a:t>
            </a:r>
            <a:endParaRPr sz="1900">
              <a:solidFill>
                <a:schemeClr val="accent4"/>
              </a:solidFill>
            </a:endParaRPr>
          </a:p>
          <a:p>
            <a:pPr indent="-3492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900"/>
              <a:buChar char="■"/>
            </a:pPr>
            <a:r>
              <a:rPr lang="en-US" sz="1900">
                <a:solidFill>
                  <a:schemeClr val="accent4"/>
                </a:solidFill>
              </a:rPr>
              <a:t>2024 SOTA: sysbench</a:t>
            </a:r>
            <a:endParaRPr sz="1900">
              <a:solidFill>
                <a:schemeClr val="accent4"/>
              </a:solidFill>
            </a:endParaRPr>
          </a:p>
          <a:p>
            <a:pPr indent="-3492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■"/>
            </a:pPr>
            <a:r>
              <a:rPr lang="en-US" sz="1900">
                <a:solidFill>
                  <a:schemeClr val="accent1"/>
                </a:solidFill>
              </a:rPr>
              <a:t>2025 SOTA: new world</a:t>
            </a:r>
            <a:endParaRPr sz="1900">
              <a:solidFill>
                <a:schemeClr val="accent1"/>
              </a:solidFill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lang="en-US" sz="1900">
                <a:solidFill>
                  <a:schemeClr val="lt1"/>
                </a:solidFill>
              </a:rPr>
              <a:t>2025: Port Milvus scripts</a:t>
            </a:r>
            <a:endParaRPr sz="1900">
              <a:solidFill>
                <a:schemeClr val="lt1"/>
              </a:solidFill>
            </a:endParaRPr>
          </a:p>
          <a:p>
            <a:pPr indent="-3492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</a:pPr>
            <a:r>
              <a:rPr lang="en-US" sz="1900">
                <a:solidFill>
                  <a:schemeClr val="lt1"/>
                </a:solidFill>
              </a:rPr>
              <a:t>AI Grade in 2025:</a:t>
            </a:r>
            <a:r>
              <a:rPr lang="en-US" sz="1900">
                <a:solidFill>
                  <a:schemeClr val="accent4"/>
                </a:solidFill>
              </a:rPr>
              <a:t> </a:t>
            </a:r>
            <a:r>
              <a:rPr lang="en-US" sz="1900">
                <a:solidFill>
                  <a:schemeClr val="accent4"/>
                </a:solidFill>
              </a:rPr>
              <a:t>B-</a:t>
            </a:r>
            <a:endParaRPr sz="1900">
              <a:solidFill>
                <a:schemeClr val="accent4"/>
              </a:solidFill>
            </a:endParaRPr>
          </a:p>
        </p:txBody>
      </p:sp>
      <p:sp>
        <p:nvSpPr>
          <p:cNvPr id="389" name="Google Shape;389;p41"/>
          <p:cNvSpPr txBox="1"/>
          <p:nvPr/>
        </p:nvSpPr>
        <p:spPr>
          <a:xfrm>
            <a:off x="1068050" y="311200"/>
            <a:ext cx="96465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Noto Sans Symbols"/>
              <a:buNone/>
            </a:pPr>
            <a:r>
              <a:rPr b="1" lang="en-US" sz="3400">
                <a:solidFill>
                  <a:schemeClr val="lt1"/>
                </a:solidFill>
              </a:rPr>
              <a:t>kdevops: adaptations are easier for AI</a:t>
            </a:r>
            <a:endParaRPr b="1" sz="3400">
              <a:solidFill>
                <a:srgbClr val="FFFFFF"/>
              </a:solidFill>
            </a:endParaRPr>
          </a:p>
        </p:txBody>
      </p:sp>
      <p:pic>
        <p:nvPicPr>
          <p:cNvPr id="390" name="Google Shape;390;p41" title="kdevops-trans-bg-edited-individual-with-logo-gausian-blur-1600x1600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6825" y="3058025"/>
            <a:ext cx="3479552" cy="3479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2"/>
          <p:cNvSpPr txBox="1"/>
          <p:nvPr/>
        </p:nvSpPr>
        <p:spPr>
          <a:xfrm>
            <a:off x="366715" y="159281"/>
            <a:ext cx="650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42"/>
          <p:cNvSpPr txBox="1"/>
          <p:nvPr/>
        </p:nvSpPr>
        <p:spPr>
          <a:xfrm>
            <a:off x="878603" y="987826"/>
            <a:ext cx="900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42"/>
          <p:cNvSpPr txBox="1"/>
          <p:nvPr/>
        </p:nvSpPr>
        <p:spPr>
          <a:xfrm>
            <a:off x="1025750" y="5987325"/>
            <a:ext cx="42300" cy="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3f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398" name="Google Shape;398;p42"/>
          <p:cNvSpPr txBox="1"/>
          <p:nvPr/>
        </p:nvSpPr>
        <p:spPr>
          <a:xfrm>
            <a:off x="1017125" y="328475"/>
            <a:ext cx="6999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lt1"/>
                </a:solidFill>
              </a:rPr>
              <a:t>Empirical evaluation of AI prompts and grading</a:t>
            </a:r>
            <a:endParaRPr sz="2100">
              <a:solidFill>
                <a:schemeClr val="lt1"/>
              </a:solidFill>
            </a:endParaRPr>
          </a:p>
        </p:txBody>
      </p:sp>
      <p:sp>
        <p:nvSpPr>
          <p:cNvPr id="399" name="Google Shape;399;p42"/>
          <p:cNvSpPr txBox="1"/>
          <p:nvPr/>
        </p:nvSpPr>
        <p:spPr>
          <a:xfrm>
            <a:off x="2361375" y="2722900"/>
            <a:ext cx="4876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</a:rPr>
              <a:t>kdevops </a:t>
            </a:r>
            <a:r>
              <a:rPr lang="en-US" sz="2800" u="sng">
                <a:solidFill>
                  <a:schemeClr val="hlink"/>
                </a:solidFill>
                <a:hlinkClick r:id="rId3"/>
              </a:rPr>
              <a:t>PROMPTS.md</a:t>
            </a:r>
            <a:endParaRPr sz="2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3"/>
          <p:cNvSpPr txBox="1"/>
          <p:nvPr/>
        </p:nvSpPr>
        <p:spPr>
          <a:xfrm>
            <a:off x="366715" y="159281"/>
            <a:ext cx="650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43"/>
          <p:cNvSpPr txBox="1"/>
          <p:nvPr/>
        </p:nvSpPr>
        <p:spPr>
          <a:xfrm>
            <a:off x="878603" y="987826"/>
            <a:ext cx="900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43"/>
          <p:cNvSpPr txBox="1"/>
          <p:nvPr/>
        </p:nvSpPr>
        <p:spPr>
          <a:xfrm>
            <a:off x="1025750" y="5987325"/>
            <a:ext cx="42300" cy="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3f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407" name="Google Shape;407;p43"/>
          <p:cNvSpPr txBox="1"/>
          <p:nvPr/>
        </p:nvSpPr>
        <p:spPr>
          <a:xfrm>
            <a:off x="351625" y="851175"/>
            <a:ext cx="10682400" cy="54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US" sz="2400">
                <a:solidFill>
                  <a:srgbClr val="FFFFFF"/>
                </a:solidFill>
              </a:rPr>
              <a:t>Andrej Karpathy:	 </a:t>
            </a:r>
            <a:r>
              <a:rPr lang="en-US" sz="1900">
                <a:solidFill>
                  <a:srgbClr val="FFFFFF"/>
                </a:solidFill>
              </a:rPr>
              <a:t>AI researcher, founding member OpenAI, ex-Tesla AI lead</a:t>
            </a:r>
            <a:endParaRPr sz="19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</a:endParaRPr>
          </a:p>
        </p:txBody>
      </p:sp>
      <p:sp>
        <p:nvSpPr>
          <p:cNvPr id="408" name="Google Shape;408;p43"/>
          <p:cNvSpPr txBox="1"/>
          <p:nvPr/>
        </p:nvSpPr>
        <p:spPr>
          <a:xfrm>
            <a:off x="1068050" y="311200"/>
            <a:ext cx="96465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Noto Sans Symbols"/>
              <a:buNone/>
            </a:pPr>
            <a:r>
              <a:rPr b="1" lang="en-US" sz="3400">
                <a:solidFill>
                  <a:srgbClr val="FFFFFF"/>
                </a:solidFill>
              </a:rPr>
              <a:t>kdevops: Linux software 3.0 enabler</a:t>
            </a:r>
            <a:endParaRPr/>
          </a:p>
        </p:txBody>
      </p:sp>
      <p:pic>
        <p:nvPicPr>
          <p:cNvPr id="409" name="Google Shape;409;p43" title="kdevops-trans-bg-edited-individual-with-logo-gausian-blur-1600x16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6825" y="3058025"/>
            <a:ext cx="3479552" cy="3479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4"/>
          <p:cNvSpPr txBox="1"/>
          <p:nvPr/>
        </p:nvSpPr>
        <p:spPr>
          <a:xfrm>
            <a:off x="366715" y="159281"/>
            <a:ext cx="650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44"/>
          <p:cNvSpPr txBox="1"/>
          <p:nvPr/>
        </p:nvSpPr>
        <p:spPr>
          <a:xfrm>
            <a:off x="878603" y="987826"/>
            <a:ext cx="900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44"/>
          <p:cNvSpPr txBox="1"/>
          <p:nvPr/>
        </p:nvSpPr>
        <p:spPr>
          <a:xfrm>
            <a:off x="1025750" y="5987325"/>
            <a:ext cx="42300" cy="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3f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417" name="Google Shape;417;p44"/>
          <p:cNvSpPr txBox="1"/>
          <p:nvPr/>
        </p:nvSpPr>
        <p:spPr>
          <a:xfrm>
            <a:off x="351625" y="851175"/>
            <a:ext cx="10682400" cy="54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US" sz="2400">
                <a:solidFill>
                  <a:srgbClr val="FFFFFF"/>
                </a:solidFill>
              </a:rPr>
              <a:t>Andrej Karpathy:	 </a:t>
            </a:r>
            <a:r>
              <a:rPr lang="en-US" sz="1900">
                <a:solidFill>
                  <a:srgbClr val="FFFFFF"/>
                </a:solidFill>
              </a:rPr>
              <a:t>AI researcher, founding member OpenAI, ex-Tesla AI lead</a:t>
            </a:r>
            <a:endParaRPr sz="1900">
              <a:solidFill>
                <a:srgbClr val="FFFFFF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</a:pPr>
            <a:r>
              <a:rPr lang="en-US" sz="2400">
                <a:solidFill>
                  <a:srgbClr val="FFFFFF"/>
                </a:solidFill>
              </a:rPr>
              <a:t>           Software 1.0: manually written code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</a:endParaRPr>
          </a:p>
        </p:txBody>
      </p:sp>
      <p:sp>
        <p:nvSpPr>
          <p:cNvPr id="418" name="Google Shape;418;p44"/>
          <p:cNvSpPr txBox="1"/>
          <p:nvPr/>
        </p:nvSpPr>
        <p:spPr>
          <a:xfrm>
            <a:off x="1068050" y="311200"/>
            <a:ext cx="96465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Noto Sans Symbols"/>
              <a:buNone/>
            </a:pPr>
            <a:r>
              <a:rPr b="1" lang="en-US" sz="3400">
                <a:solidFill>
                  <a:srgbClr val="FFFFFF"/>
                </a:solidFill>
              </a:rPr>
              <a:t>kdevops: Linux software 3.0 enabler</a:t>
            </a:r>
            <a:endParaRPr/>
          </a:p>
        </p:txBody>
      </p:sp>
      <p:pic>
        <p:nvPicPr>
          <p:cNvPr id="419" name="Google Shape;419;p44" title="kdevops-trans-bg-edited-individual-with-logo-gausian-blur-1600x16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6825" y="3058025"/>
            <a:ext cx="3479552" cy="3479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5"/>
          <p:cNvSpPr txBox="1"/>
          <p:nvPr/>
        </p:nvSpPr>
        <p:spPr>
          <a:xfrm>
            <a:off x="366715" y="159281"/>
            <a:ext cx="650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45"/>
          <p:cNvSpPr txBox="1"/>
          <p:nvPr/>
        </p:nvSpPr>
        <p:spPr>
          <a:xfrm>
            <a:off x="878603" y="987826"/>
            <a:ext cx="900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45"/>
          <p:cNvSpPr txBox="1"/>
          <p:nvPr/>
        </p:nvSpPr>
        <p:spPr>
          <a:xfrm>
            <a:off x="1025750" y="5987325"/>
            <a:ext cx="42300" cy="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3f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427" name="Google Shape;427;p45"/>
          <p:cNvSpPr txBox="1"/>
          <p:nvPr/>
        </p:nvSpPr>
        <p:spPr>
          <a:xfrm>
            <a:off x="351625" y="851175"/>
            <a:ext cx="10682400" cy="54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US" sz="2400">
                <a:solidFill>
                  <a:srgbClr val="FFFFFF"/>
                </a:solidFill>
              </a:rPr>
              <a:t>Andrej Karpathy:	 </a:t>
            </a:r>
            <a:r>
              <a:rPr lang="en-US" sz="1900">
                <a:solidFill>
                  <a:srgbClr val="FFFFFF"/>
                </a:solidFill>
              </a:rPr>
              <a:t>AI researcher, founding member OpenAI, ex-Tesla AI lead</a:t>
            </a:r>
            <a:endParaRPr sz="1900">
              <a:solidFill>
                <a:srgbClr val="FFFFFF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</a:pPr>
            <a:r>
              <a:rPr lang="en-US" sz="2400">
                <a:solidFill>
                  <a:srgbClr val="FFFFFF"/>
                </a:solidFill>
              </a:rPr>
              <a:t>           Software 1.0: manually written code</a:t>
            </a:r>
            <a:endParaRPr sz="2400">
              <a:solidFill>
                <a:srgbClr val="FFFFFF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</a:pPr>
            <a:r>
              <a:rPr lang="en-US" sz="2400">
                <a:solidFill>
                  <a:srgbClr val="FFFFFF"/>
                </a:solidFill>
              </a:rPr>
              <a:t>2017 - </a:t>
            </a:r>
            <a:r>
              <a:rPr lang="en-US" sz="2400" u="sng">
                <a:solidFill>
                  <a:schemeClr val="hlink"/>
                </a:solidFill>
                <a:hlinkClick r:id="rId3"/>
              </a:rPr>
              <a:t>Software 2.0</a:t>
            </a:r>
            <a:r>
              <a:rPr lang="en-US" sz="2400">
                <a:solidFill>
                  <a:srgbClr val="FFFFFF"/>
                </a:solidFill>
              </a:rPr>
              <a:t>: trained neural networks to write code</a:t>
            </a:r>
            <a:endParaRPr sz="2400">
              <a:solidFill>
                <a:srgbClr val="FFFFFF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</a:endParaRPr>
          </a:p>
        </p:txBody>
      </p:sp>
      <p:sp>
        <p:nvSpPr>
          <p:cNvPr id="428" name="Google Shape;428;p45"/>
          <p:cNvSpPr txBox="1"/>
          <p:nvPr/>
        </p:nvSpPr>
        <p:spPr>
          <a:xfrm>
            <a:off x="1068050" y="311200"/>
            <a:ext cx="96465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Noto Sans Symbols"/>
              <a:buNone/>
            </a:pPr>
            <a:r>
              <a:rPr b="1" lang="en-US" sz="3400">
                <a:solidFill>
                  <a:srgbClr val="FFFFFF"/>
                </a:solidFill>
              </a:rPr>
              <a:t>kdevops: Linux software 3.0 enabler</a:t>
            </a:r>
            <a:endParaRPr/>
          </a:p>
        </p:txBody>
      </p:sp>
      <p:pic>
        <p:nvPicPr>
          <p:cNvPr id="429" name="Google Shape;429;p45" title="kdevops-trans-bg-edited-individual-with-logo-gausian-blur-1600x1600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6825" y="3058025"/>
            <a:ext cx="3479552" cy="3479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/>
          <p:nvPr/>
        </p:nvSpPr>
        <p:spPr>
          <a:xfrm>
            <a:off x="366715" y="159281"/>
            <a:ext cx="650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0"/>
          <p:cNvSpPr txBox="1"/>
          <p:nvPr/>
        </p:nvSpPr>
        <p:spPr>
          <a:xfrm>
            <a:off x="878603" y="987826"/>
            <a:ext cx="900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0"/>
          <p:cNvSpPr txBox="1"/>
          <p:nvPr/>
        </p:nvSpPr>
        <p:spPr>
          <a:xfrm>
            <a:off x="1025750" y="5987325"/>
            <a:ext cx="42300" cy="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3f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78" name="Google Shape;78;p10"/>
          <p:cNvSpPr txBox="1"/>
          <p:nvPr/>
        </p:nvSpPr>
        <p:spPr>
          <a:xfrm>
            <a:off x="351625" y="851175"/>
            <a:ext cx="10682400" cy="54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US" sz="2400">
                <a:solidFill>
                  <a:srgbClr val="FFFFFF"/>
                </a:solidFill>
              </a:rPr>
              <a:t>What is kdevops:</a:t>
            </a:r>
            <a:endParaRPr sz="2400">
              <a:solidFill>
                <a:srgbClr val="FFFFFF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</a:pPr>
            <a:r>
              <a:rPr lang="en-US" sz="2400">
                <a:solidFill>
                  <a:srgbClr val="FFFFFF"/>
                </a:solidFill>
              </a:rPr>
              <a:t>Linux distribution agnostic</a:t>
            </a:r>
            <a:endParaRPr sz="2400">
              <a:solidFill>
                <a:srgbClr val="FFFFFF"/>
              </a:solidFill>
            </a:endParaRPr>
          </a:p>
          <a:p>
            <a: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</a:pPr>
            <a:r>
              <a:rPr lang="en-US" sz="2400">
                <a:solidFill>
                  <a:srgbClr val="FFFFFF"/>
                </a:solidFill>
              </a:rPr>
              <a:t>Linux kernel </a:t>
            </a:r>
            <a:r>
              <a:rPr lang="en-US" sz="2400">
                <a:solidFill>
                  <a:schemeClr val="accent1"/>
                </a:solidFill>
              </a:rPr>
              <a:t>test automation</a:t>
            </a:r>
            <a:r>
              <a:rPr lang="en-US" sz="2400">
                <a:solidFill>
                  <a:srgbClr val="FFFFFF"/>
                </a:solidFill>
              </a:rPr>
              <a:t> solution</a:t>
            </a:r>
            <a:endParaRPr sz="2400">
              <a:solidFill>
                <a:srgbClr val="FFFFFF"/>
              </a:solidFill>
            </a:endParaRPr>
          </a:p>
          <a:p>
            <a: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</a:pPr>
            <a:r>
              <a:rPr lang="en-US" sz="2400">
                <a:solidFill>
                  <a:srgbClr val="FFFFFF"/>
                </a:solidFill>
              </a:rPr>
              <a:t>Linux kernel </a:t>
            </a:r>
            <a:r>
              <a:rPr lang="en-US" sz="2400">
                <a:solidFill>
                  <a:schemeClr val="accent1"/>
                </a:solidFill>
              </a:rPr>
              <a:t>development automation</a:t>
            </a:r>
            <a:r>
              <a:rPr lang="en-US" sz="2400">
                <a:solidFill>
                  <a:srgbClr val="FFFFFF"/>
                </a:solidFill>
              </a:rPr>
              <a:t> solution</a:t>
            </a:r>
            <a:endParaRPr sz="24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79" name="Google Shape;79;p10"/>
          <p:cNvSpPr txBox="1"/>
          <p:nvPr/>
        </p:nvSpPr>
        <p:spPr>
          <a:xfrm>
            <a:off x="1068050" y="311200"/>
            <a:ext cx="96465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Noto Sans Symbols"/>
              <a:buNone/>
            </a:pPr>
            <a:r>
              <a:rPr b="1" lang="en-US" sz="3400">
                <a:solidFill>
                  <a:srgbClr val="FFFFFF"/>
                </a:solidFill>
              </a:rPr>
              <a:t>kdevops: intro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6"/>
          <p:cNvSpPr txBox="1"/>
          <p:nvPr/>
        </p:nvSpPr>
        <p:spPr>
          <a:xfrm>
            <a:off x="366715" y="159281"/>
            <a:ext cx="650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46"/>
          <p:cNvSpPr txBox="1"/>
          <p:nvPr/>
        </p:nvSpPr>
        <p:spPr>
          <a:xfrm>
            <a:off x="878603" y="987826"/>
            <a:ext cx="900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46"/>
          <p:cNvSpPr txBox="1"/>
          <p:nvPr/>
        </p:nvSpPr>
        <p:spPr>
          <a:xfrm>
            <a:off x="1025750" y="5987325"/>
            <a:ext cx="42300" cy="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3f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437" name="Google Shape;437;p46"/>
          <p:cNvSpPr txBox="1"/>
          <p:nvPr/>
        </p:nvSpPr>
        <p:spPr>
          <a:xfrm>
            <a:off x="351625" y="851175"/>
            <a:ext cx="10682400" cy="54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US" sz="2400">
                <a:solidFill>
                  <a:srgbClr val="FFFFFF"/>
                </a:solidFill>
              </a:rPr>
              <a:t>Andrej Karpathy:	 </a:t>
            </a:r>
            <a:r>
              <a:rPr lang="en-US" sz="1900">
                <a:solidFill>
                  <a:srgbClr val="FFFFFF"/>
                </a:solidFill>
              </a:rPr>
              <a:t>AI researcher, founding member OpenAI, ex-Tesla AI lead</a:t>
            </a:r>
            <a:endParaRPr sz="1900">
              <a:solidFill>
                <a:srgbClr val="FFFFFF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</a:pPr>
            <a:r>
              <a:rPr lang="en-US" sz="2400">
                <a:solidFill>
                  <a:srgbClr val="FFFFFF"/>
                </a:solidFill>
              </a:rPr>
              <a:t>           Software 1.0: manually written code</a:t>
            </a:r>
            <a:endParaRPr sz="2400">
              <a:solidFill>
                <a:srgbClr val="FFFFFF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</a:pPr>
            <a:r>
              <a:rPr lang="en-US" sz="2400">
                <a:solidFill>
                  <a:srgbClr val="FFFFFF"/>
                </a:solidFill>
              </a:rPr>
              <a:t>2017 - </a:t>
            </a:r>
            <a:r>
              <a:rPr lang="en-US" sz="2400" u="sng">
                <a:solidFill>
                  <a:schemeClr val="hlink"/>
                </a:solidFill>
                <a:hlinkClick r:id="rId3"/>
              </a:rPr>
              <a:t>Software 2.0</a:t>
            </a:r>
            <a:r>
              <a:rPr lang="en-US" sz="2400">
                <a:solidFill>
                  <a:srgbClr val="FFFFFF"/>
                </a:solidFill>
              </a:rPr>
              <a:t>: trained neural networks to write code</a:t>
            </a:r>
            <a:endParaRPr sz="2400">
              <a:solidFill>
                <a:srgbClr val="FFFFFF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</a:pPr>
            <a:r>
              <a:rPr lang="en-US" sz="2400">
                <a:solidFill>
                  <a:srgbClr val="FFFFFF"/>
                </a:solidFill>
              </a:rPr>
              <a:t>2023 - </a:t>
            </a:r>
            <a:r>
              <a:rPr lang="en-US" sz="2400" u="sng">
                <a:solidFill>
                  <a:schemeClr val="hlink"/>
                </a:solidFill>
                <a:hlinkClick r:id="rId4"/>
              </a:rPr>
              <a:t>Software 3.0</a:t>
            </a:r>
            <a:r>
              <a:rPr lang="en-US" sz="2400">
                <a:solidFill>
                  <a:srgbClr val="FFFFFF"/>
                </a:solidFill>
              </a:rPr>
              <a:t>: programming carefully with English</a:t>
            </a:r>
            <a:endParaRPr sz="2400">
              <a:solidFill>
                <a:srgbClr val="FFFFFF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</a:endParaRPr>
          </a:p>
        </p:txBody>
      </p:sp>
      <p:sp>
        <p:nvSpPr>
          <p:cNvPr id="438" name="Google Shape;438;p46"/>
          <p:cNvSpPr txBox="1"/>
          <p:nvPr/>
        </p:nvSpPr>
        <p:spPr>
          <a:xfrm>
            <a:off x="1068050" y="311200"/>
            <a:ext cx="96465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Noto Sans Symbols"/>
              <a:buNone/>
            </a:pPr>
            <a:r>
              <a:rPr b="1" lang="en-US" sz="3400">
                <a:solidFill>
                  <a:srgbClr val="FFFFFF"/>
                </a:solidFill>
              </a:rPr>
              <a:t>kdevops: Linux software 3.0 enabler</a:t>
            </a:r>
            <a:endParaRPr/>
          </a:p>
        </p:txBody>
      </p:sp>
      <p:pic>
        <p:nvPicPr>
          <p:cNvPr id="439" name="Google Shape;439;p46" title="kdevops-trans-bg-edited-individual-with-logo-gausian-blur-1600x1600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26825" y="3058025"/>
            <a:ext cx="3479552" cy="3479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7"/>
          <p:cNvSpPr txBox="1"/>
          <p:nvPr/>
        </p:nvSpPr>
        <p:spPr>
          <a:xfrm>
            <a:off x="366715" y="159281"/>
            <a:ext cx="650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47"/>
          <p:cNvSpPr txBox="1"/>
          <p:nvPr/>
        </p:nvSpPr>
        <p:spPr>
          <a:xfrm>
            <a:off x="878603" y="987826"/>
            <a:ext cx="900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47"/>
          <p:cNvSpPr txBox="1"/>
          <p:nvPr/>
        </p:nvSpPr>
        <p:spPr>
          <a:xfrm>
            <a:off x="1025750" y="5987325"/>
            <a:ext cx="42300" cy="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3f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447" name="Google Shape;447;p47"/>
          <p:cNvSpPr txBox="1"/>
          <p:nvPr/>
        </p:nvSpPr>
        <p:spPr>
          <a:xfrm>
            <a:off x="351625" y="851175"/>
            <a:ext cx="10682400" cy="54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US" sz="2400">
                <a:solidFill>
                  <a:srgbClr val="FFFFFF"/>
                </a:solidFill>
              </a:rPr>
              <a:t>Andrej Karpathy:	 </a:t>
            </a:r>
            <a:r>
              <a:rPr lang="en-US" sz="1900">
                <a:solidFill>
                  <a:srgbClr val="FFFFFF"/>
                </a:solidFill>
              </a:rPr>
              <a:t>AI researcher, founding member OpenAI, ex-Tesla AI lead</a:t>
            </a:r>
            <a:endParaRPr sz="1900">
              <a:solidFill>
                <a:srgbClr val="FFFFFF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</a:pPr>
            <a:r>
              <a:rPr lang="en-US" sz="2400">
                <a:solidFill>
                  <a:srgbClr val="FFFFFF"/>
                </a:solidFill>
              </a:rPr>
              <a:t>           Software 1.0: manually written code</a:t>
            </a:r>
            <a:endParaRPr sz="2400">
              <a:solidFill>
                <a:srgbClr val="FFFFFF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</a:pPr>
            <a:r>
              <a:rPr lang="en-US" sz="2400">
                <a:solidFill>
                  <a:srgbClr val="FFFFFF"/>
                </a:solidFill>
              </a:rPr>
              <a:t>2017 - </a:t>
            </a:r>
            <a:r>
              <a:rPr lang="en-US" sz="2400" u="sng">
                <a:solidFill>
                  <a:schemeClr val="hlink"/>
                </a:solidFill>
                <a:hlinkClick r:id="rId3"/>
              </a:rPr>
              <a:t>Software 2.0</a:t>
            </a:r>
            <a:r>
              <a:rPr lang="en-US" sz="2400">
                <a:solidFill>
                  <a:srgbClr val="FFFFFF"/>
                </a:solidFill>
              </a:rPr>
              <a:t>: trained neural networks to write code</a:t>
            </a:r>
            <a:endParaRPr sz="2400">
              <a:solidFill>
                <a:srgbClr val="FFFFFF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</a:pPr>
            <a:r>
              <a:rPr lang="en-US" sz="2400">
                <a:solidFill>
                  <a:srgbClr val="FFFFFF"/>
                </a:solidFill>
              </a:rPr>
              <a:t>2023 - </a:t>
            </a:r>
            <a:r>
              <a:rPr lang="en-US" sz="2400" u="sng">
                <a:solidFill>
                  <a:schemeClr val="hlink"/>
                </a:solidFill>
                <a:hlinkClick r:id="rId4"/>
              </a:rPr>
              <a:t>Software 3.0</a:t>
            </a:r>
            <a:r>
              <a:rPr lang="en-US" sz="2400">
                <a:solidFill>
                  <a:srgbClr val="FFFFFF"/>
                </a:solidFill>
              </a:rPr>
              <a:t>: programming carefully with English</a:t>
            </a:r>
            <a:endParaRPr sz="2400">
              <a:solidFill>
                <a:srgbClr val="FFFFFF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</a:pPr>
            <a:r>
              <a:rPr lang="en-US" sz="2400">
                <a:solidFill>
                  <a:srgbClr val="FFFFFF"/>
                </a:solidFill>
              </a:rPr>
              <a:t>2025 - </a:t>
            </a:r>
            <a:r>
              <a:rPr lang="en-US" sz="2400" u="sng">
                <a:solidFill>
                  <a:schemeClr val="hlink"/>
                </a:solidFill>
                <a:hlinkClick r:id="rId5"/>
              </a:rPr>
              <a:t>Vibe coding</a:t>
            </a:r>
            <a:r>
              <a:rPr lang="en-US" sz="2400">
                <a:solidFill>
                  <a:srgbClr val="FFFFFF"/>
                </a:solidFill>
              </a:rPr>
              <a:t>:  </a:t>
            </a:r>
            <a:r>
              <a:rPr lang="en-US" sz="2400">
                <a:solidFill>
                  <a:schemeClr val="accent6"/>
                </a:solidFill>
              </a:rPr>
              <a:t>loosely prompting and hope it works</a:t>
            </a:r>
            <a:endParaRPr sz="2400">
              <a:solidFill>
                <a:schemeClr val="accent6"/>
              </a:solidFill>
            </a:endParaRPr>
          </a:p>
        </p:txBody>
      </p:sp>
      <p:sp>
        <p:nvSpPr>
          <p:cNvPr id="448" name="Google Shape;448;p47"/>
          <p:cNvSpPr txBox="1"/>
          <p:nvPr/>
        </p:nvSpPr>
        <p:spPr>
          <a:xfrm>
            <a:off x="1068050" y="311200"/>
            <a:ext cx="96465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Noto Sans Symbols"/>
              <a:buNone/>
            </a:pPr>
            <a:r>
              <a:rPr b="1" lang="en-US" sz="3400">
                <a:solidFill>
                  <a:srgbClr val="FFFFFF"/>
                </a:solidFill>
              </a:rPr>
              <a:t>kdevops: Linux software 3.0 enabler</a:t>
            </a:r>
            <a:endParaRPr/>
          </a:p>
        </p:txBody>
      </p:sp>
      <p:pic>
        <p:nvPicPr>
          <p:cNvPr id="449" name="Google Shape;449;p47" title="kdevops-trans-bg-edited-individual-with-logo-gausian-blur-1600x1600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26825" y="3058025"/>
            <a:ext cx="3479552" cy="3479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8"/>
          <p:cNvSpPr txBox="1"/>
          <p:nvPr/>
        </p:nvSpPr>
        <p:spPr>
          <a:xfrm>
            <a:off x="366715" y="159281"/>
            <a:ext cx="650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48"/>
          <p:cNvSpPr txBox="1"/>
          <p:nvPr/>
        </p:nvSpPr>
        <p:spPr>
          <a:xfrm>
            <a:off x="878603" y="987826"/>
            <a:ext cx="900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48"/>
          <p:cNvSpPr txBox="1"/>
          <p:nvPr/>
        </p:nvSpPr>
        <p:spPr>
          <a:xfrm>
            <a:off x="1025750" y="5987325"/>
            <a:ext cx="42300" cy="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3f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457" name="Google Shape;457;p48"/>
          <p:cNvSpPr txBox="1"/>
          <p:nvPr/>
        </p:nvSpPr>
        <p:spPr>
          <a:xfrm>
            <a:off x="351625" y="851175"/>
            <a:ext cx="10682400" cy="54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US" sz="2400">
                <a:solidFill>
                  <a:srgbClr val="FFFFFF"/>
                </a:solidFill>
              </a:rPr>
              <a:t>Andrej Karpathy:	 </a:t>
            </a:r>
            <a:r>
              <a:rPr lang="en-US" sz="1900">
                <a:solidFill>
                  <a:srgbClr val="FFFFFF"/>
                </a:solidFill>
              </a:rPr>
              <a:t>AI researcher, founding member OpenAI, ex-Tesla AI lead</a:t>
            </a:r>
            <a:endParaRPr sz="1900">
              <a:solidFill>
                <a:srgbClr val="FFFFFF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</a:pPr>
            <a:r>
              <a:rPr lang="en-US" sz="2400">
                <a:solidFill>
                  <a:srgbClr val="FFFFFF"/>
                </a:solidFill>
              </a:rPr>
              <a:t>           Software 1.0: manually written code</a:t>
            </a:r>
            <a:endParaRPr sz="2400">
              <a:solidFill>
                <a:srgbClr val="FFFFFF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</a:pPr>
            <a:r>
              <a:rPr lang="en-US" sz="2400">
                <a:solidFill>
                  <a:srgbClr val="FFFFFF"/>
                </a:solidFill>
              </a:rPr>
              <a:t>2017 - </a:t>
            </a:r>
            <a:r>
              <a:rPr lang="en-US" sz="2400" u="sng">
                <a:solidFill>
                  <a:schemeClr val="hlink"/>
                </a:solidFill>
                <a:hlinkClick r:id="rId3"/>
              </a:rPr>
              <a:t>Software 2.0</a:t>
            </a:r>
            <a:r>
              <a:rPr lang="en-US" sz="2400">
                <a:solidFill>
                  <a:srgbClr val="FFFFFF"/>
                </a:solidFill>
              </a:rPr>
              <a:t>: trained neural networks to write code</a:t>
            </a:r>
            <a:endParaRPr sz="2400">
              <a:solidFill>
                <a:srgbClr val="FFFFFF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</a:pPr>
            <a:r>
              <a:rPr lang="en-US" sz="2400">
                <a:solidFill>
                  <a:srgbClr val="FFFFFF"/>
                </a:solidFill>
              </a:rPr>
              <a:t>2023 - </a:t>
            </a:r>
            <a:r>
              <a:rPr lang="en-US" sz="2400" u="sng">
                <a:solidFill>
                  <a:schemeClr val="hlink"/>
                </a:solidFill>
                <a:hlinkClick r:id="rId4"/>
              </a:rPr>
              <a:t>Software 3.0</a:t>
            </a:r>
            <a:r>
              <a:rPr lang="en-US" sz="2400">
                <a:solidFill>
                  <a:srgbClr val="FFFFFF"/>
                </a:solidFill>
              </a:rPr>
              <a:t>: programming carefully with English</a:t>
            </a:r>
            <a:endParaRPr sz="2400">
              <a:solidFill>
                <a:srgbClr val="FFFFFF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</a:pPr>
            <a:r>
              <a:rPr lang="en-US" sz="2400">
                <a:solidFill>
                  <a:srgbClr val="FFFFFF"/>
                </a:solidFill>
              </a:rPr>
              <a:t>2025 - </a:t>
            </a:r>
            <a:r>
              <a:rPr lang="en-US" sz="2400" u="sng">
                <a:solidFill>
                  <a:schemeClr val="hlink"/>
                </a:solidFill>
                <a:hlinkClick r:id="rId5"/>
              </a:rPr>
              <a:t>Vibe coding</a:t>
            </a:r>
            <a:r>
              <a:rPr lang="en-US" sz="2400">
                <a:solidFill>
                  <a:srgbClr val="FFFFFF"/>
                </a:solidFill>
              </a:rPr>
              <a:t>:  </a:t>
            </a:r>
            <a:r>
              <a:rPr lang="en-US" sz="2400">
                <a:solidFill>
                  <a:schemeClr val="accent6"/>
                </a:solidFill>
              </a:rPr>
              <a:t>loosely prompting and hope it works</a:t>
            </a:r>
            <a:endParaRPr sz="2400">
              <a:solidFill>
                <a:schemeClr val="accent6"/>
              </a:solidFill>
            </a:endParaRPr>
          </a:p>
        </p:txBody>
      </p:sp>
      <p:sp>
        <p:nvSpPr>
          <p:cNvPr id="458" name="Google Shape;458;p48"/>
          <p:cNvSpPr txBox="1"/>
          <p:nvPr/>
        </p:nvSpPr>
        <p:spPr>
          <a:xfrm>
            <a:off x="1068050" y="311200"/>
            <a:ext cx="96465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Noto Sans Symbols"/>
              <a:buNone/>
            </a:pPr>
            <a:r>
              <a:rPr b="1" lang="en-US" sz="3400">
                <a:solidFill>
                  <a:srgbClr val="FFFFFF"/>
                </a:solidFill>
              </a:rPr>
              <a:t>kdevops: Linux software 3.0 enabler</a:t>
            </a:r>
            <a:endParaRPr/>
          </a:p>
        </p:txBody>
      </p:sp>
      <p:pic>
        <p:nvPicPr>
          <p:cNvPr id="459" name="Google Shape;459;p48" title="kdevops-trans-bg-edited-individual-with-logo-gausian-blur-1600x1600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26825" y="3058025"/>
            <a:ext cx="3479552" cy="3479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48" title="Screenshot From 2025-06-26 07-14-09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06363" y="4112000"/>
            <a:ext cx="3857625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9"/>
          <p:cNvSpPr txBox="1"/>
          <p:nvPr/>
        </p:nvSpPr>
        <p:spPr>
          <a:xfrm flipH="1" rot="10800000">
            <a:off x="366725" y="929716"/>
            <a:ext cx="650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49"/>
          <p:cNvSpPr txBox="1"/>
          <p:nvPr/>
        </p:nvSpPr>
        <p:spPr>
          <a:xfrm>
            <a:off x="878603" y="987826"/>
            <a:ext cx="900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49"/>
          <p:cNvSpPr txBox="1"/>
          <p:nvPr/>
        </p:nvSpPr>
        <p:spPr>
          <a:xfrm>
            <a:off x="1025750" y="5987325"/>
            <a:ext cx="42300" cy="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3f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468" name="Google Shape;468;p49"/>
          <p:cNvSpPr txBox="1"/>
          <p:nvPr/>
        </p:nvSpPr>
        <p:spPr>
          <a:xfrm>
            <a:off x="351625" y="851175"/>
            <a:ext cx="10682400" cy="54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US" sz="2400">
                <a:solidFill>
                  <a:srgbClr val="FFFFFF"/>
                </a:solidFill>
              </a:rPr>
              <a:t>Andrej Karpathy:	 </a:t>
            </a:r>
            <a:r>
              <a:rPr lang="en-US" sz="1900">
                <a:solidFill>
                  <a:srgbClr val="FFFFFF"/>
                </a:solidFill>
              </a:rPr>
              <a:t>AI researcher, founding member OpenAI, ex-Tesla AI lead</a:t>
            </a:r>
            <a:endParaRPr sz="1900">
              <a:solidFill>
                <a:srgbClr val="FFFFFF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</a:pPr>
            <a:r>
              <a:rPr lang="en-US" sz="2400">
                <a:solidFill>
                  <a:srgbClr val="FFFFFF"/>
                </a:solidFill>
              </a:rPr>
              <a:t>           Software 1.0: manually written code</a:t>
            </a:r>
            <a:endParaRPr sz="2400">
              <a:solidFill>
                <a:srgbClr val="FFFFFF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</a:pPr>
            <a:r>
              <a:rPr lang="en-US" sz="2400">
                <a:solidFill>
                  <a:srgbClr val="FFFFFF"/>
                </a:solidFill>
              </a:rPr>
              <a:t>2017 - </a:t>
            </a:r>
            <a:r>
              <a:rPr lang="en-US" sz="2400" u="sng">
                <a:solidFill>
                  <a:schemeClr val="hlink"/>
                </a:solidFill>
                <a:hlinkClick r:id="rId3"/>
              </a:rPr>
              <a:t>Software 2.0</a:t>
            </a:r>
            <a:r>
              <a:rPr lang="en-US" sz="2400">
                <a:solidFill>
                  <a:srgbClr val="FFFFFF"/>
                </a:solidFill>
              </a:rPr>
              <a:t>: trained neural networks to write code</a:t>
            </a:r>
            <a:endParaRPr sz="2400">
              <a:solidFill>
                <a:srgbClr val="FFFFFF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</a:pPr>
            <a:r>
              <a:rPr lang="en-US" sz="2400">
                <a:solidFill>
                  <a:srgbClr val="FFFFFF"/>
                </a:solidFill>
              </a:rPr>
              <a:t>2023 - </a:t>
            </a:r>
            <a:r>
              <a:rPr lang="en-US" sz="2400" u="sng">
                <a:solidFill>
                  <a:schemeClr val="hlink"/>
                </a:solidFill>
                <a:hlinkClick r:id="rId4"/>
              </a:rPr>
              <a:t>Software 3.0</a:t>
            </a:r>
            <a:r>
              <a:rPr lang="en-US" sz="2400">
                <a:solidFill>
                  <a:srgbClr val="FFFFFF"/>
                </a:solidFill>
              </a:rPr>
              <a:t>: programming carefully with English</a:t>
            </a:r>
            <a:endParaRPr sz="2400">
              <a:solidFill>
                <a:srgbClr val="FFFFFF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</a:pPr>
            <a:r>
              <a:rPr lang="en-US" sz="2400">
                <a:solidFill>
                  <a:srgbClr val="FFFFFF"/>
                </a:solidFill>
              </a:rPr>
              <a:t>2025 - </a:t>
            </a:r>
            <a:r>
              <a:rPr lang="en-US" sz="2400" u="sng">
                <a:solidFill>
                  <a:schemeClr val="hlink"/>
                </a:solidFill>
                <a:hlinkClick r:id="rId5"/>
              </a:rPr>
              <a:t>Vibe coding</a:t>
            </a:r>
            <a:r>
              <a:rPr lang="en-US" sz="2400">
                <a:solidFill>
                  <a:srgbClr val="FFFFFF"/>
                </a:solidFill>
              </a:rPr>
              <a:t>:  </a:t>
            </a:r>
            <a:r>
              <a:rPr lang="en-US" sz="2400">
                <a:solidFill>
                  <a:schemeClr val="accent6"/>
                </a:solidFill>
              </a:rPr>
              <a:t>loosely prompting and hope it works</a:t>
            </a:r>
            <a:endParaRPr sz="2400">
              <a:solidFill>
                <a:schemeClr val="accent6"/>
              </a:solidFill>
            </a:endParaRPr>
          </a:p>
        </p:txBody>
      </p:sp>
      <p:sp>
        <p:nvSpPr>
          <p:cNvPr id="469" name="Google Shape;469;p49"/>
          <p:cNvSpPr txBox="1"/>
          <p:nvPr/>
        </p:nvSpPr>
        <p:spPr>
          <a:xfrm>
            <a:off x="1068050" y="311200"/>
            <a:ext cx="96465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Noto Sans Symbols"/>
              <a:buNone/>
            </a:pPr>
            <a:r>
              <a:rPr b="1" lang="en-US" sz="3400">
                <a:solidFill>
                  <a:srgbClr val="FFFFFF"/>
                </a:solidFill>
              </a:rPr>
              <a:t>kdevops: Linux software 3.0 enabler</a:t>
            </a:r>
            <a:endParaRPr/>
          </a:p>
        </p:txBody>
      </p:sp>
      <p:pic>
        <p:nvPicPr>
          <p:cNvPr id="470" name="Google Shape;470;p49" title="kdevops-trans-bg-edited-individual-with-logo-gausian-blur-1600x1600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26825" y="3058025"/>
            <a:ext cx="3479552" cy="3479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49" title="Screenshot From 2025-06-26 07-14-09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06363" y="4112000"/>
            <a:ext cx="385762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49"/>
          <p:cNvSpPr txBox="1"/>
          <p:nvPr/>
        </p:nvSpPr>
        <p:spPr>
          <a:xfrm>
            <a:off x="118525" y="3058025"/>
            <a:ext cx="5664300" cy="14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Char char="●"/>
            </a:pPr>
            <a:r>
              <a:rPr b="1" lang="en-US" sz="2900">
                <a:solidFill>
                  <a:schemeClr val="lt1"/>
                </a:solidFill>
              </a:rPr>
              <a:t>Constrain the grammar</a:t>
            </a:r>
            <a:endParaRPr b="1" sz="29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>
              <a:solidFill>
                <a:schemeClr val="lt1"/>
              </a:solidFill>
            </a:endParaRPr>
          </a:p>
        </p:txBody>
      </p:sp>
      <p:sp>
        <p:nvSpPr>
          <p:cNvPr id="473" name="Google Shape;473;p49"/>
          <p:cNvSpPr txBox="1"/>
          <p:nvPr/>
        </p:nvSpPr>
        <p:spPr>
          <a:xfrm>
            <a:off x="366725" y="5948625"/>
            <a:ext cx="10667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0">
                <a:solidFill>
                  <a:schemeClr val="lt1"/>
                </a:solidFill>
              </a:rPr>
              <a:t>Make automation a fundamental part of the architecture</a:t>
            </a:r>
            <a:endParaRPr b="1" sz="29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50"/>
          <p:cNvSpPr txBox="1"/>
          <p:nvPr/>
        </p:nvSpPr>
        <p:spPr>
          <a:xfrm>
            <a:off x="366715" y="159281"/>
            <a:ext cx="650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50"/>
          <p:cNvSpPr txBox="1"/>
          <p:nvPr/>
        </p:nvSpPr>
        <p:spPr>
          <a:xfrm>
            <a:off x="878603" y="987826"/>
            <a:ext cx="900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50"/>
          <p:cNvSpPr txBox="1"/>
          <p:nvPr/>
        </p:nvSpPr>
        <p:spPr>
          <a:xfrm>
            <a:off x="1025750" y="5987325"/>
            <a:ext cx="42300" cy="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3f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481" name="Google Shape;481;p50"/>
          <p:cNvSpPr txBox="1"/>
          <p:nvPr/>
        </p:nvSpPr>
        <p:spPr>
          <a:xfrm>
            <a:off x="351625" y="851175"/>
            <a:ext cx="10682400" cy="54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US" sz="2400">
                <a:solidFill>
                  <a:srgbClr val="FFFFFF"/>
                </a:solidFill>
              </a:rPr>
              <a:t>What is the </a:t>
            </a:r>
            <a:r>
              <a:rPr lang="en-US" sz="2400">
                <a:solidFill>
                  <a:srgbClr val="FFFFFF"/>
                </a:solidFill>
              </a:rPr>
              <a:t>singularity?</a:t>
            </a:r>
            <a:endParaRPr sz="1900">
              <a:solidFill>
                <a:schemeClr val="accent4"/>
              </a:solidFill>
            </a:endParaRPr>
          </a:p>
        </p:txBody>
      </p:sp>
      <p:sp>
        <p:nvSpPr>
          <p:cNvPr id="482" name="Google Shape;482;p50"/>
          <p:cNvSpPr txBox="1"/>
          <p:nvPr/>
        </p:nvSpPr>
        <p:spPr>
          <a:xfrm>
            <a:off x="1068050" y="311200"/>
            <a:ext cx="96465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Noto Sans Symbols"/>
              <a:buNone/>
            </a:pPr>
            <a:r>
              <a:rPr b="1" lang="en-US" sz="3400">
                <a:solidFill>
                  <a:srgbClr val="FFFFFF"/>
                </a:solidFill>
              </a:rPr>
              <a:t>kdevops: singularity for testing is here</a:t>
            </a:r>
            <a:endParaRPr/>
          </a:p>
        </p:txBody>
      </p:sp>
      <p:pic>
        <p:nvPicPr>
          <p:cNvPr id="483" name="Google Shape;483;p50" title="kdevops-trans-bg-edited-individual-with-logo-gausian-blur-1600x16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6825" y="3058025"/>
            <a:ext cx="3479552" cy="3479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51"/>
          <p:cNvSpPr txBox="1"/>
          <p:nvPr/>
        </p:nvSpPr>
        <p:spPr>
          <a:xfrm>
            <a:off x="366715" y="159281"/>
            <a:ext cx="650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51"/>
          <p:cNvSpPr txBox="1"/>
          <p:nvPr/>
        </p:nvSpPr>
        <p:spPr>
          <a:xfrm>
            <a:off x="878603" y="987826"/>
            <a:ext cx="900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51"/>
          <p:cNvSpPr txBox="1"/>
          <p:nvPr/>
        </p:nvSpPr>
        <p:spPr>
          <a:xfrm>
            <a:off x="1025750" y="5987325"/>
            <a:ext cx="42300" cy="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3f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491" name="Google Shape;491;p51"/>
          <p:cNvSpPr txBox="1"/>
          <p:nvPr/>
        </p:nvSpPr>
        <p:spPr>
          <a:xfrm>
            <a:off x="351625" y="851175"/>
            <a:ext cx="10682400" cy="54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US" sz="2400">
                <a:solidFill>
                  <a:srgbClr val="FFFFFF"/>
                </a:solidFill>
              </a:rPr>
              <a:t>What is the singularity?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US" sz="2400">
                <a:solidFill>
                  <a:srgbClr val="FFFFFF"/>
                </a:solidFill>
              </a:rPr>
              <a:t>Borrowed from physics: you can’t see beyond the event horizon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492" name="Google Shape;492;p51"/>
          <p:cNvSpPr txBox="1"/>
          <p:nvPr/>
        </p:nvSpPr>
        <p:spPr>
          <a:xfrm>
            <a:off x="1068050" y="311200"/>
            <a:ext cx="96465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Noto Sans Symbols"/>
              <a:buNone/>
            </a:pPr>
            <a:r>
              <a:rPr b="1" lang="en-US" sz="3400">
                <a:solidFill>
                  <a:srgbClr val="FFFFFF"/>
                </a:solidFill>
              </a:rPr>
              <a:t>kdevops: singularity for testing is here</a:t>
            </a:r>
            <a:endParaRPr/>
          </a:p>
        </p:txBody>
      </p:sp>
      <p:pic>
        <p:nvPicPr>
          <p:cNvPr id="493" name="Google Shape;493;p51" title="kdevops-trans-bg-edited-individual-with-logo-gausian-blur-1600x16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6825" y="3058025"/>
            <a:ext cx="3479552" cy="3479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52"/>
          <p:cNvSpPr txBox="1"/>
          <p:nvPr/>
        </p:nvSpPr>
        <p:spPr>
          <a:xfrm>
            <a:off x="366715" y="159281"/>
            <a:ext cx="650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52"/>
          <p:cNvSpPr txBox="1"/>
          <p:nvPr/>
        </p:nvSpPr>
        <p:spPr>
          <a:xfrm>
            <a:off x="878603" y="987826"/>
            <a:ext cx="900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52"/>
          <p:cNvSpPr txBox="1"/>
          <p:nvPr/>
        </p:nvSpPr>
        <p:spPr>
          <a:xfrm>
            <a:off x="1025750" y="5987325"/>
            <a:ext cx="42300" cy="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3f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501" name="Google Shape;501;p52"/>
          <p:cNvSpPr txBox="1"/>
          <p:nvPr/>
        </p:nvSpPr>
        <p:spPr>
          <a:xfrm>
            <a:off x="351625" y="851175"/>
            <a:ext cx="10682400" cy="54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US" sz="2400">
                <a:solidFill>
                  <a:srgbClr val="FFFFFF"/>
                </a:solidFill>
              </a:rPr>
              <a:t>What is the singularity?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US" sz="2400">
                <a:solidFill>
                  <a:srgbClr val="FFFFFF"/>
                </a:solidFill>
              </a:rPr>
              <a:t>Borrowed from physics: you can’t see beyond the event horizon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</a:pPr>
            <a:r>
              <a:rPr lang="en-US" sz="2400">
                <a:solidFill>
                  <a:schemeClr val="accent1"/>
                </a:solidFill>
              </a:rPr>
              <a:t>I can’t no longer predict clearly what we cannot do on kdevops</a:t>
            </a:r>
            <a:endParaRPr sz="2400">
              <a:solidFill>
                <a:schemeClr val="accent1"/>
              </a:solidFill>
            </a:endParaRPr>
          </a:p>
        </p:txBody>
      </p:sp>
      <p:sp>
        <p:nvSpPr>
          <p:cNvPr id="502" name="Google Shape;502;p52"/>
          <p:cNvSpPr txBox="1"/>
          <p:nvPr/>
        </p:nvSpPr>
        <p:spPr>
          <a:xfrm>
            <a:off x="1068050" y="311200"/>
            <a:ext cx="96465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Noto Sans Symbols"/>
              <a:buNone/>
            </a:pPr>
            <a:r>
              <a:rPr b="1" lang="en-US" sz="3400">
                <a:solidFill>
                  <a:srgbClr val="FFFFFF"/>
                </a:solidFill>
              </a:rPr>
              <a:t>kdevops: singularity for testing is here</a:t>
            </a:r>
            <a:endParaRPr/>
          </a:p>
        </p:txBody>
      </p:sp>
      <p:pic>
        <p:nvPicPr>
          <p:cNvPr id="503" name="Google Shape;503;p52" title="kdevops-trans-bg-edited-individual-with-logo-gausian-blur-1600x16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6825" y="3058025"/>
            <a:ext cx="3479552" cy="3479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53"/>
          <p:cNvSpPr txBox="1"/>
          <p:nvPr/>
        </p:nvSpPr>
        <p:spPr>
          <a:xfrm>
            <a:off x="366715" y="159281"/>
            <a:ext cx="650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53"/>
          <p:cNvSpPr txBox="1"/>
          <p:nvPr/>
        </p:nvSpPr>
        <p:spPr>
          <a:xfrm>
            <a:off x="878603" y="987826"/>
            <a:ext cx="900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53"/>
          <p:cNvSpPr txBox="1"/>
          <p:nvPr/>
        </p:nvSpPr>
        <p:spPr>
          <a:xfrm>
            <a:off x="1025750" y="5987325"/>
            <a:ext cx="42300" cy="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3f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511" name="Google Shape;511;p53"/>
          <p:cNvSpPr txBox="1"/>
          <p:nvPr/>
        </p:nvSpPr>
        <p:spPr>
          <a:xfrm>
            <a:off x="351625" y="851175"/>
            <a:ext cx="10682400" cy="54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US" sz="2400">
                <a:solidFill>
                  <a:srgbClr val="FFFFFF"/>
                </a:solidFill>
              </a:rPr>
              <a:t>What is the singularity?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US" sz="2400">
                <a:solidFill>
                  <a:srgbClr val="FFFFFF"/>
                </a:solidFill>
              </a:rPr>
              <a:t>Borrowed from physics: you can’t see beyond the event horizon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</a:pPr>
            <a:r>
              <a:rPr lang="en-US" sz="2400">
                <a:solidFill>
                  <a:schemeClr val="accent1"/>
                </a:solidFill>
              </a:rPr>
              <a:t>I can’t no longer predict clearly what we cannot do on kdevops</a:t>
            </a:r>
            <a:endParaRPr sz="2400">
              <a:solidFill>
                <a:schemeClr val="accent1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</a:pPr>
            <a:r>
              <a:rPr lang="en-US" sz="2400">
                <a:solidFill>
                  <a:schemeClr val="accent1"/>
                </a:solidFill>
              </a:rPr>
              <a:t>Time estimates for project scoping is way off</a:t>
            </a:r>
            <a:endParaRPr sz="2400">
              <a:solidFill>
                <a:schemeClr val="accent1"/>
              </a:solidFill>
            </a:endParaRPr>
          </a:p>
        </p:txBody>
      </p:sp>
      <p:sp>
        <p:nvSpPr>
          <p:cNvPr id="512" name="Google Shape;512;p53"/>
          <p:cNvSpPr txBox="1"/>
          <p:nvPr/>
        </p:nvSpPr>
        <p:spPr>
          <a:xfrm>
            <a:off x="1068050" y="311200"/>
            <a:ext cx="96465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Noto Sans Symbols"/>
              <a:buNone/>
            </a:pPr>
            <a:r>
              <a:rPr b="1" lang="en-US" sz="3400">
                <a:solidFill>
                  <a:srgbClr val="FFFFFF"/>
                </a:solidFill>
              </a:rPr>
              <a:t>kdevops: singularity for testing is here</a:t>
            </a:r>
            <a:endParaRPr/>
          </a:p>
        </p:txBody>
      </p:sp>
      <p:pic>
        <p:nvPicPr>
          <p:cNvPr id="513" name="Google Shape;513;p53" title="kdevops-trans-bg-edited-individual-with-logo-gausian-blur-1600x16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6825" y="3058025"/>
            <a:ext cx="3479552" cy="3479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54"/>
          <p:cNvSpPr txBox="1"/>
          <p:nvPr/>
        </p:nvSpPr>
        <p:spPr>
          <a:xfrm>
            <a:off x="366715" y="159281"/>
            <a:ext cx="650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54"/>
          <p:cNvSpPr txBox="1"/>
          <p:nvPr/>
        </p:nvSpPr>
        <p:spPr>
          <a:xfrm>
            <a:off x="878603" y="987826"/>
            <a:ext cx="900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54"/>
          <p:cNvSpPr txBox="1"/>
          <p:nvPr/>
        </p:nvSpPr>
        <p:spPr>
          <a:xfrm>
            <a:off x="1025750" y="5987325"/>
            <a:ext cx="42300" cy="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3f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521" name="Google Shape;521;p54"/>
          <p:cNvSpPr txBox="1"/>
          <p:nvPr/>
        </p:nvSpPr>
        <p:spPr>
          <a:xfrm>
            <a:off x="351625" y="851175"/>
            <a:ext cx="10682400" cy="54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US" sz="2400">
                <a:solidFill>
                  <a:srgbClr val="FFFFFF"/>
                </a:solidFill>
              </a:rPr>
              <a:t>What is the singularity?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US" sz="2400">
                <a:solidFill>
                  <a:srgbClr val="FFFFFF"/>
                </a:solidFill>
              </a:rPr>
              <a:t>Borrowed from physics: you can’t see beyond the event horizon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</a:pPr>
            <a:r>
              <a:rPr lang="en-US" sz="2400">
                <a:solidFill>
                  <a:schemeClr val="accent1"/>
                </a:solidFill>
              </a:rPr>
              <a:t>I can’t no longer predict clearly what we cannot do on kdevops</a:t>
            </a:r>
            <a:endParaRPr sz="2400">
              <a:solidFill>
                <a:schemeClr val="accent1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</a:pPr>
            <a:r>
              <a:rPr lang="en-US" sz="2400">
                <a:solidFill>
                  <a:schemeClr val="accent1"/>
                </a:solidFill>
              </a:rPr>
              <a:t>Time estimates for project scoping is way off</a:t>
            </a:r>
            <a:endParaRPr sz="2400">
              <a:solidFill>
                <a:schemeClr val="accent1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</a:pPr>
            <a:r>
              <a:rPr lang="en-US" sz="2400">
                <a:solidFill>
                  <a:schemeClr val="accent1"/>
                </a:solidFill>
              </a:rPr>
              <a:t>In writing these slides I </a:t>
            </a:r>
            <a:r>
              <a:rPr lang="en-US" sz="2400">
                <a:solidFill>
                  <a:schemeClr val="accent1"/>
                </a:solidFill>
              </a:rPr>
              <a:t>couldn’t keep track of all new features added</a:t>
            </a:r>
            <a:endParaRPr sz="2400">
              <a:solidFill>
                <a:schemeClr val="accent1"/>
              </a:solidFill>
            </a:endParaRPr>
          </a:p>
        </p:txBody>
      </p:sp>
      <p:sp>
        <p:nvSpPr>
          <p:cNvPr id="522" name="Google Shape;522;p54"/>
          <p:cNvSpPr txBox="1"/>
          <p:nvPr/>
        </p:nvSpPr>
        <p:spPr>
          <a:xfrm>
            <a:off x="1068050" y="311200"/>
            <a:ext cx="96465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Noto Sans Symbols"/>
              <a:buNone/>
            </a:pPr>
            <a:r>
              <a:rPr b="1" lang="en-US" sz="3400">
                <a:solidFill>
                  <a:srgbClr val="FFFFFF"/>
                </a:solidFill>
              </a:rPr>
              <a:t>kdevops: singularity for testing is here</a:t>
            </a:r>
            <a:endParaRPr/>
          </a:p>
        </p:txBody>
      </p:sp>
      <p:pic>
        <p:nvPicPr>
          <p:cNvPr id="523" name="Google Shape;523;p54" title="kdevops-trans-bg-edited-individual-with-logo-gausian-blur-1600x16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6825" y="3058025"/>
            <a:ext cx="3479552" cy="3479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55"/>
          <p:cNvSpPr txBox="1"/>
          <p:nvPr/>
        </p:nvSpPr>
        <p:spPr>
          <a:xfrm>
            <a:off x="366715" y="159281"/>
            <a:ext cx="650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55"/>
          <p:cNvSpPr txBox="1"/>
          <p:nvPr/>
        </p:nvSpPr>
        <p:spPr>
          <a:xfrm>
            <a:off x="878603" y="987826"/>
            <a:ext cx="900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55"/>
          <p:cNvSpPr txBox="1"/>
          <p:nvPr/>
        </p:nvSpPr>
        <p:spPr>
          <a:xfrm>
            <a:off x="1025750" y="5987325"/>
            <a:ext cx="42300" cy="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3f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531" name="Google Shape;531;p55"/>
          <p:cNvSpPr txBox="1"/>
          <p:nvPr/>
        </p:nvSpPr>
        <p:spPr>
          <a:xfrm>
            <a:off x="351625" y="851175"/>
            <a:ext cx="10682400" cy="54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US" sz="2400">
                <a:solidFill>
                  <a:srgbClr val="FFFFFF"/>
                </a:solidFill>
              </a:rPr>
              <a:t>What is the singularity?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US" sz="2400">
                <a:solidFill>
                  <a:srgbClr val="FFFFFF"/>
                </a:solidFill>
              </a:rPr>
              <a:t>Borrowed from physics: you can’t see beyond the event horizon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</a:pPr>
            <a:r>
              <a:rPr lang="en-US" sz="2400">
                <a:solidFill>
                  <a:schemeClr val="accent1"/>
                </a:solidFill>
              </a:rPr>
              <a:t>I can’t no longer predict clearly what we cannot do on kdevops</a:t>
            </a:r>
            <a:endParaRPr sz="2400">
              <a:solidFill>
                <a:schemeClr val="accent1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</a:pPr>
            <a:r>
              <a:rPr lang="en-US" sz="2400">
                <a:solidFill>
                  <a:schemeClr val="accent1"/>
                </a:solidFill>
              </a:rPr>
              <a:t>Time estimates for project scoping is way off</a:t>
            </a:r>
            <a:endParaRPr sz="2400">
              <a:solidFill>
                <a:schemeClr val="accent1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</a:pPr>
            <a:r>
              <a:rPr lang="en-US" sz="2400">
                <a:solidFill>
                  <a:schemeClr val="accent1"/>
                </a:solidFill>
              </a:rPr>
              <a:t>In writing these slides I couldn’t keep track of all new features added</a:t>
            </a:r>
            <a:endParaRPr sz="2400">
              <a:solidFill>
                <a:schemeClr val="accent1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</a:pPr>
            <a:r>
              <a:rPr lang="en-US" sz="2400">
                <a:solidFill>
                  <a:schemeClr val="accent1"/>
                </a:solidFill>
              </a:rPr>
              <a:t>I’m having a hard time </a:t>
            </a:r>
            <a:r>
              <a:rPr lang="en-US" sz="2400">
                <a:solidFill>
                  <a:schemeClr val="accent1"/>
                </a:solidFill>
              </a:rPr>
              <a:t>prioritizing</a:t>
            </a:r>
            <a:r>
              <a:rPr lang="en-US" sz="2400">
                <a:solidFill>
                  <a:schemeClr val="accent1"/>
                </a:solidFill>
              </a:rPr>
              <a:t> innovations</a:t>
            </a:r>
            <a:endParaRPr sz="2400">
              <a:solidFill>
                <a:schemeClr val="accent1"/>
              </a:solidFill>
            </a:endParaRPr>
          </a:p>
        </p:txBody>
      </p:sp>
      <p:sp>
        <p:nvSpPr>
          <p:cNvPr id="532" name="Google Shape;532;p55"/>
          <p:cNvSpPr txBox="1"/>
          <p:nvPr/>
        </p:nvSpPr>
        <p:spPr>
          <a:xfrm>
            <a:off x="1068050" y="311200"/>
            <a:ext cx="96465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Noto Sans Symbols"/>
              <a:buNone/>
            </a:pPr>
            <a:r>
              <a:rPr b="1" lang="en-US" sz="3400">
                <a:solidFill>
                  <a:srgbClr val="FFFFFF"/>
                </a:solidFill>
              </a:rPr>
              <a:t>kdevops: singularity for testing is here</a:t>
            </a:r>
            <a:endParaRPr/>
          </a:p>
        </p:txBody>
      </p:sp>
      <p:pic>
        <p:nvPicPr>
          <p:cNvPr id="533" name="Google Shape;533;p55" title="kdevops-trans-bg-edited-individual-with-logo-gausian-blur-1600x16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6825" y="3058025"/>
            <a:ext cx="3479552" cy="3479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/>
          <p:nvPr/>
        </p:nvSpPr>
        <p:spPr>
          <a:xfrm>
            <a:off x="366715" y="159281"/>
            <a:ext cx="650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1"/>
          <p:cNvSpPr txBox="1"/>
          <p:nvPr/>
        </p:nvSpPr>
        <p:spPr>
          <a:xfrm>
            <a:off x="878603" y="987826"/>
            <a:ext cx="900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1"/>
          <p:cNvSpPr txBox="1"/>
          <p:nvPr/>
        </p:nvSpPr>
        <p:spPr>
          <a:xfrm>
            <a:off x="1025750" y="5987325"/>
            <a:ext cx="42300" cy="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3f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87" name="Google Shape;87;p11"/>
          <p:cNvSpPr txBox="1"/>
          <p:nvPr/>
        </p:nvSpPr>
        <p:spPr>
          <a:xfrm>
            <a:off x="351625" y="851175"/>
            <a:ext cx="10682400" cy="54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US" sz="2400">
                <a:solidFill>
                  <a:srgbClr val="FFFFFF"/>
                </a:solidFill>
              </a:rPr>
              <a:t>What is kdevops:</a:t>
            </a:r>
            <a:endParaRPr sz="2400">
              <a:solidFill>
                <a:srgbClr val="FFFFFF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</a:pPr>
            <a:r>
              <a:rPr lang="en-US" sz="2400">
                <a:solidFill>
                  <a:srgbClr val="FFFFFF"/>
                </a:solidFill>
              </a:rPr>
              <a:t>Linux distribution agnostic</a:t>
            </a:r>
            <a:endParaRPr sz="2400">
              <a:solidFill>
                <a:srgbClr val="FFFFFF"/>
              </a:solidFill>
            </a:endParaRPr>
          </a:p>
          <a:p>
            <a: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</a:pPr>
            <a:r>
              <a:rPr lang="en-US" sz="2400">
                <a:solidFill>
                  <a:srgbClr val="FFFFFF"/>
                </a:solidFill>
              </a:rPr>
              <a:t>Linux kernel </a:t>
            </a:r>
            <a:r>
              <a:rPr lang="en-US" sz="2400">
                <a:solidFill>
                  <a:schemeClr val="accent1"/>
                </a:solidFill>
              </a:rPr>
              <a:t>test automation</a:t>
            </a:r>
            <a:r>
              <a:rPr lang="en-US" sz="2400">
                <a:solidFill>
                  <a:srgbClr val="FFFFFF"/>
                </a:solidFill>
              </a:rPr>
              <a:t> solution</a:t>
            </a:r>
            <a:endParaRPr sz="2400">
              <a:solidFill>
                <a:srgbClr val="FFFFFF"/>
              </a:solidFill>
            </a:endParaRPr>
          </a:p>
          <a:p>
            <a: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</a:pPr>
            <a:r>
              <a:rPr lang="en-US" sz="2400">
                <a:solidFill>
                  <a:srgbClr val="FFFFFF"/>
                </a:solidFill>
              </a:rPr>
              <a:t>Linux kernel </a:t>
            </a:r>
            <a:r>
              <a:rPr lang="en-US" sz="2400">
                <a:solidFill>
                  <a:schemeClr val="accent1"/>
                </a:solidFill>
              </a:rPr>
              <a:t>development automation</a:t>
            </a:r>
            <a:r>
              <a:rPr lang="en-US" sz="2400">
                <a:solidFill>
                  <a:srgbClr val="FFFFFF"/>
                </a:solidFill>
              </a:rPr>
              <a:t> solution</a:t>
            </a:r>
            <a:endParaRPr sz="2400">
              <a:solidFill>
                <a:srgbClr val="FFFFFF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</a:pPr>
            <a:r>
              <a:rPr lang="en-US" sz="2400">
                <a:solidFill>
                  <a:srgbClr val="FFFFFF"/>
                </a:solidFill>
              </a:rPr>
              <a:t>Kconfig + ansible + CI integration + automatic dashboard</a:t>
            </a:r>
            <a:endParaRPr sz="24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88" name="Google Shape;88;p11"/>
          <p:cNvSpPr txBox="1"/>
          <p:nvPr/>
        </p:nvSpPr>
        <p:spPr>
          <a:xfrm>
            <a:off x="1068050" y="311200"/>
            <a:ext cx="96465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Noto Sans Symbols"/>
              <a:buNone/>
            </a:pPr>
            <a:r>
              <a:rPr b="1" lang="en-US" sz="3400">
                <a:solidFill>
                  <a:srgbClr val="FFFFFF"/>
                </a:solidFill>
              </a:rPr>
              <a:t>kdevops: intro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56"/>
          <p:cNvSpPr txBox="1"/>
          <p:nvPr/>
        </p:nvSpPr>
        <p:spPr>
          <a:xfrm>
            <a:off x="366715" y="159281"/>
            <a:ext cx="650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56"/>
          <p:cNvSpPr txBox="1"/>
          <p:nvPr/>
        </p:nvSpPr>
        <p:spPr>
          <a:xfrm>
            <a:off x="878603" y="987826"/>
            <a:ext cx="900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56"/>
          <p:cNvSpPr txBox="1"/>
          <p:nvPr/>
        </p:nvSpPr>
        <p:spPr>
          <a:xfrm>
            <a:off x="1025750" y="5987325"/>
            <a:ext cx="42300" cy="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3f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541" name="Google Shape;541;p56"/>
          <p:cNvSpPr txBox="1"/>
          <p:nvPr/>
        </p:nvSpPr>
        <p:spPr>
          <a:xfrm>
            <a:off x="351625" y="851175"/>
            <a:ext cx="10682400" cy="54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US" sz="2400">
                <a:solidFill>
                  <a:srgbClr val="FFFFFF"/>
                </a:solidFill>
              </a:rPr>
              <a:t>What is the singularity?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US" sz="2400">
                <a:solidFill>
                  <a:srgbClr val="FFFFFF"/>
                </a:solidFill>
              </a:rPr>
              <a:t>Borrowed from physics: you can’t see beyond the event horizon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</a:pPr>
            <a:r>
              <a:rPr lang="en-US" sz="2400">
                <a:solidFill>
                  <a:schemeClr val="accent1"/>
                </a:solidFill>
              </a:rPr>
              <a:t>I can’t no longer predict clearly what we cannot do on kdevops</a:t>
            </a:r>
            <a:endParaRPr sz="2400">
              <a:solidFill>
                <a:schemeClr val="accent1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</a:pPr>
            <a:r>
              <a:rPr lang="en-US" sz="2400">
                <a:solidFill>
                  <a:schemeClr val="accent1"/>
                </a:solidFill>
              </a:rPr>
              <a:t>Time estimates for project scoping is way off</a:t>
            </a:r>
            <a:endParaRPr sz="2400">
              <a:solidFill>
                <a:schemeClr val="accent1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</a:pPr>
            <a:r>
              <a:rPr lang="en-US" sz="2400">
                <a:solidFill>
                  <a:schemeClr val="accent1"/>
                </a:solidFill>
              </a:rPr>
              <a:t>In writing these slides I couldn’t keep track of all new features added</a:t>
            </a:r>
            <a:endParaRPr sz="2400">
              <a:solidFill>
                <a:schemeClr val="accent1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</a:pPr>
            <a:r>
              <a:rPr lang="en-US" sz="2400">
                <a:solidFill>
                  <a:schemeClr val="accent1"/>
                </a:solidFill>
              </a:rPr>
              <a:t>I’m having a hard time prioritizing innovations</a:t>
            </a:r>
            <a:endParaRPr sz="2400">
              <a:solidFill>
                <a:schemeClr val="accent1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</a:pPr>
            <a:r>
              <a:rPr lang="en-US" sz="2400">
                <a:solidFill>
                  <a:schemeClr val="accent1"/>
                </a:solidFill>
              </a:rPr>
              <a:t>It’s not just me</a:t>
            </a:r>
            <a:endParaRPr sz="2400">
              <a:solidFill>
                <a:schemeClr val="accent1"/>
              </a:solidFill>
            </a:endParaRPr>
          </a:p>
        </p:txBody>
      </p:sp>
      <p:sp>
        <p:nvSpPr>
          <p:cNvPr id="542" name="Google Shape;542;p56"/>
          <p:cNvSpPr txBox="1"/>
          <p:nvPr/>
        </p:nvSpPr>
        <p:spPr>
          <a:xfrm>
            <a:off x="1068050" y="311200"/>
            <a:ext cx="96465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Noto Sans Symbols"/>
              <a:buNone/>
            </a:pPr>
            <a:r>
              <a:rPr b="1" lang="en-US" sz="3400">
                <a:solidFill>
                  <a:srgbClr val="FFFFFF"/>
                </a:solidFill>
              </a:rPr>
              <a:t>kdevops: singularity for testing is here</a:t>
            </a:r>
            <a:endParaRPr/>
          </a:p>
        </p:txBody>
      </p:sp>
      <p:pic>
        <p:nvPicPr>
          <p:cNvPr id="543" name="Google Shape;543;p56" title="kdevops-trans-bg-edited-individual-with-logo-gausian-blur-1600x16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6825" y="3058025"/>
            <a:ext cx="3479552" cy="3479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57"/>
          <p:cNvSpPr txBox="1"/>
          <p:nvPr/>
        </p:nvSpPr>
        <p:spPr>
          <a:xfrm>
            <a:off x="366715" y="159281"/>
            <a:ext cx="650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57"/>
          <p:cNvSpPr txBox="1"/>
          <p:nvPr/>
        </p:nvSpPr>
        <p:spPr>
          <a:xfrm>
            <a:off x="878603" y="987826"/>
            <a:ext cx="900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57"/>
          <p:cNvSpPr txBox="1"/>
          <p:nvPr/>
        </p:nvSpPr>
        <p:spPr>
          <a:xfrm>
            <a:off x="1025750" y="5987325"/>
            <a:ext cx="42300" cy="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3f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551" name="Google Shape;551;p57"/>
          <p:cNvSpPr txBox="1"/>
          <p:nvPr/>
        </p:nvSpPr>
        <p:spPr>
          <a:xfrm>
            <a:off x="351625" y="851175"/>
            <a:ext cx="10832100" cy="3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552" name="Google Shape;552;p57"/>
          <p:cNvSpPr txBox="1"/>
          <p:nvPr/>
        </p:nvSpPr>
        <p:spPr>
          <a:xfrm>
            <a:off x="414050" y="311200"/>
            <a:ext cx="103005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Noto Sans Symbols"/>
              <a:buNone/>
            </a:pPr>
            <a:r>
              <a:rPr b="1" lang="en-US" sz="2600">
                <a:solidFill>
                  <a:schemeClr val="lt1"/>
                </a:solidFill>
              </a:rPr>
              <a:t>kdevops: talk is cheap</a:t>
            </a:r>
            <a:endParaRPr b="1" sz="3400">
              <a:solidFill>
                <a:schemeClr val="lt1"/>
              </a:solidFill>
            </a:endParaRPr>
          </a:p>
        </p:txBody>
      </p:sp>
      <p:sp>
        <p:nvSpPr>
          <p:cNvPr id="553" name="Google Shape;553;p57"/>
          <p:cNvSpPr txBox="1"/>
          <p:nvPr/>
        </p:nvSpPr>
        <p:spPr>
          <a:xfrm>
            <a:off x="952000" y="2470750"/>
            <a:ext cx="9986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</a:rPr>
              <a:t>How has this been used for something productive on Linux?</a:t>
            </a:r>
            <a:endParaRPr sz="2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8"/>
          <p:cNvSpPr txBox="1"/>
          <p:nvPr/>
        </p:nvSpPr>
        <p:spPr>
          <a:xfrm>
            <a:off x="366715" y="159281"/>
            <a:ext cx="650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58"/>
          <p:cNvSpPr txBox="1"/>
          <p:nvPr/>
        </p:nvSpPr>
        <p:spPr>
          <a:xfrm>
            <a:off x="878603" y="987826"/>
            <a:ext cx="900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58"/>
          <p:cNvSpPr txBox="1"/>
          <p:nvPr/>
        </p:nvSpPr>
        <p:spPr>
          <a:xfrm>
            <a:off x="1025750" y="5987325"/>
            <a:ext cx="42300" cy="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3f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561" name="Google Shape;561;p58"/>
          <p:cNvSpPr txBox="1"/>
          <p:nvPr/>
        </p:nvSpPr>
        <p:spPr>
          <a:xfrm>
            <a:off x="351625" y="851175"/>
            <a:ext cx="11661900" cy="54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v6.12: block size &gt; page size for filesystems: LBS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v6.15: block size &gt; page size on the block layer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u="sng">
                <a:solidFill>
                  <a:schemeClr val="hlink"/>
                </a:solidFill>
                <a:hlinkClick r:id="rId3"/>
              </a:rPr>
              <a:t>https://semiconductor.samsung.com/news-events/tech-blog/dividing-and-conquering-linux-high-capacity-ssd-support-with-lbs-ep1/</a:t>
            </a:r>
            <a:endParaRPr sz="1500">
              <a:solidFill>
                <a:schemeClr val="lt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TPS </a:t>
            </a:r>
            <a:r>
              <a:rPr lang="en-US" sz="2400">
                <a:solidFill>
                  <a:schemeClr val="lt1"/>
                </a:solidFill>
              </a:rPr>
              <a:t>variability</a:t>
            </a:r>
            <a:r>
              <a:rPr lang="en-US" sz="2400">
                <a:solidFill>
                  <a:schemeClr val="lt1"/>
                </a:solidFill>
              </a:rPr>
              <a:t>: large atomics make sense for databases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vLLM production stack bringup is now easy</a:t>
            </a:r>
            <a:endParaRPr sz="24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562" name="Google Shape;562;p58"/>
          <p:cNvSpPr txBox="1"/>
          <p:nvPr/>
        </p:nvSpPr>
        <p:spPr>
          <a:xfrm>
            <a:off x="1068050" y="311200"/>
            <a:ext cx="96465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Noto Sans Symbols"/>
              <a:buNone/>
            </a:pPr>
            <a:r>
              <a:rPr b="1" lang="en-US" sz="3400">
                <a:solidFill>
                  <a:srgbClr val="FFFFFF"/>
                </a:solidFill>
              </a:rPr>
              <a:t>Use cases</a:t>
            </a:r>
            <a:endParaRPr/>
          </a:p>
        </p:txBody>
      </p:sp>
      <p:pic>
        <p:nvPicPr>
          <p:cNvPr id="563" name="Google Shape;563;p58" title="lbs-samsung-pag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07900" y="3078475"/>
            <a:ext cx="2937375" cy="2866600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58"/>
          <p:cNvSpPr txBox="1"/>
          <p:nvPr/>
        </p:nvSpPr>
        <p:spPr>
          <a:xfrm>
            <a:off x="405600" y="5042750"/>
            <a:ext cx="8238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-US" sz="2400">
                <a:solidFill>
                  <a:schemeClr val="lt1"/>
                </a:solidFill>
              </a:rPr>
              <a:t>Parallel Writeback: </a:t>
            </a:r>
            <a:r>
              <a:rPr b="1" lang="en-US" sz="2500">
                <a:solidFill>
                  <a:schemeClr val="lt1"/>
                </a:solidFill>
              </a:rPr>
              <a:t>212% performance improvement</a:t>
            </a:r>
            <a:endParaRPr b="1" sz="2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59"/>
          <p:cNvSpPr txBox="1"/>
          <p:nvPr/>
        </p:nvSpPr>
        <p:spPr>
          <a:xfrm>
            <a:off x="366715" y="159281"/>
            <a:ext cx="650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59"/>
          <p:cNvSpPr txBox="1"/>
          <p:nvPr/>
        </p:nvSpPr>
        <p:spPr>
          <a:xfrm>
            <a:off x="878603" y="987826"/>
            <a:ext cx="900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59"/>
          <p:cNvSpPr txBox="1"/>
          <p:nvPr/>
        </p:nvSpPr>
        <p:spPr>
          <a:xfrm>
            <a:off x="1025750" y="5987325"/>
            <a:ext cx="42300" cy="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3f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572" name="Google Shape;572;p59"/>
          <p:cNvSpPr txBox="1"/>
          <p:nvPr/>
        </p:nvSpPr>
        <p:spPr>
          <a:xfrm>
            <a:off x="351625" y="851175"/>
            <a:ext cx="11661900" cy="54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We need a home to archive as much data as is possible for results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We need infinite storage</a:t>
            </a:r>
            <a:endParaRPr sz="2400">
              <a:solidFill>
                <a:schemeClr val="lt1"/>
              </a:solidFill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573" name="Google Shape;573;p59"/>
          <p:cNvSpPr txBox="1"/>
          <p:nvPr/>
        </p:nvSpPr>
        <p:spPr>
          <a:xfrm>
            <a:off x="1068050" y="311200"/>
            <a:ext cx="96465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Noto Sans Symbols"/>
              <a:buNone/>
            </a:pPr>
            <a:r>
              <a:rPr b="1" lang="en-US" sz="3400">
                <a:solidFill>
                  <a:srgbClr val="FFFFFF"/>
                </a:solidFill>
              </a:rPr>
              <a:t>kdevops-results-archive</a:t>
            </a:r>
            <a:endParaRPr/>
          </a:p>
        </p:txBody>
      </p:sp>
      <p:pic>
        <p:nvPicPr>
          <p:cNvPr id="574" name="Google Shape;574;p59" title="kdevops-archiv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8375" y="3484875"/>
            <a:ext cx="1952225" cy="2802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60"/>
          <p:cNvSpPr txBox="1"/>
          <p:nvPr/>
        </p:nvSpPr>
        <p:spPr>
          <a:xfrm>
            <a:off x="366715" y="159281"/>
            <a:ext cx="650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60"/>
          <p:cNvSpPr txBox="1"/>
          <p:nvPr/>
        </p:nvSpPr>
        <p:spPr>
          <a:xfrm>
            <a:off x="878603" y="987826"/>
            <a:ext cx="900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60"/>
          <p:cNvSpPr txBox="1"/>
          <p:nvPr/>
        </p:nvSpPr>
        <p:spPr>
          <a:xfrm>
            <a:off x="1025750" y="5987325"/>
            <a:ext cx="42300" cy="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3f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582" name="Google Shape;582;p60"/>
          <p:cNvSpPr txBox="1"/>
          <p:nvPr/>
        </p:nvSpPr>
        <p:spPr>
          <a:xfrm>
            <a:off x="351625" y="851175"/>
            <a:ext cx="11661900" cy="54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We need a home to archive as much data as is possible for results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We need infinite storage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○"/>
            </a:pPr>
            <a:r>
              <a:rPr lang="en-US" sz="2400">
                <a:solidFill>
                  <a:schemeClr val="accent4"/>
                </a:solidFill>
              </a:rPr>
              <a:t>git LFS</a:t>
            </a:r>
            <a:endParaRPr sz="2400">
              <a:solidFill>
                <a:schemeClr val="accent4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○"/>
            </a:pPr>
            <a:r>
              <a:rPr lang="en-US" sz="2400">
                <a:solidFill>
                  <a:schemeClr val="accent4"/>
                </a:solidFill>
              </a:rPr>
              <a:t>rotate git trees by epoch</a:t>
            </a:r>
            <a:endParaRPr sz="2400">
              <a:solidFill>
                <a:schemeClr val="accent4"/>
              </a:solidFill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583" name="Google Shape;583;p60"/>
          <p:cNvSpPr txBox="1"/>
          <p:nvPr/>
        </p:nvSpPr>
        <p:spPr>
          <a:xfrm>
            <a:off x="1068050" y="311200"/>
            <a:ext cx="96465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Noto Sans Symbols"/>
              <a:buNone/>
            </a:pPr>
            <a:r>
              <a:rPr b="1" lang="en-US" sz="3400">
                <a:solidFill>
                  <a:srgbClr val="FFFFFF"/>
                </a:solidFill>
              </a:rPr>
              <a:t>kdevops-results-archive</a:t>
            </a:r>
            <a:endParaRPr/>
          </a:p>
        </p:txBody>
      </p:sp>
      <p:pic>
        <p:nvPicPr>
          <p:cNvPr id="584" name="Google Shape;584;p60" title="kdevops-archiv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8375" y="3484875"/>
            <a:ext cx="1952225" cy="2802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61"/>
          <p:cNvSpPr txBox="1"/>
          <p:nvPr/>
        </p:nvSpPr>
        <p:spPr>
          <a:xfrm>
            <a:off x="366715" y="159281"/>
            <a:ext cx="650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61"/>
          <p:cNvSpPr txBox="1"/>
          <p:nvPr/>
        </p:nvSpPr>
        <p:spPr>
          <a:xfrm>
            <a:off x="878603" y="987826"/>
            <a:ext cx="900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61"/>
          <p:cNvSpPr txBox="1"/>
          <p:nvPr/>
        </p:nvSpPr>
        <p:spPr>
          <a:xfrm>
            <a:off x="1025750" y="5987325"/>
            <a:ext cx="42300" cy="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3f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592" name="Google Shape;592;p61"/>
          <p:cNvSpPr txBox="1"/>
          <p:nvPr/>
        </p:nvSpPr>
        <p:spPr>
          <a:xfrm>
            <a:off x="309300" y="836375"/>
            <a:ext cx="11983500" cy="54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  <a:highlight>
                  <a:schemeClr val="dk1"/>
                </a:highlight>
              </a:rPr>
              <a:t>CI is a pain point</a:t>
            </a:r>
            <a:endParaRPr sz="2400">
              <a:solidFill>
                <a:schemeClr val="lt1"/>
              </a:solidFill>
              <a:highlight>
                <a:schemeClr val="dk1"/>
              </a:highlight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  <a:highlight>
                  <a:schemeClr val="dk1"/>
                </a:highlight>
              </a:rPr>
              <a:t>Generalizing it would be amazing</a:t>
            </a:r>
            <a:endParaRPr sz="2400">
              <a:solidFill>
                <a:schemeClr val="lt1"/>
              </a:solidFill>
              <a:highlight>
                <a:schemeClr val="dk1"/>
              </a:highlight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  <a:highlight>
                  <a:schemeClr val="dk1"/>
                </a:highlight>
              </a:rPr>
              <a:t>Yes you can partial vibe-code but also painful to test</a:t>
            </a:r>
            <a:endParaRPr sz="2400">
              <a:solidFill>
                <a:schemeClr val="lt1"/>
              </a:solidFill>
              <a:highlight>
                <a:schemeClr val="dk1"/>
              </a:highlight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●"/>
            </a:pPr>
            <a:r>
              <a:rPr lang="en-US" sz="2400">
                <a:solidFill>
                  <a:schemeClr val="accent5"/>
                </a:solidFill>
                <a:highlight>
                  <a:schemeClr val="dk1"/>
                </a:highlight>
              </a:rPr>
              <a:t>The most nasty party of automation</a:t>
            </a:r>
            <a:endParaRPr sz="2400">
              <a:solidFill>
                <a:schemeClr val="accent5"/>
              </a:solidFill>
              <a:highlight>
                <a:schemeClr val="dk1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p:sp>
        <p:nvSpPr>
          <p:cNvPr id="593" name="Google Shape;593;p61"/>
          <p:cNvSpPr txBox="1"/>
          <p:nvPr/>
        </p:nvSpPr>
        <p:spPr>
          <a:xfrm>
            <a:off x="439450" y="311200"/>
            <a:ext cx="102750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Noto Sans Symbols"/>
              <a:buNone/>
            </a:pPr>
            <a:r>
              <a:rPr b="1" lang="en-US" sz="3400">
                <a:solidFill>
                  <a:srgbClr val="FFFFFF"/>
                </a:solidFill>
              </a:rPr>
              <a:t>kdevops latest dog trick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62"/>
          <p:cNvSpPr txBox="1"/>
          <p:nvPr/>
        </p:nvSpPr>
        <p:spPr>
          <a:xfrm>
            <a:off x="366715" y="159281"/>
            <a:ext cx="650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62"/>
          <p:cNvSpPr txBox="1"/>
          <p:nvPr/>
        </p:nvSpPr>
        <p:spPr>
          <a:xfrm>
            <a:off x="878603" y="987826"/>
            <a:ext cx="900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62"/>
          <p:cNvSpPr txBox="1"/>
          <p:nvPr/>
        </p:nvSpPr>
        <p:spPr>
          <a:xfrm>
            <a:off x="1025750" y="5987325"/>
            <a:ext cx="42300" cy="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3f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601" name="Google Shape;601;p62"/>
          <p:cNvSpPr txBox="1"/>
          <p:nvPr/>
        </p:nvSpPr>
        <p:spPr>
          <a:xfrm>
            <a:off x="309300" y="836375"/>
            <a:ext cx="11983500" cy="54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  <a:highlight>
                  <a:schemeClr val="dk1"/>
                </a:highlight>
              </a:rPr>
              <a:t>CI is a pain point</a:t>
            </a:r>
            <a:endParaRPr sz="2400">
              <a:solidFill>
                <a:schemeClr val="lt1"/>
              </a:solidFill>
              <a:highlight>
                <a:schemeClr val="dk1"/>
              </a:highlight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  <a:highlight>
                  <a:schemeClr val="dk1"/>
                </a:highlight>
              </a:rPr>
              <a:t>Generalizing it would be amazing</a:t>
            </a:r>
            <a:endParaRPr sz="2400">
              <a:solidFill>
                <a:schemeClr val="lt1"/>
              </a:solidFill>
              <a:highlight>
                <a:schemeClr val="dk1"/>
              </a:highlight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  <a:highlight>
                  <a:schemeClr val="dk1"/>
                </a:highlight>
              </a:rPr>
              <a:t>Yes you can partial vibe-code but also painful to test</a:t>
            </a:r>
            <a:endParaRPr sz="2400">
              <a:solidFill>
                <a:schemeClr val="lt1"/>
              </a:solidFill>
              <a:highlight>
                <a:schemeClr val="dk1"/>
              </a:highlight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●"/>
            </a:pPr>
            <a:r>
              <a:rPr lang="en-US" sz="2400">
                <a:solidFill>
                  <a:schemeClr val="accent5"/>
                </a:solidFill>
                <a:highlight>
                  <a:schemeClr val="dk1"/>
                </a:highlight>
              </a:rPr>
              <a:t>The most nasty party of automation</a:t>
            </a:r>
            <a:endParaRPr sz="2400">
              <a:solidFill>
                <a:schemeClr val="accent5"/>
              </a:solidFill>
              <a:highlight>
                <a:schemeClr val="dk1"/>
              </a:highlight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●"/>
            </a:pPr>
            <a:r>
              <a:rPr lang="en-US" sz="2400">
                <a:solidFill>
                  <a:schemeClr val="accent4"/>
                </a:solidFill>
                <a:highlight>
                  <a:schemeClr val="dk1"/>
                </a:highlight>
              </a:rPr>
              <a:t>Goal: avoid developers having to touch it</a:t>
            </a:r>
            <a:endParaRPr sz="2400"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p:sp>
        <p:nvSpPr>
          <p:cNvPr id="602" name="Google Shape;602;p62"/>
          <p:cNvSpPr txBox="1"/>
          <p:nvPr/>
        </p:nvSpPr>
        <p:spPr>
          <a:xfrm>
            <a:off x="439450" y="311200"/>
            <a:ext cx="102750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Noto Sans Symbols"/>
              <a:buNone/>
            </a:pPr>
            <a:r>
              <a:rPr b="1" lang="en-US" sz="3400">
                <a:solidFill>
                  <a:srgbClr val="FFFFFF"/>
                </a:solidFill>
              </a:rPr>
              <a:t>kdevops latest dog trick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63"/>
          <p:cNvSpPr txBox="1"/>
          <p:nvPr/>
        </p:nvSpPr>
        <p:spPr>
          <a:xfrm>
            <a:off x="366715" y="159281"/>
            <a:ext cx="650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63"/>
          <p:cNvSpPr txBox="1"/>
          <p:nvPr/>
        </p:nvSpPr>
        <p:spPr>
          <a:xfrm>
            <a:off x="878603" y="987826"/>
            <a:ext cx="900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63"/>
          <p:cNvSpPr txBox="1"/>
          <p:nvPr/>
        </p:nvSpPr>
        <p:spPr>
          <a:xfrm>
            <a:off x="1025750" y="5987325"/>
            <a:ext cx="42300" cy="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3f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610" name="Google Shape;610;p63"/>
          <p:cNvSpPr txBox="1"/>
          <p:nvPr/>
        </p:nvSpPr>
        <p:spPr>
          <a:xfrm>
            <a:off x="309300" y="836375"/>
            <a:ext cx="11983500" cy="54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  <a:highlight>
                  <a:schemeClr val="dk1"/>
                </a:highlight>
              </a:rPr>
              <a:t>CI is a pain point</a:t>
            </a:r>
            <a:endParaRPr sz="2400">
              <a:solidFill>
                <a:schemeClr val="lt1"/>
              </a:solidFill>
              <a:highlight>
                <a:schemeClr val="dk1"/>
              </a:highlight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  <a:highlight>
                  <a:schemeClr val="dk1"/>
                </a:highlight>
              </a:rPr>
              <a:t>Generalizing it would be amazing</a:t>
            </a:r>
            <a:endParaRPr sz="2400">
              <a:solidFill>
                <a:schemeClr val="lt1"/>
              </a:solidFill>
              <a:highlight>
                <a:schemeClr val="dk1"/>
              </a:highlight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  <a:highlight>
                  <a:schemeClr val="dk1"/>
                </a:highlight>
              </a:rPr>
              <a:t>Yes you can partial vibe-code but also painful to test</a:t>
            </a:r>
            <a:endParaRPr sz="2400">
              <a:solidFill>
                <a:schemeClr val="lt1"/>
              </a:solidFill>
              <a:highlight>
                <a:schemeClr val="dk1"/>
              </a:highlight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●"/>
            </a:pPr>
            <a:r>
              <a:rPr lang="en-US" sz="2400">
                <a:solidFill>
                  <a:schemeClr val="accent5"/>
                </a:solidFill>
                <a:highlight>
                  <a:schemeClr val="dk1"/>
                </a:highlight>
              </a:rPr>
              <a:t>The most nasty party of automation</a:t>
            </a:r>
            <a:endParaRPr sz="2400">
              <a:solidFill>
                <a:schemeClr val="accent5"/>
              </a:solidFill>
              <a:highlight>
                <a:schemeClr val="dk1"/>
              </a:highlight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●"/>
            </a:pPr>
            <a:r>
              <a:rPr lang="en-US" sz="2400">
                <a:solidFill>
                  <a:schemeClr val="accent4"/>
                </a:solidFill>
                <a:highlight>
                  <a:schemeClr val="dk1"/>
                </a:highlight>
              </a:rPr>
              <a:t>Goal: avoid developers having to touch it</a:t>
            </a:r>
            <a:endParaRPr sz="2400">
              <a:solidFill>
                <a:schemeClr val="accent4"/>
              </a:solidFill>
              <a:highlight>
                <a:schemeClr val="dk1"/>
              </a:highlight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●"/>
            </a:pPr>
            <a:r>
              <a:rPr b="1" lang="en-US" sz="2400">
                <a:solidFill>
                  <a:schemeClr val="lt1"/>
                </a:solidFill>
                <a:highlight>
                  <a:schemeClr val="dk1"/>
                </a:highlight>
              </a:rPr>
              <a:t>Generalizing CI </a:t>
            </a:r>
            <a:r>
              <a:rPr lang="en-US" sz="2400">
                <a:solidFill>
                  <a:schemeClr val="accent4"/>
                </a:solidFill>
                <a:highlight>
                  <a:schemeClr val="dk1"/>
                </a:highlight>
              </a:rPr>
              <a:t>is possible and </a:t>
            </a:r>
            <a:r>
              <a:rPr b="1" lang="en-US" sz="2400">
                <a:solidFill>
                  <a:schemeClr val="lt1"/>
                </a:solidFill>
                <a:highlight>
                  <a:schemeClr val="dk1"/>
                </a:highlight>
              </a:rPr>
              <a:t>done</a:t>
            </a:r>
            <a:r>
              <a:rPr lang="en-US" sz="2400">
                <a:solidFill>
                  <a:schemeClr val="accent4"/>
                </a:solidFill>
                <a:highlight>
                  <a:schemeClr val="dk1"/>
                </a:highlight>
              </a:rPr>
              <a:t>: </a:t>
            </a:r>
            <a:r>
              <a:rPr b="1" lang="en-US" sz="2400">
                <a:solidFill>
                  <a:schemeClr val="lt1"/>
                </a:solidFill>
                <a:highlight>
                  <a:schemeClr val="dk1"/>
                </a:highlight>
              </a:rPr>
              <a:t>Kudos to Daniel Gomez</a:t>
            </a:r>
            <a:endParaRPr b="1" sz="2400">
              <a:solidFill>
                <a:schemeClr val="lt1"/>
              </a:solidFill>
              <a:highlight>
                <a:schemeClr val="dk1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p:sp>
        <p:nvSpPr>
          <p:cNvPr id="611" name="Google Shape;611;p63"/>
          <p:cNvSpPr txBox="1"/>
          <p:nvPr/>
        </p:nvSpPr>
        <p:spPr>
          <a:xfrm>
            <a:off x="439450" y="311200"/>
            <a:ext cx="102750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Noto Sans Symbols"/>
              <a:buNone/>
            </a:pPr>
            <a:r>
              <a:rPr b="1" lang="en-US" sz="3400">
                <a:solidFill>
                  <a:srgbClr val="FFFFFF"/>
                </a:solidFill>
              </a:rPr>
              <a:t>kdevops latest dog trick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64"/>
          <p:cNvSpPr txBox="1"/>
          <p:nvPr/>
        </p:nvSpPr>
        <p:spPr>
          <a:xfrm>
            <a:off x="439450" y="311200"/>
            <a:ext cx="102750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Noto Sans Symbols"/>
              <a:buNone/>
            </a:pPr>
            <a:r>
              <a:rPr b="1" lang="en-US" sz="3400">
                <a:solidFill>
                  <a:srgbClr val="FFFFFF"/>
                </a:solidFill>
              </a:rPr>
              <a:t>Turning kdevops into CI accelerator</a:t>
            </a:r>
            <a:endParaRPr/>
          </a:p>
        </p:txBody>
      </p:sp>
      <p:sp>
        <p:nvSpPr>
          <p:cNvPr id="618" name="Google Shape;618;p64"/>
          <p:cNvSpPr txBox="1"/>
          <p:nvPr/>
        </p:nvSpPr>
        <p:spPr>
          <a:xfrm>
            <a:off x="351625" y="851175"/>
            <a:ext cx="11661900" cy="54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kdevops supports +100 profiles among different workflows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xfs, btrfs, ext4, tmpfs, nfs, blktests, modules, kmod, xarray, maple, firmware…</a:t>
            </a:r>
            <a:endParaRPr sz="24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65"/>
          <p:cNvSpPr txBox="1"/>
          <p:nvPr/>
        </p:nvSpPr>
        <p:spPr>
          <a:xfrm>
            <a:off x="439450" y="311200"/>
            <a:ext cx="102750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Noto Sans Symbols"/>
              <a:buNone/>
            </a:pPr>
            <a:r>
              <a:rPr b="1" lang="en-US" sz="3400">
                <a:solidFill>
                  <a:srgbClr val="FFFFFF"/>
                </a:solidFill>
              </a:rPr>
              <a:t>Turning kdevops into CI accelerator</a:t>
            </a:r>
            <a:endParaRPr/>
          </a:p>
        </p:txBody>
      </p:sp>
      <p:sp>
        <p:nvSpPr>
          <p:cNvPr id="625" name="Google Shape;625;p65"/>
          <p:cNvSpPr txBox="1"/>
          <p:nvPr/>
        </p:nvSpPr>
        <p:spPr>
          <a:xfrm>
            <a:off x="351625" y="851175"/>
            <a:ext cx="11661900" cy="54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kdevops supports +100 profiles among different workflows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xfs, btrfs, ext4, tmpfs, nfs, blktests, modules, kmod, xarray, maple, firmware…</a:t>
            </a:r>
            <a:endParaRPr sz="24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blktests_block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blktests_loop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blktests_meta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blktests_nbd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blktests_nvme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blktests_nvmemp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blktests_scsi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blktests_srp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blktests_zbd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/>
          <p:nvPr/>
        </p:nvSpPr>
        <p:spPr>
          <a:xfrm>
            <a:off x="366715" y="159281"/>
            <a:ext cx="650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2"/>
          <p:cNvSpPr txBox="1"/>
          <p:nvPr/>
        </p:nvSpPr>
        <p:spPr>
          <a:xfrm>
            <a:off x="878603" y="987826"/>
            <a:ext cx="900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2"/>
          <p:cNvSpPr txBox="1"/>
          <p:nvPr/>
        </p:nvSpPr>
        <p:spPr>
          <a:xfrm>
            <a:off x="1025750" y="5987325"/>
            <a:ext cx="42300" cy="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3f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96" name="Google Shape;96;p12"/>
          <p:cNvSpPr txBox="1"/>
          <p:nvPr/>
        </p:nvSpPr>
        <p:spPr>
          <a:xfrm>
            <a:off x="351625" y="851175"/>
            <a:ext cx="10682400" cy="54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US" sz="2400">
                <a:solidFill>
                  <a:srgbClr val="FFFFFF"/>
                </a:solidFill>
              </a:rPr>
              <a:t>What is kdevops:</a:t>
            </a:r>
            <a:endParaRPr sz="2400">
              <a:solidFill>
                <a:srgbClr val="FFFFFF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</a:pPr>
            <a:r>
              <a:rPr lang="en-US" sz="2400">
                <a:solidFill>
                  <a:srgbClr val="FFFFFF"/>
                </a:solidFill>
              </a:rPr>
              <a:t>Linux distribution agnostic</a:t>
            </a:r>
            <a:endParaRPr sz="2400">
              <a:solidFill>
                <a:srgbClr val="FFFFFF"/>
              </a:solidFill>
            </a:endParaRPr>
          </a:p>
          <a:p>
            <a: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</a:pPr>
            <a:r>
              <a:rPr lang="en-US" sz="2400">
                <a:solidFill>
                  <a:srgbClr val="FFFFFF"/>
                </a:solidFill>
              </a:rPr>
              <a:t>Linux kernel </a:t>
            </a:r>
            <a:r>
              <a:rPr lang="en-US" sz="2400">
                <a:solidFill>
                  <a:schemeClr val="accent1"/>
                </a:solidFill>
              </a:rPr>
              <a:t>test automation</a:t>
            </a:r>
            <a:r>
              <a:rPr lang="en-US" sz="2400">
                <a:solidFill>
                  <a:srgbClr val="FFFFFF"/>
                </a:solidFill>
              </a:rPr>
              <a:t> solution</a:t>
            </a:r>
            <a:endParaRPr sz="2400">
              <a:solidFill>
                <a:srgbClr val="FFFFFF"/>
              </a:solidFill>
            </a:endParaRPr>
          </a:p>
          <a:p>
            <a: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</a:pPr>
            <a:r>
              <a:rPr lang="en-US" sz="2400">
                <a:solidFill>
                  <a:srgbClr val="FFFFFF"/>
                </a:solidFill>
              </a:rPr>
              <a:t>Linux kernel </a:t>
            </a:r>
            <a:r>
              <a:rPr lang="en-US" sz="2400">
                <a:solidFill>
                  <a:schemeClr val="accent1"/>
                </a:solidFill>
              </a:rPr>
              <a:t>development automation</a:t>
            </a:r>
            <a:r>
              <a:rPr lang="en-US" sz="2400">
                <a:solidFill>
                  <a:srgbClr val="FFFFFF"/>
                </a:solidFill>
              </a:rPr>
              <a:t> solution</a:t>
            </a:r>
            <a:endParaRPr sz="2400">
              <a:solidFill>
                <a:srgbClr val="FFFFFF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</a:pPr>
            <a:r>
              <a:rPr lang="en-US" sz="2400">
                <a:solidFill>
                  <a:srgbClr val="FFFFFF"/>
                </a:solidFill>
              </a:rPr>
              <a:t>Kconfig + ansible + CI integration + automatic dashboard</a:t>
            </a:r>
            <a:endParaRPr sz="2400">
              <a:solidFill>
                <a:srgbClr val="FFFFFF"/>
              </a:solidFill>
            </a:endParaRPr>
          </a:p>
          <a:p>
            <a:pPr indent="-3873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Char char="■"/>
            </a:pPr>
            <a:r>
              <a:rPr b="1" lang="en-US" sz="2500">
                <a:solidFill>
                  <a:srgbClr val="FFFFFF"/>
                </a:solidFill>
              </a:rPr>
              <a:t>But docker containers are not suitable for kernel testing !</a:t>
            </a:r>
            <a:endParaRPr b="1" sz="25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97" name="Google Shape;97;p12"/>
          <p:cNvSpPr txBox="1"/>
          <p:nvPr/>
        </p:nvSpPr>
        <p:spPr>
          <a:xfrm>
            <a:off x="1068050" y="311200"/>
            <a:ext cx="96465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Noto Sans Symbols"/>
              <a:buNone/>
            </a:pPr>
            <a:r>
              <a:rPr b="1" lang="en-US" sz="3400">
                <a:solidFill>
                  <a:srgbClr val="FFFFFF"/>
                </a:solidFill>
              </a:rPr>
              <a:t>kdevops: intro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66"/>
          <p:cNvSpPr txBox="1"/>
          <p:nvPr/>
        </p:nvSpPr>
        <p:spPr>
          <a:xfrm>
            <a:off x="439450" y="311200"/>
            <a:ext cx="102750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Noto Sans Symbols"/>
              <a:buNone/>
            </a:pPr>
            <a:r>
              <a:rPr b="1" lang="en-US" sz="3400">
                <a:solidFill>
                  <a:srgbClr val="FFFFFF"/>
                </a:solidFill>
              </a:rPr>
              <a:t>Turning kdevops into CI accelerator</a:t>
            </a:r>
            <a:endParaRPr/>
          </a:p>
        </p:txBody>
      </p:sp>
      <p:sp>
        <p:nvSpPr>
          <p:cNvPr id="632" name="Google Shape;632;p66"/>
          <p:cNvSpPr txBox="1"/>
          <p:nvPr/>
        </p:nvSpPr>
        <p:spPr>
          <a:xfrm>
            <a:off x="351625" y="851175"/>
            <a:ext cx="11661900" cy="54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kdevops supports +100 profiles among different workflows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xfs, btrfs, ext4, tmpfs, nfs, blktests, modules, kmod, xarray, maple, firmware…</a:t>
            </a:r>
            <a:endParaRPr sz="24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btrfs_fspace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btrfs_fspace_dsync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btrfs_fspace_lzo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btrfs_fspace_zlib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btrfs_fspace_zstd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btrfs_holes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btrfs_holes_lzo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btrfs_holes_zlib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btrfs_holes_zstd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btrfs_nohofspace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633" name="Google Shape;633;p66"/>
          <p:cNvSpPr txBox="1"/>
          <p:nvPr/>
        </p:nvSpPr>
        <p:spPr>
          <a:xfrm>
            <a:off x="3932550" y="1929400"/>
            <a:ext cx="4326900" cy="39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btrfs_nohofspace_lzo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btrfs_nohofspace_zlib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btrfs_nohofspace_zstd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btrfs_noholes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btrfs_noholes_lzo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btrfs_noholes_zlib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btrfs_noholes_zstd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btrfs_simple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btrfs_simple_zns</a:t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67"/>
          <p:cNvSpPr txBox="1"/>
          <p:nvPr/>
        </p:nvSpPr>
        <p:spPr>
          <a:xfrm>
            <a:off x="439450" y="311200"/>
            <a:ext cx="102750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Noto Sans Symbols"/>
              <a:buNone/>
            </a:pPr>
            <a:r>
              <a:rPr b="1" lang="en-US" sz="3400">
                <a:solidFill>
                  <a:srgbClr val="FFFFFF"/>
                </a:solidFill>
              </a:rPr>
              <a:t>Turning kdevops into CI accelerator</a:t>
            </a:r>
            <a:endParaRPr/>
          </a:p>
        </p:txBody>
      </p:sp>
      <p:sp>
        <p:nvSpPr>
          <p:cNvPr id="640" name="Google Shape;640;p67"/>
          <p:cNvSpPr txBox="1"/>
          <p:nvPr/>
        </p:nvSpPr>
        <p:spPr>
          <a:xfrm>
            <a:off x="351625" y="851175"/>
            <a:ext cx="11661900" cy="54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kdevops supports +100 profiles among different workflows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xfs, btrfs, ext4, tmpfs, nfs, blktests, modules, kmod, xarray, maple, firmware…</a:t>
            </a:r>
            <a:endParaRPr sz="24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ext4_1k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ext4_2k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ext4_4k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ext4_advanced_features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ext4_bigalloc1024k_4k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ext4_bigalloc16k_4k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ext4_bigalloc2048k_4k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ext4_bigalloc32k_4k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ext4_bigalloc64k_4k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ext4_bigalloc8k_4k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641" name="Google Shape;641;p67"/>
          <p:cNvSpPr txBox="1"/>
          <p:nvPr/>
        </p:nvSpPr>
        <p:spPr>
          <a:xfrm>
            <a:off x="3932550" y="1929400"/>
            <a:ext cx="4326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ext4_defaults</a:t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68"/>
          <p:cNvSpPr txBox="1"/>
          <p:nvPr/>
        </p:nvSpPr>
        <p:spPr>
          <a:xfrm>
            <a:off x="439450" y="311200"/>
            <a:ext cx="102750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Noto Sans Symbols"/>
              <a:buNone/>
            </a:pPr>
            <a:r>
              <a:rPr b="1" lang="en-US" sz="3400">
                <a:solidFill>
                  <a:srgbClr val="FFFFFF"/>
                </a:solidFill>
              </a:rPr>
              <a:t>Turning kdevops into CI accelerator</a:t>
            </a:r>
            <a:endParaRPr/>
          </a:p>
        </p:txBody>
      </p:sp>
      <p:sp>
        <p:nvSpPr>
          <p:cNvPr id="648" name="Google Shape;648;p68"/>
          <p:cNvSpPr txBox="1"/>
          <p:nvPr/>
        </p:nvSpPr>
        <p:spPr>
          <a:xfrm>
            <a:off x="351625" y="851175"/>
            <a:ext cx="11661900" cy="54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kdevops supports +100 profiles among different workflows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xfs, btrfs, ext4, tmpfs, nfs, blktests, modules, kmod, xarray, maple, firmware…</a:t>
            </a:r>
            <a:endParaRPr sz="24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nfs-fstests-pnfs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nfs-fstests-v41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nfs-fstests-v42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nfs-gitr-pnfs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nfs-gitr-v42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649" name="Google Shape;649;p68"/>
          <p:cNvSpPr txBox="1"/>
          <p:nvPr/>
        </p:nvSpPr>
        <p:spPr>
          <a:xfrm>
            <a:off x="3932550" y="1929400"/>
            <a:ext cx="4326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69"/>
          <p:cNvSpPr txBox="1"/>
          <p:nvPr/>
        </p:nvSpPr>
        <p:spPr>
          <a:xfrm>
            <a:off x="439450" y="311200"/>
            <a:ext cx="102750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Noto Sans Symbols"/>
              <a:buNone/>
            </a:pPr>
            <a:r>
              <a:rPr b="1" lang="en-US" sz="3400">
                <a:solidFill>
                  <a:srgbClr val="FFFFFF"/>
                </a:solidFill>
              </a:rPr>
              <a:t>Turning kdevops into CI accelerator</a:t>
            </a:r>
            <a:endParaRPr/>
          </a:p>
        </p:txBody>
      </p:sp>
      <p:sp>
        <p:nvSpPr>
          <p:cNvPr id="656" name="Google Shape;656;p69"/>
          <p:cNvSpPr txBox="1"/>
          <p:nvPr/>
        </p:nvSpPr>
        <p:spPr>
          <a:xfrm>
            <a:off x="351625" y="851175"/>
            <a:ext cx="11661900" cy="54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kdevops supports +100 profiles among different workflows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xfs, btrfs, ext4, tmpfs, nfs, blktests, modules, kmod, xarray, maple, firmware…</a:t>
            </a:r>
            <a:endParaRPr sz="24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selftests-firmware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selftests-kmod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selftests-maple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selftests-module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selftests-vma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selftests-xarray</a:t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70"/>
          <p:cNvSpPr txBox="1"/>
          <p:nvPr/>
        </p:nvSpPr>
        <p:spPr>
          <a:xfrm>
            <a:off x="439450" y="311200"/>
            <a:ext cx="102750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Noto Sans Symbols"/>
              <a:buNone/>
            </a:pPr>
            <a:r>
              <a:rPr b="1" lang="en-US" sz="3400">
                <a:solidFill>
                  <a:srgbClr val="FFFFFF"/>
                </a:solidFill>
              </a:rPr>
              <a:t>Turning kdevops into CI accelerator</a:t>
            </a:r>
            <a:endParaRPr/>
          </a:p>
        </p:txBody>
      </p:sp>
      <p:sp>
        <p:nvSpPr>
          <p:cNvPr id="663" name="Google Shape;663;p70"/>
          <p:cNvSpPr txBox="1"/>
          <p:nvPr/>
        </p:nvSpPr>
        <p:spPr>
          <a:xfrm>
            <a:off x="351625" y="851175"/>
            <a:ext cx="11661900" cy="54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kdevops supports +100 profiles among different workflows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xfs, btrfs, ext4, tmpfs, nfs, blktests, modules, kmod, xarray, maple, firmware…</a:t>
            </a:r>
            <a:endParaRPr sz="24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tmpfs_default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tmpfs_huge_advise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tmpfs_huge_always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tmpfs_huge_within_size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tmpfs_noswap_huge_advise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tmpfs_noswap_huge_always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tmpfs_noswap_huge_never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tmpfs_noswap_huge_within_size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664" name="Google Shape;664;p70"/>
          <p:cNvSpPr txBox="1"/>
          <p:nvPr/>
        </p:nvSpPr>
        <p:spPr>
          <a:xfrm>
            <a:off x="3932550" y="1929400"/>
            <a:ext cx="4326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71"/>
          <p:cNvSpPr txBox="1"/>
          <p:nvPr/>
        </p:nvSpPr>
        <p:spPr>
          <a:xfrm>
            <a:off x="439450" y="311200"/>
            <a:ext cx="102750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Noto Sans Symbols"/>
              <a:buNone/>
            </a:pPr>
            <a:r>
              <a:rPr b="1" lang="en-US" sz="3400">
                <a:solidFill>
                  <a:srgbClr val="FFFFFF"/>
                </a:solidFill>
              </a:rPr>
              <a:t>Turning kdevops into CI accelerator</a:t>
            </a:r>
            <a:endParaRPr/>
          </a:p>
        </p:txBody>
      </p:sp>
      <p:sp>
        <p:nvSpPr>
          <p:cNvPr id="671" name="Google Shape;671;p71"/>
          <p:cNvSpPr txBox="1"/>
          <p:nvPr/>
        </p:nvSpPr>
        <p:spPr>
          <a:xfrm>
            <a:off x="351625" y="851175"/>
            <a:ext cx="11661900" cy="54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kdevops supports +100 profiles among different workflows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xfs, btrfs, ext4, tmpfs, nfs, blktests, modules, kmod, xarray, maple, firmware…</a:t>
            </a:r>
            <a:endParaRPr sz="24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xfs_crc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xfs_crc_logdev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xfs_crc_logdev_rtdev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xfs_crc_rtdev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xfs_crc_rtdev_extsize_28k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xfs_crc_rtdev_extsize_64k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xfs_nocrc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xfs_nocrc_16k_4ks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xfs_nocrc_1k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xfs_nocrc_2k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xfs_nocrc_32_4ks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672" name="Google Shape;672;p71"/>
          <p:cNvSpPr txBox="1"/>
          <p:nvPr/>
        </p:nvSpPr>
        <p:spPr>
          <a:xfrm>
            <a:off x="4219089" y="1900749"/>
            <a:ext cx="4326900" cy="56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xfs_nocrc_4k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xfs_nocrc_512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xfs_nocrc_64_4ks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xfs_nocrc_8k_4ks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xfs_reflink_1024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xfs_reflink_16k_4ks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xfs_reflink_2k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xfs_reflink_32k_4ks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xfs_reflink_4k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xfs_reflink_4k_8ks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xfs_reflink_64k_4ks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673" name="Google Shape;673;p71"/>
          <p:cNvSpPr txBox="1"/>
          <p:nvPr/>
        </p:nvSpPr>
        <p:spPr>
          <a:xfrm>
            <a:off x="7593475" y="1900750"/>
            <a:ext cx="41166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xfs_reflink_8k_4ks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xfs_reflink_dir_bsize_8k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xfs_reflink_logdev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xfs_reflink_normapbt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xfs_reflink_nrext64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xfs_reflink_stripe_len</a:t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72"/>
          <p:cNvSpPr txBox="1"/>
          <p:nvPr/>
        </p:nvSpPr>
        <p:spPr>
          <a:xfrm>
            <a:off x="439450" y="311200"/>
            <a:ext cx="102750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Noto Sans Symbols"/>
              <a:buNone/>
            </a:pPr>
            <a:r>
              <a:rPr b="1" lang="en-US" sz="3400">
                <a:solidFill>
                  <a:srgbClr val="FFFFFF"/>
                </a:solidFill>
              </a:rPr>
              <a:t>Turning kdevops into CI accelerator</a:t>
            </a:r>
            <a:endParaRPr/>
          </a:p>
        </p:txBody>
      </p:sp>
      <p:sp>
        <p:nvSpPr>
          <p:cNvPr id="680" name="Google Shape;680;p72"/>
          <p:cNvSpPr txBox="1"/>
          <p:nvPr/>
        </p:nvSpPr>
        <p:spPr>
          <a:xfrm>
            <a:off x="351625" y="851175"/>
            <a:ext cx="11661900" cy="54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kdevops supports +100 profiles among different workflows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xfs, btrfs, ext4, tmpfs, nfs, blktests, modules, kmod, xarray, maple, firmware…</a:t>
            </a:r>
            <a:endParaRPr sz="24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sysbench_postgresql_ext4_4k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sysbench_</a:t>
            </a:r>
            <a:r>
              <a:rPr lang="en-US" sz="2400">
                <a:solidFill>
                  <a:schemeClr val="lt1"/>
                </a:solidFill>
              </a:rPr>
              <a:t>postgresql_</a:t>
            </a:r>
            <a:r>
              <a:rPr lang="en-US" sz="2400">
                <a:solidFill>
                  <a:schemeClr val="lt1"/>
                </a:solidFill>
              </a:rPr>
              <a:t>ext4_4k_bigalloc_16k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sysbench_</a:t>
            </a:r>
            <a:r>
              <a:rPr lang="en-US" sz="2400">
                <a:solidFill>
                  <a:schemeClr val="lt1"/>
                </a:solidFill>
              </a:rPr>
              <a:t>postgresql_</a:t>
            </a:r>
            <a:r>
              <a:rPr lang="en-US" sz="2400">
                <a:solidFill>
                  <a:schemeClr val="lt1"/>
                </a:solidFill>
              </a:rPr>
              <a:t>ext4_4k_bigalloc_32k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sysbench_</a:t>
            </a:r>
            <a:r>
              <a:rPr lang="en-US" sz="2400">
                <a:solidFill>
                  <a:schemeClr val="lt1"/>
                </a:solidFill>
              </a:rPr>
              <a:t>postgresql_</a:t>
            </a:r>
            <a:r>
              <a:rPr lang="en-US" sz="2400">
                <a:solidFill>
                  <a:schemeClr val="lt1"/>
                </a:solidFill>
              </a:rPr>
              <a:t>ext4_4k_bigalloc_64k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sysbench_</a:t>
            </a:r>
            <a:r>
              <a:rPr lang="en-US" sz="2400">
                <a:solidFill>
                  <a:schemeClr val="lt1"/>
                </a:solidFill>
              </a:rPr>
              <a:t>postgresql_</a:t>
            </a:r>
            <a:r>
              <a:rPr lang="en-US" sz="2400">
                <a:solidFill>
                  <a:schemeClr val="lt1"/>
                </a:solidFill>
              </a:rPr>
              <a:t>xfs_reflink_16k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sysbench_</a:t>
            </a:r>
            <a:r>
              <a:rPr lang="en-US" sz="2400">
                <a:solidFill>
                  <a:schemeClr val="lt1"/>
                </a:solidFill>
              </a:rPr>
              <a:t>postgresql_</a:t>
            </a:r>
            <a:r>
              <a:rPr lang="en-US" sz="2400">
                <a:solidFill>
                  <a:schemeClr val="lt1"/>
                </a:solidFill>
              </a:rPr>
              <a:t>xfs_reflink_32k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sysbench_</a:t>
            </a:r>
            <a:r>
              <a:rPr lang="en-US" sz="2400">
                <a:solidFill>
                  <a:schemeClr val="lt1"/>
                </a:solidFill>
              </a:rPr>
              <a:t>postgresql_</a:t>
            </a:r>
            <a:r>
              <a:rPr lang="en-US" sz="2400">
                <a:solidFill>
                  <a:schemeClr val="lt1"/>
                </a:solidFill>
              </a:rPr>
              <a:t>xfs_reflink_4k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sysbench_</a:t>
            </a:r>
            <a:r>
              <a:rPr lang="en-US" sz="2400">
                <a:solidFill>
                  <a:schemeClr val="lt1"/>
                </a:solidFill>
              </a:rPr>
              <a:t>postgresql_</a:t>
            </a:r>
            <a:r>
              <a:rPr lang="en-US" sz="2400">
                <a:solidFill>
                  <a:schemeClr val="lt1"/>
                </a:solidFill>
              </a:rPr>
              <a:t>xfs_reflink_64k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sysbench_</a:t>
            </a:r>
            <a:r>
              <a:rPr lang="en-US" sz="2400">
                <a:solidFill>
                  <a:schemeClr val="lt1"/>
                </a:solidFill>
              </a:rPr>
              <a:t>postgresql_</a:t>
            </a:r>
            <a:r>
              <a:rPr lang="en-US" sz="2400">
                <a:solidFill>
                  <a:schemeClr val="lt1"/>
                </a:solidFill>
              </a:rPr>
              <a:t>xfs_reflink_8k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681" name="Google Shape;681;p72"/>
          <p:cNvSpPr txBox="1"/>
          <p:nvPr/>
        </p:nvSpPr>
        <p:spPr>
          <a:xfrm>
            <a:off x="3932550" y="1929400"/>
            <a:ext cx="4326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73"/>
          <p:cNvSpPr txBox="1"/>
          <p:nvPr/>
        </p:nvSpPr>
        <p:spPr>
          <a:xfrm>
            <a:off x="439450" y="311200"/>
            <a:ext cx="102750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Noto Sans Symbols"/>
              <a:buNone/>
            </a:pPr>
            <a:r>
              <a:rPr b="1" lang="en-US" sz="3400">
                <a:solidFill>
                  <a:srgbClr val="FFFFFF"/>
                </a:solidFill>
              </a:rPr>
              <a:t>Turning kdevops into CI accelerator</a:t>
            </a:r>
            <a:endParaRPr/>
          </a:p>
        </p:txBody>
      </p:sp>
      <p:sp>
        <p:nvSpPr>
          <p:cNvPr id="688" name="Google Shape;688;p73"/>
          <p:cNvSpPr txBox="1"/>
          <p:nvPr/>
        </p:nvSpPr>
        <p:spPr>
          <a:xfrm>
            <a:off x="351625" y="851175"/>
            <a:ext cx="11661900" cy="54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kdevops supports +100 profiles among different workflows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xfs, btrfs, ext4, tmpfs, nfs, blktests, modules, kmod, xarray, maple, firmware…</a:t>
            </a:r>
            <a:endParaRPr sz="24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sysbench_mysql_ext4_4k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sysbench_mysql_ext4_4k_bigalloc_16k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sysbench_mysql_ext4_4k_bigalloc_32k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sysbench_mysql_ext4_4k_bigalloc_64k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sysbench_mysql_xfs_reflink_16k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sysbench_mysql_xfs_reflink_32k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sysbench_mysql_xfs_reflink_4k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sysbench_mysql_xfs_reflink_64k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sysbench_mysql_xfs_reflink_8k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689" name="Google Shape;689;p73"/>
          <p:cNvSpPr txBox="1"/>
          <p:nvPr/>
        </p:nvSpPr>
        <p:spPr>
          <a:xfrm>
            <a:off x="3932550" y="1929400"/>
            <a:ext cx="4326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74"/>
          <p:cNvSpPr txBox="1"/>
          <p:nvPr/>
        </p:nvSpPr>
        <p:spPr>
          <a:xfrm>
            <a:off x="351625" y="851175"/>
            <a:ext cx="11661900" cy="54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kdevops supports +100 profiles among different workflows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xfs, btrfs, ext4, tmpfs, nfs, blktests, modules, kmod, xarray, maple, firmware…</a:t>
            </a:r>
            <a:endParaRPr sz="24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696" name="Google Shape;696;p74"/>
          <p:cNvSpPr txBox="1"/>
          <p:nvPr/>
        </p:nvSpPr>
        <p:spPr>
          <a:xfrm>
            <a:off x="439450" y="311200"/>
            <a:ext cx="102750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Noto Sans Symbols"/>
              <a:buNone/>
            </a:pPr>
            <a:r>
              <a:rPr b="1" lang="en-US" sz="3400">
                <a:solidFill>
                  <a:srgbClr val="FFFFFF"/>
                </a:solidFill>
              </a:rPr>
              <a:t>Turning kdevops into CI accelerator</a:t>
            </a:r>
            <a:endParaRPr/>
          </a:p>
        </p:txBody>
      </p:sp>
      <p:grpSp>
        <p:nvGrpSpPr>
          <p:cNvPr id="697" name="Google Shape;697;p74"/>
          <p:cNvGrpSpPr/>
          <p:nvPr/>
        </p:nvGrpSpPr>
        <p:grpSpPr>
          <a:xfrm>
            <a:off x="351625" y="4157527"/>
            <a:ext cx="10275000" cy="2177700"/>
            <a:chOff x="351625" y="4109769"/>
            <a:chExt cx="10275000" cy="2177700"/>
          </a:xfrm>
        </p:grpSpPr>
        <p:sp>
          <p:nvSpPr>
            <p:cNvPr id="698" name="Google Shape;698;p74"/>
            <p:cNvSpPr/>
            <p:nvPr/>
          </p:nvSpPr>
          <p:spPr>
            <a:xfrm>
              <a:off x="351625" y="4109769"/>
              <a:ext cx="10275000" cy="2177700"/>
            </a:xfrm>
            <a:prstGeom prst="rect">
              <a:avLst/>
            </a:prstGeom>
            <a:solidFill>
              <a:srgbClr val="666666"/>
            </a:solidFill>
            <a:ln cap="flat" cmpd="sng" w="952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</a:rPr>
                <a:t>Host</a:t>
              </a:r>
              <a:endParaRPr>
                <a:solidFill>
                  <a:schemeClr val="lt1"/>
                </a:solidFill>
              </a:endParaRPr>
            </a:p>
          </p:txBody>
        </p:sp>
        <p:grpSp>
          <p:nvGrpSpPr>
            <p:cNvPr id="699" name="Google Shape;699;p74"/>
            <p:cNvGrpSpPr/>
            <p:nvPr/>
          </p:nvGrpSpPr>
          <p:grpSpPr>
            <a:xfrm>
              <a:off x="2508458" y="4482269"/>
              <a:ext cx="1573917" cy="1276450"/>
              <a:chOff x="3390375" y="2130000"/>
              <a:chExt cx="1573917" cy="1276450"/>
            </a:xfrm>
          </p:grpSpPr>
          <p:grpSp>
            <p:nvGrpSpPr>
              <p:cNvPr id="700" name="Google Shape;700;p74"/>
              <p:cNvGrpSpPr/>
              <p:nvPr/>
            </p:nvGrpSpPr>
            <p:grpSpPr>
              <a:xfrm>
                <a:off x="3390375" y="2130000"/>
                <a:ext cx="1318125" cy="1276450"/>
                <a:chOff x="3390375" y="2130000"/>
                <a:chExt cx="1318125" cy="1276450"/>
              </a:xfrm>
            </p:grpSpPr>
            <p:sp>
              <p:nvSpPr>
                <p:cNvPr id="701" name="Google Shape;701;p74"/>
                <p:cNvSpPr/>
                <p:nvPr/>
              </p:nvSpPr>
              <p:spPr>
                <a:xfrm>
                  <a:off x="3390375" y="2130000"/>
                  <a:ext cx="1318125" cy="89785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905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>
                      <a:solidFill>
                        <a:schemeClr val="lt1"/>
                      </a:solidFill>
                    </a:rPr>
                    <a:t>xfs</a:t>
                  </a:r>
                  <a:br>
                    <a:rPr lang="en-US">
                      <a:solidFill>
                        <a:schemeClr val="lt1"/>
                      </a:solidFill>
                    </a:rPr>
                  </a:br>
                  <a:r>
                    <a:rPr lang="en-US">
                      <a:solidFill>
                        <a:schemeClr val="lt1"/>
                      </a:solidFill>
                    </a:rPr>
                    <a:t>crc</a:t>
                  </a:r>
                  <a:br>
                    <a:rPr lang="en-US">
                      <a:solidFill>
                        <a:schemeClr val="lt1"/>
                      </a:solidFill>
                    </a:rPr>
                  </a:br>
                  <a:r>
                    <a:rPr lang="en-US">
                      <a:solidFill>
                        <a:schemeClr val="lt1"/>
                      </a:solidFill>
                    </a:rPr>
                    <a:t>rtdev</a:t>
                  </a:r>
                  <a:endParaRPr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702" name="Google Shape;702;p74"/>
                <p:cNvSpPr/>
                <p:nvPr/>
              </p:nvSpPr>
              <p:spPr>
                <a:xfrm>
                  <a:off x="3390375" y="3027850"/>
                  <a:ext cx="1318125" cy="37860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905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>
                      <a:solidFill>
                        <a:schemeClr val="lt1"/>
                      </a:solidFill>
                    </a:rPr>
                    <a:t>4GB/8c</a:t>
                  </a:r>
                  <a:endParaRPr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703" name="Google Shape;703;p74"/>
              <p:cNvGrpSpPr/>
              <p:nvPr/>
            </p:nvGrpSpPr>
            <p:grpSpPr>
              <a:xfrm>
                <a:off x="4419792" y="2254170"/>
                <a:ext cx="544500" cy="649500"/>
                <a:chOff x="4097600" y="2652670"/>
                <a:chExt cx="544500" cy="649500"/>
              </a:xfrm>
            </p:grpSpPr>
            <p:sp>
              <p:nvSpPr>
                <p:cNvPr id="704" name="Google Shape;704;p74"/>
                <p:cNvSpPr/>
                <p:nvPr/>
              </p:nvSpPr>
              <p:spPr>
                <a:xfrm>
                  <a:off x="4097600" y="2652670"/>
                  <a:ext cx="544500" cy="649500"/>
                </a:xfrm>
                <a:prstGeom prst="snip1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</a:endParaRPr>
                </a:p>
              </p:txBody>
            </p:sp>
            <p:cxnSp>
              <p:nvCxnSpPr>
                <p:cNvPr id="705" name="Google Shape;705;p74"/>
                <p:cNvCxnSpPr/>
                <p:nvPr/>
              </p:nvCxnSpPr>
              <p:spPr>
                <a:xfrm>
                  <a:off x="4202150" y="2813315"/>
                  <a:ext cx="33540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706" name="Google Shape;706;p74"/>
                <p:cNvCxnSpPr/>
                <p:nvPr/>
              </p:nvCxnSpPr>
              <p:spPr>
                <a:xfrm>
                  <a:off x="4202150" y="2934565"/>
                  <a:ext cx="33540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707" name="Google Shape;707;p74"/>
                <p:cNvCxnSpPr/>
                <p:nvPr/>
              </p:nvCxnSpPr>
              <p:spPr>
                <a:xfrm>
                  <a:off x="4202150" y="3055814"/>
                  <a:ext cx="33540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708" name="Google Shape;708;p74"/>
                <p:cNvCxnSpPr/>
                <p:nvPr/>
              </p:nvCxnSpPr>
              <p:spPr>
                <a:xfrm>
                  <a:off x="4202150" y="3177064"/>
                  <a:ext cx="33540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</p:cxnSp>
          </p:grpSp>
        </p:grpSp>
        <p:grpSp>
          <p:nvGrpSpPr>
            <p:cNvPr id="709" name="Google Shape;709;p74"/>
            <p:cNvGrpSpPr/>
            <p:nvPr/>
          </p:nvGrpSpPr>
          <p:grpSpPr>
            <a:xfrm>
              <a:off x="4453367" y="4482269"/>
              <a:ext cx="1573917" cy="1276450"/>
              <a:chOff x="5262050" y="2130000"/>
              <a:chExt cx="1573917" cy="1276450"/>
            </a:xfrm>
          </p:grpSpPr>
          <p:grpSp>
            <p:nvGrpSpPr>
              <p:cNvPr id="710" name="Google Shape;710;p74"/>
              <p:cNvGrpSpPr/>
              <p:nvPr/>
            </p:nvGrpSpPr>
            <p:grpSpPr>
              <a:xfrm>
                <a:off x="5262050" y="2130000"/>
                <a:ext cx="1318125" cy="1276450"/>
                <a:chOff x="5262050" y="2130000"/>
                <a:chExt cx="1318125" cy="1276450"/>
              </a:xfrm>
            </p:grpSpPr>
            <p:sp>
              <p:nvSpPr>
                <p:cNvPr id="711" name="Google Shape;711;p74"/>
                <p:cNvSpPr/>
                <p:nvPr/>
              </p:nvSpPr>
              <p:spPr>
                <a:xfrm>
                  <a:off x="5262050" y="2130000"/>
                  <a:ext cx="1318125" cy="89785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905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>
                      <a:solidFill>
                        <a:schemeClr val="lt1"/>
                      </a:solidFill>
                    </a:rPr>
                    <a:t>blktests</a:t>
                  </a:r>
                  <a:br>
                    <a:rPr lang="en-US">
                      <a:solidFill>
                        <a:schemeClr val="lt1"/>
                      </a:solidFill>
                    </a:rPr>
                  </a:br>
                  <a:r>
                    <a:rPr lang="en-US">
                      <a:solidFill>
                        <a:schemeClr val="lt1"/>
                      </a:solidFill>
                    </a:rPr>
                    <a:t>nvme</a:t>
                  </a:r>
                  <a:endParaRPr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712" name="Google Shape;712;p74"/>
                <p:cNvSpPr/>
                <p:nvPr/>
              </p:nvSpPr>
              <p:spPr>
                <a:xfrm>
                  <a:off x="5262050" y="3027850"/>
                  <a:ext cx="1318125" cy="37860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905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>
                      <a:solidFill>
                        <a:schemeClr val="lt1"/>
                      </a:solidFill>
                    </a:rPr>
                    <a:t>4GB/8c</a:t>
                  </a:r>
                  <a:endParaRPr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713" name="Google Shape;713;p74"/>
              <p:cNvGrpSpPr/>
              <p:nvPr/>
            </p:nvGrpSpPr>
            <p:grpSpPr>
              <a:xfrm>
                <a:off x="6291467" y="2254170"/>
                <a:ext cx="544500" cy="649500"/>
                <a:chOff x="4097600" y="2652670"/>
                <a:chExt cx="544500" cy="649500"/>
              </a:xfrm>
            </p:grpSpPr>
            <p:sp>
              <p:nvSpPr>
                <p:cNvPr id="714" name="Google Shape;714;p74"/>
                <p:cNvSpPr/>
                <p:nvPr/>
              </p:nvSpPr>
              <p:spPr>
                <a:xfrm>
                  <a:off x="4097600" y="2652670"/>
                  <a:ext cx="544500" cy="649500"/>
                </a:xfrm>
                <a:prstGeom prst="snip1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</a:endParaRPr>
                </a:p>
              </p:txBody>
            </p:sp>
            <p:cxnSp>
              <p:nvCxnSpPr>
                <p:cNvPr id="715" name="Google Shape;715;p74"/>
                <p:cNvCxnSpPr/>
                <p:nvPr/>
              </p:nvCxnSpPr>
              <p:spPr>
                <a:xfrm>
                  <a:off x="4202150" y="2813315"/>
                  <a:ext cx="33540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716" name="Google Shape;716;p74"/>
                <p:cNvCxnSpPr/>
                <p:nvPr/>
              </p:nvCxnSpPr>
              <p:spPr>
                <a:xfrm>
                  <a:off x="4202150" y="2934565"/>
                  <a:ext cx="33540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717" name="Google Shape;717;p74"/>
                <p:cNvCxnSpPr/>
                <p:nvPr/>
              </p:nvCxnSpPr>
              <p:spPr>
                <a:xfrm>
                  <a:off x="4202150" y="3055814"/>
                  <a:ext cx="33540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718" name="Google Shape;718;p74"/>
                <p:cNvCxnSpPr/>
                <p:nvPr/>
              </p:nvCxnSpPr>
              <p:spPr>
                <a:xfrm>
                  <a:off x="4202150" y="3177064"/>
                  <a:ext cx="33540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</p:cxnSp>
          </p:grpSp>
        </p:grpSp>
        <p:grpSp>
          <p:nvGrpSpPr>
            <p:cNvPr id="719" name="Google Shape;719;p74"/>
            <p:cNvGrpSpPr/>
            <p:nvPr/>
          </p:nvGrpSpPr>
          <p:grpSpPr>
            <a:xfrm>
              <a:off x="6398275" y="4482269"/>
              <a:ext cx="1573917" cy="1276450"/>
              <a:chOff x="7420275" y="2130000"/>
              <a:chExt cx="1573917" cy="1276450"/>
            </a:xfrm>
          </p:grpSpPr>
          <p:grpSp>
            <p:nvGrpSpPr>
              <p:cNvPr id="720" name="Google Shape;720;p74"/>
              <p:cNvGrpSpPr/>
              <p:nvPr/>
            </p:nvGrpSpPr>
            <p:grpSpPr>
              <a:xfrm>
                <a:off x="7420275" y="2130000"/>
                <a:ext cx="1318125" cy="1276450"/>
                <a:chOff x="7420275" y="2130000"/>
                <a:chExt cx="1318125" cy="1276450"/>
              </a:xfrm>
            </p:grpSpPr>
            <p:sp>
              <p:nvSpPr>
                <p:cNvPr id="721" name="Google Shape;721;p74"/>
                <p:cNvSpPr/>
                <p:nvPr/>
              </p:nvSpPr>
              <p:spPr>
                <a:xfrm>
                  <a:off x="7420275" y="2130000"/>
                  <a:ext cx="1318125" cy="89785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905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>
                      <a:solidFill>
                        <a:schemeClr val="lt1"/>
                      </a:solidFill>
                    </a:rPr>
                    <a:t>tmpfs</a:t>
                  </a:r>
                  <a:br>
                    <a:rPr lang="en-US">
                      <a:solidFill>
                        <a:schemeClr val="lt1"/>
                      </a:solidFill>
                    </a:rPr>
                  </a:br>
                  <a:r>
                    <a:rPr lang="en-US">
                      <a:solidFill>
                        <a:schemeClr val="lt1"/>
                      </a:solidFill>
                    </a:rPr>
                    <a:t>huge</a:t>
                  </a:r>
                  <a:br>
                    <a:rPr lang="en-US">
                      <a:solidFill>
                        <a:schemeClr val="lt1"/>
                      </a:solidFill>
                    </a:rPr>
                  </a:br>
                  <a:r>
                    <a:rPr lang="en-US">
                      <a:solidFill>
                        <a:schemeClr val="lt1"/>
                      </a:solidFill>
                    </a:rPr>
                    <a:t>noswap</a:t>
                  </a:r>
                  <a:endParaRPr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722" name="Google Shape;722;p74"/>
                <p:cNvSpPr/>
                <p:nvPr/>
              </p:nvSpPr>
              <p:spPr>
                <a:xfrm>
                  <a:off x="7420275" y="3027850"/>
                  <a:ext cx="1318125" cy="37860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905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>
                      <a:solidFill>
                        <a:schemeClr val="lt1"/>
                      </a:solidFill>
                    </a:rPr>
                    <a:t>4GB/8c</a:t>
                  </a:r>
                  <a:endParaRPr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723" name="Google Shape;723;p74"/>
              <p:cNvGrpSpPr/>
              <p:nvPr/>
            </p:nvGrpSpPr>
            <p:grpSpPr>
              <a:xfrm>
                <a:off x="8449692" y="2254170"/>
                <a:ext cx="544500" cy="649500"/>
                <a:chOff x="4097600" y="2652670"/>
                <a:chExt cx="544500" cy="649500"/>
              </a:xfrm>
            </p:grpSpPr>
            <p:sp>
              <p:nvSpPr>
                <p:cNvPr id="724" name="Google Shape;724;p74"/>
                <p:cNvSpPr/>
                <p:nvPr/>
              </p:nvSpPr>
              <p:spPr>
                <a:xfrm>
                  <a:off x="4097600" y="2652670"/>
                  <a:ext cx="544500" cy="649500"/>
                </a:xfrm>
                <a:prstGeom prst="snip1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</a:endParaRPr>
                </a:p>
              </p:txBody>
            </p:sp>
            <p:cxnSp>
              <p:nvCxnSpPr>
                <p:cNvPr id="725" name="Google Shape;725;p74"/>
                <p:cNvCxnSpPr/>
                <p:nvPr/>
              </p:nvCxnSpPr>
              <p:spPr>
                <a:xfrm>
                  <a:off x="4202150" y="2813315"/>
                  <a:ext cx="33540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726" name="Google Shape;726;p74"/>
                <p:cNvCxnSpPr/>
                <p:nvPr/>
              </p:nvCxnSpPr>
              <p:spPr>
                <a:xfrm>
                  <a:off x="4202150" y="2934565"/>
                  <a:ext cx="33540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727" name="Google Shape;727;p74"/>
                <p:cNvCxnSpPr/>
                <p:nvPr/>
              </p:nvCxnSpPr>
              <p:spPr>
                <a:xfrm>
                  <a:off x="4202150" y="3055814"/>
                  <a:ext cx="33540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728" name="Google Shape;728;p74"/>
                <p:cNvCxnSpPr/>
                <p:nvPr/>
              </p:nvCxnSpPr>
              <p:spPr>
                <a:xfrm>
                  <a:off x="4202150" y="3177064"/>
                  <a:ext cx="33540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</p:cxnSp>
          </p:grpSp>
        </p:grpSp>
        <p:grpSp>
          <p:nvGrpSpPr>
            <p:cNvPr id="729" name="Google Shape;729;p74"/>
            <p:cNvGrpSpPr/>
            <p:nvPr/>
          </p:nvGrpSpPr>
          <p:grpSpPr>
            <a:xfrm>
              <a:off x="563550" y="4482269"/>
              <a:ext cx="1573917" cy="1276450"/>
              <a:chOff x="1585550" y="2130000"/>
              <a:chExt cx="1573917" cy="1276450"/>
            </a:xfrm>
          </p:grpSpPr>
          <p:grpSp>
            <p:nvGrpSpPr>
              <p:cNvPr id="730" name="Google Shape;730;p74"/>
              <p:cNvGrpSpPr/>
              <p:nvPr/>
            </p:nvGrpSpPr>
            <p:grpSpPr>
              <a:xfrm>
                <a:off x="1585550" y="2130000"/>
                <a:ext cx="1318125" cy="1276450"/>
                <a:chOff x="1585550" y="2130000"/>
                <a:chExt cx="1318125" cy="1276450"/>
              </a:xfrm>
            </p:grpSpPr>
            <p:sp>
              <p:nvSpPr>
                <p:cNvPr id="731" name="Google Shape;731;p74"/>
                <p:cNvSpPr/>
                <p:nvPr/>
              </p:nvSpPr>
              <p:spPr>
                <a:xfrm>
                  <a:off x="1585550" y="2130000"/>
                  <a:ext cx="1318125" cy="89785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905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>
                      <a:solidFill>
                        <a:schemeClr val="lt1"/>
                      </a:solidFill>
                    </a:rPr>
                    <a:t>xfs</a:t>
                  </a:r>
                  <a:br>
                    <a:rPr lang="en-US">
                      <a:solidFill>
                        <a:schemeClr val="lt1"/>
                      </a:solidFill>
                    </a:rPr>
                  </a:br>
                  <a:r>
                    <a:rPr lang="en-US">
                      <a:solidFill>
                        <a:schemeClr val="lt1"/>
                      </a:solidFill>
                    </a:rPr>
                    <a:t>crc</a:t>
                  </a:r>
                  <a:br>
                    <a:rPr lang="en-US">
                      <a:solidFill>
                        <a:schemeClr val="lt1"/>
                      </a:solidFill>
                    </a:rPr>
                  </a:br>
                  <a:r>
                    <a:rPr lang="en-US">
                      <a:solidFill>
                        <a:schemeClr val="lt1"/>
                      </a:solidFill>
                    </a:rPr>
                    <a:t>logdev</a:t>
                  </a:r>
                  <a:endParaRPr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732" name="Google Shape;732;p74"/>
                <p:cNvSpPr/>
                <p:nvPr/>
              </p:nvSpPr>
              <p:spPr>
                <a:xfrm>
                  <a:off x="1585550" y="3027850"/>
                  <a:ext cx="1318125" cy="37860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905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>
                      <a:solidFill>
                        <a:schemeClr val="lt1"/>
                      </a:solidFill>
                    </a:rPr>
                    <a:t>4GB/8c</a:t>
                  </a:r>
                  <a:endParaRPr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733" name="Google Shape;733;p74"/>
              <p:cNvGrpSpPr/>
              <p:nvPr/>
            </p:nvGrpSpPr>
            <p:grpSpPr>
              <a:xfrm>
                <a:off x="2614967" y="2254170"/>
                <a:ext cx="544500" cy="649500"/>
                <a:chOff x="4097600" y="2652670"/>
                <a:chExt cx="544500" cy="649500"/>
              </a:xfrm>
            </p:grpSpPr>
            <p:sp>
              <p:nvSpPr>
                <p:cNvPr id="734" name="Google Shape;734;p74"/>
                <p:cNvSpPr/>
                <p:nvPr/>
              </p:nvSpPr>
              <p:spPr>
                <a:xfrm>
                  <a:off x="4097600" y="2652670"/>
                  <a:ext cx="544500" cy="649500"/>
                </a:xfrm>
                <a:prstGeom prst="snip1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</a:endParaRPr>
                </a:p>
              </p:txBody>
            </p:sp>
            <p:cxnSp>
              <p:nvCxnSpPr>
                <p:cNvPr id="735" name="Google Shape;735;p74"/>
                <p:cNvCxnSpPr/>
                <p:nvPr/>
              </p:nvCxnSpPr>
              <p:spPr>
                <a:xfrm>
                  <a:off x="4202150" y="2813315"/>
                  <a:ext cx="33540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736" name="Google Shape;736;p74"/>
                <p:cNvCxnSpPr/>
                <p:nvPr/>
              </p:nvCxnSpPr>
              <p:spPr>
                <a:xfrm>
                  <a:off x="4202150" y="2934565"/>
                  <a:ext cx="33540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737" name="Google Shape;737;p74"/>
                <p:cNvCxnSpPr/>
                <p:nvPr/>
              </p:nvCxnSpPr>
              <p:spPr>
                <a:xfrm>
                  <a:off x="4202150" y="3055814"/>
                  <a:ext cx="33540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738" name="Google Shape;738;p74"/>
                <p:cNvCxnSpPr/>
                <p:nvPr/>
              </p:nvCxnSpPr>
              <p:spPr>
                <a:xfrm>
                  <a:off x="4202150" y="3177064"/>
                  <a:ext cx="33540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</p:cxnSp>
          </p:grpSp>
        </p:grpSp>
      </p:grp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75"/>
          <p:cNvSpPr txBox="1"/>
          <p:nvPr/>
        </p:nvSpPr>
        <p:spPr>
          <a:xfrm>
            <a:off x="439450" y="311200"/>
            <a:ext cx="102750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Noto Sans Symbols"/>
              <a:buNone/>
            </a:pPr>
            <a:r>
              <a:rPr b="1" lang="en-US" sz="3400">
                <a:solidFill>
                  <a:srgbClr val="FFFFFF"/>
                </a:solidFill>
              </a:rPr>
              <a:t>Turning kdevops into CI accelerator</a:t>
            </a:r>
            <a:endParaRPr/>
          </a:p>
        </p:txBody>
      </p:sp>
      <p:sp>
        <p:nvSpPr>
          <p:cNvPr id="745" name="Google Shape;745;p75"/>
          <p:cNvSpPr txBox="1"/>
          <p:nvPr/>
        </p:nvSpPr>
        <p:spPr>
          <a:xfrm>
            <a:off x="351625" y="851175"/>
            <a:ext cx="11661900" cy="54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kdevops supports +100 profiles among different workflows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xfs, btrfs, ext4, tmpfs, nfs, blktests, modules, kmod, xarray, maple, firmware…</a:t>
            </a:r>
            <a:endParaRPr sz="24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How do we automate testing in the background? → CI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GitHub Actions (Reusable)</a:t>
            </a:r>
            <a:endParaRPr sz="2400">
              <a:solidFill>
                <a:schemeClr val="lt1"/>
              </a:solidFill>
            </a:endParaRPr>
          </a:p>
          <a:p>
            <a: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</a:pPr>
            <a:r>
              <a:rPr lang="en-US" sz="2400">
                <a:solidFill>
                  <a:schemeClr val="lt1"/>
                </a:solidFill>
              </a:rPr>
              <a:t>Easy</a:t>
            </a:r>
            <a:endParaRPr sz="2400">
              <a:solidFill>
                <a:schemeClr val="lt1"/>
              </a:solidFill>
            </a:endParaRPr>
          </a:p>
          <a:p>
            <a: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</a:pPr>
            <a:r>
              <a:rPr lang="en-US" sz="2400">
                <a:solidFill>
                  <a:schemeClr val="lt1"/>
                </a:solidFill>
              </a:rPr>
              <a:t>Extremely</a:t>
            </a:r>
            <a:r>
              <a:rPr lang="en-US" sz="2400">
                <a:solidFill>
                  <a:schemeClr val="lt1"/>
                </a:solidFill>
              </a:rPr>
              <a:t> painful</a:t>
            </a:r>
            <a:endParaRPr sz="24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/>
          <p:nvPr/>
        </p:nvSpPr>
        <p:spPr>
          <a:xfrm>
            <a:off x="366715" y="159281"/>
            <a:ext cx="650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3"/>
          <p:cNvSpPr txBox="1"/>
          <p:nvPr/>
        </p:nvSpPr>
        <p:spPr>
          <a:xfrm>
            <a:off x="878603" y="987826"/>
            <a:ext cx="900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3"/>
          <p:cNvSpPr txBox="1"/>
          <p:nvPr/>
        </p:nvSpPr>
        <p:spPr>
          <a:xfrm>
            <a:off x="1025750" y="5987325"/>
            <a:ext cx="42300" cy="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3f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105" name="Google Shape;105;p13"/>
          <p:cNvSpPr txBox="1"/>
          <p:nvPr/>
        </p:nvSpPr>
        <p:spPr>
          <a:xfrm>
            <a:off x="351625" y="851175"/>
            <a:ext cx="10682400" cy="54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US" sz="2400">
                <a:solidFill>
                  <a:srgbClr val="FFFFFF"/>
                </a:solidFill>
              </a:rPr>
              <a:t>What is kdevops:</a:t>
            </a:r>
            <a:endParaRPr sz="2400">
              <a:solidFill>
                <a:srgbClr val="FFFFFF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</a:pPr>
            <a:r>
              <a:rPr lang="en-US" sz="2400">
                <a:solidFill>
                  <a:srgbClr val="FFFFFF"/>
                </a:solidFill>
              </a:rPr>
              <a:t>Linux distribution agnostic</a:t>
            </a:r>
            <a:endParaRPr sz="2400">
              <a:solidFill>
                <a:srgbClr val="FFFFFF"/>
              </a:solidFill>
            </a:endParaRPr>
          </a:p>
          <a:p>
            <a: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</a:pPr>
            <a:r>
              <a:rPr lang="en-US" sz="2400">
                <a:solidFill>
                  <a:srgbClr val="FFFFFF"/>
                </a:solidFill>
              </a:rPr>
              <a:t>Linux kernel </a:t>
            </a:r>
            <a:r>
              <a:rPr lang="en-US" sz="2400">
                <a:solidFill>
                  <a:schemeClr val="accent1"/>
                </a:solidFill>
              </a:rPr>
              <a:t>test automation</a:t>
            </a:r>
            <a:r>
              <a:rPr lang="en-US" sz="2400">
                <a:solidFill>
                  <a:srgbClr val="FFFFFF"/>
                </a:solidFill>
              </a:rPr>
              <a:t> solution</a:t>
            </a:r>
            <a:endParaRPr sz="2400">
              <a:solidFill>
                <a:srgbClr val="FFFFFF"/>
              </a:solidFill>
            </a:endParaRPr>
          </a:p>
          <a:p>
            <a: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</a:pPr>
            <a:r>
              <a:rPr lang="en-US" sz="2400">
                <a:solidFill>
                  <a:srgbClr val="FFFFFF"/>
                </a:solidFill>
              </a:rPr>
              <a:t>Linux kernel </a:t>
            </a:r>
            <a:r>
              <a:rPr lang="en-US" sz="2400">
                <a:solidFill>
                  <a:schemeClr val="accent1"/>
                </a:solidFill>
              </a:rPr>
              <a:t>development automation</a:t>
            </a:r>
            <a:r>
              <a:rPr lang="en-US" sz="2400">
                <a:solidFill>
                  <a:srgbClr val="FFFFFF"/>
                </a:solidFill>
              </a:rPr>
              <a:t> solution</a:t>
            </a:r>
            <a:endParaRPr sz="2400">
              <a:solidFill>
                <a:srgbClr val="FFFFFF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</a:pPr>
            <a:r>
              <a:rPr lang="en-US" sz="2400">
                <a:solidFill>
                  <a:srgbClr val="FFFFFF"/>
                </a:solidFill>
              </a:rPr>
              <a:t>Kconfig + ansible + CI integration + automatic dashboard</a:t>
            </a:r>
            <a:endParaRPr sz="2400">
              <a:solidFill>
                <a:srgbClr val="FFFFFF"/>
              </a:solidFill>
            </a:endParaRPr>
          </a:p>
          <a:p>
            <a: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</a:pPr>
            <a:r>
              <a:rPr lang="en-US" sz="2400">
                <a:solidFill>
                  <a:srgbClr val="FFFFFF"/>
                </a:solidFill>
              </a:rPr>
              <a:t>guestfs for local virtualization</a:t>
            </a:r>
            <a:endParaRPr sz="2400">
              <a:solidFill>
                <a:srgbClr val="FFFFFF"/>
              </a:solidFill>
            </a:endParaRPr>
          </a:p>
          <a:p>
            <a: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</a:pPr>
            <a:r>
              <a:rPr lang="en-US" sz="2400">
                <a:solidFill>
                  <a:srgbClr val="FFFFFF"/>
                </a:solidFill>
              </a:rPr>
              <a:t>terraform or opentofu</a:t>
            </a:r>
            <a:endParaRPr sz="2400">
              <a:solidFill>
                <a:srgbClr val="FFFFFF"/>
              </a:solidFill>
            </a:endParaRPr>
          </a:p>
          <a:p>
            <a: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US" sz="2400">
                <a:solidFill>
                  <a:srgbClr val="FFFFFF"/>
                </a:solidFill>
              </a:rPr>
              <a:t>OCI</a:t>
            </a:r>
            <a:endParaRPr sz="2400">
              <a:solidFill>
                <a:srgbClr val="FFFFFF"/>
              </a:solidFill>
            </a:endParaRPr>
          </a:p>
          <a:p>
            <a: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US" sz="2400">
                <a:solidFill>
                  <a:srgbClr val="FFFFFF"/>
                </a:solidFill>
              </a:rPr>
              <a:t>AWS</a:t>
            </a:r>
            <a:endParaRPr sz="2400">
              <a:solidFill>
                <a:srgbClr val="FFFFFF"/>
              </a:solidFill>
            </a:endParaRPr>
          </a:p>
          <a:p>
            <a: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US" sz="2400">
                <a:solidFill>
                  <a:srgbClr val="FFFFFF"/>
                </a:solidFill>
              </a:rPr>
              <a:t>Azure</a:t>
            </a:r>
            <a:endParaRPr sz="2400">
              <a:solidFill>
                <a:srgbClr val="FFFFFF"/>
              </a:solidFill>
            </a:endParaRPr>
          </a:p>
          <a:p>
            <a: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US" sz="2400">
                <a:solidFill>
                  <a:srgbClr val="FFFFFF"/>
                </a:solidFill>
              </a:rPr>
              <a:t>GCE</a:t>
            </a:r>
            <a:endParaRPr sz="2400">
              <a:solidFill>
                <a:srgbClr val="FFFFFF"/>
              </a:solidFill>
            </a:endParaRPr>
          </a:p>
          <a:p>
            <a: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US" sz="2400">
                <a:solidFill>
                  <a:srgbClr val="FFFFFF"/>
                </a:solidFill>
              </a:rPr>
              <a:t>OpenStack</a:t>
            </a:r>
            <a:endParaRPr sz="24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06" name="Google Shape;106;p13"/>
          <p:cNvSpPr txBox="1"/>
          <p:nvPr/>
        </p:nvSpPr>
        <p:spPr>
          <a:xfrm>
            <a:off x="1068050" y="311200"/>
            <a:ext cx="96465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Noto Sans Symbols"/>
              <a:buNone/>
            </a:pPr>
            <a:r>
              <a:rPr b="1" lang="en-US" sz="3400">
                <a:solidFill>
                  <a:srgbClr val="FFFFFF"/>
                </a:solidFill>
              </a:rPr>
              <a:t>kdevops: intro</a:t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76"/>
          <p:cNvSpPr txBox="1"/>
          <p:nvPr/>
        </p:nvSpPr>
        <p:spPr>
          <a:xfrm>
            <a:off x="439450" y="311200"/>
            <a:ext cx="102750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Noto Sans Symbols"/>
              <a:buNone/>
            </a:pPr>
            <a:r>
              <a:rPr b="1" lang="en-US" sz="3400">
                <a:solidFill>
                  <a:srgbClr val="FFFFFF"/>
                </a:solidFill>
              </a:rPr>
              <a:t>Turning kdevops into CI accelerator</a:t>
            </a:r>
            <a:endParaRPr/>
          </a:p>
        </p:txBody>
      </p:sp>
      <p:sp>
        <p:nvSpPr>
          <p:cNvPr id="752" name="Google Shape;752;p76"/>
          <p:cNvSpPr txBox="1"/>
          <p:nvPr/>
        </p:nvSpPr>
        <p:spPr>
          <a:xfrm>
            <a:off x="351625" y="851175"/>
            <a:ext cx="11661900" cy="54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kdevops supports +100 profiles among different workflows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xfs, btrfs, ext4, tmpfs, nfs, blktests, modules, kmod, xarray, maple, firmware…</a:t>
            </a:r>
            <a:endParaRPr sz="24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How do we automate testing in the background? → CI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kdevops-ci → Test and validate kdevops framework</a:t>
            </a:r>
            <a:endParaRPr sz="24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753" name="Google Shape;753;p76"/>
          <p:cNvSpPr/>
          <p:nvPr/>
        </p:nvSpPr>
        <p:spPr>
          <a:xfrm>
            <a:off x="351625" y="4154950"/>
            <a:ext cx="10275000" cy="21777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Host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754" name="Google Shape;754;p76"/>
          <p:cNvGrpSpPr/>
          <p:nvPr/>
        </p:nvGrpSpPr>
        <p:grpSpPr>
          <a:xfrm>
            <a:off x="563550" y="4527450"/>
            <a:ext cx="1573917" cy="1276450"/>
            <a:chOff x="1585550" y="2130000"/>
            <a:chExt cx="1573917" cy="1276450"/>
          </a:xfrm>
        </p:grpSpPr>
        <p:grpSp>
          <p:nvGrpSpPr>
            <p:cNvPr id="755" name="Google Shape;755;p76"/>
            <p:cNvGrpSpPr/>
            <p:nvPr/>
          </p:nvGrpSpPr>
          <p:grpSpPr>
            <a:xfrm>
              <a:off x="1585550" y="2130000"/>
              <a:ext cx="1318125" cy="1276450"/>
              <a:chOff x="1585550" y="2130000"/>
              <a:chExt cx="1318125" cy="1276450"/>
            </a:xfrm>
          </p:grpSpPr>
          <p:sp>
            <p:nvSpPr>
              <p:cNvPr id="756" name="Google Shape;756;p76"/>
              <p:cNvSpPr/>
              <p:nvPr/>
            </p:nvSpPr>
            <p:spPr>
              <a:xfrm>
                <a:off x="1585550" y="2130000"/>
                <a:ext cx="1318125" cy="897850"/>
              </a:xfrm>
              <a:prstGeom prst="flowChartProcess">
                <a:avLst/>
              </a:prstGeom>
              <a:solidFill>
                <a:schemeClr val="lt2"/>
              </a:solidFill>
              <a:ln cap="flat" cmpd="sng" w="1905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solidFill>
                      <a:schemeClr val="lt1"/>
                    </a:solidFill>
                  </a:rPr>
                  <a:t>xfs</a:t>
                </a:r>
                <a:br>
                  <a:rPr lang="en-US">
                    <a:solidFill>
                      <a:schemeClr val="lt1"/>
                    </a:solidFill>
                  </a:rPr>
                </a:br>
                <a:r>
                  <a:rPr lang="en-US">
                    <a:solidFill>
                      <a:schemeClr val="lt1"/>
                    </a:solidFill>
                  </a:rPr>
                  <a:t>crc</a:t>
                </a:r>
                <a:br>
                  <a:rPr lang="en-US">
                    <a:solidFill>
                      <a:schemeClr val="lt1"/>
                    </a:solidFill>
                  </a:rPr>
                </a:br>
                <a:r>
                  <a:rPr lang="en-US">
                    <a:solidFill>
                      <a:schemeClr val="lt1"/>
                    </a:solidFill>
                  </a:rPr>
                  <a:t>logdev</a:t>
                </a: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757" name="Google Shape;757;p76"/>
              <p:cNvSpPr/>
              <p:nvPr/>
            </p:nvSpPr>
            <p:spPr>
              <a:xfrm>
                <a:off x="1585550" y="3027850"/>
                <a:ext cx="1318125" cy="378600"/>
              </a:xfrm>
              <a:prstGeom prst="flowChartProcess">
                <a:avLst/>
              </a:prstGeom>
              <a:solidFill>
                <a:schemeClr val="lt2"/>
              </a:solidFill>
              <a:ln cap="flat" cmpd="sng" w="1905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solidFill>
                      <a:schemeClr val="lt1"/>
                    </a:solidFill>
                  </a:rPr>
                  <a:t>2GB/2c</a:t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758" name="Google Shape;758;p76"/>
            <p:cNvGrpSpPr/>
            <p:nvPr/>
          </p:nvGrpSpPr>
          <p:grpSpPr>
            <a:xfrm>
              <a:off x="2614967" y="2254170"/>
              <a:ext cx="544500" cy="649500"/>
              <a:chOff x="4097600" y="2652670"/>
              <a:chExt cx="544500" cy="649500"/>
            </a:xfrm>
          </p:grpSpPr>
          <p:sp>
            <p:nvSpPr>
              <p:cNvPr id="759" name="Google Shape;759;p76"/>
              <p:cNvSpPr/>
              <p:nvPr/>
            </p:nvSpPr>
            <p:spPr>
              <a:xfrm>
                <a:off x="4097600" y="2652670"/>
                <a:ext cx="544500" cy="649500"/>
              </a:xfrm>
              <a:prstGeom prst="snip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  <p:cxnSp>
            <p:nvCxnSpPr>
              <p:cNvPr id="760" name="Google Shape;760;p76"/>
              <p:cNvCxnSpPr/>
              <p:nvPr/>
            </p:nvCxnSpPr>
            <p:spPr>
              <a:xfrm>
                <a:off x="4202150" y="2813315"/>
                <a:ext cx="335400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761" name="Google Shape;761;p76"/>
              <p:cNvCxnSpPr/>
              <p:nvPr/>
            </p:nvCxnSpPr>
            <p:spPr>
              <a:xfrm>
                <a:off x="4202150" y="2934565"/>
                <a:ext cx="335400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762" name="Google Shape;762;p76"/>
              <p:cNvCxnSpPr/>
              <p:nvPr/>
            </p:nvCxnSpPr>
            <p:spPr>
              <a:xfrm>
                <a:off x="4202150" y="3055814"/>
                <a:ext cx="335400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763" name="Google Shape;763;p76"/>
              <p:cNvCxnSpPr/>
              <p:nvPr/>
            </p:nvCxnSpPr>
            <p:spPr>
              <a:xfrm>
                <a:off x="4202150" y="3177064"/>
                <a:ext cx="335400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</p:cxnSp>
        </p:grpSp>
      </p:grpSp>
      <p:sp>
        <p:nvSpPr>
          <p:cNvPr id="764" name="Google Shape;764;p76"/>
          <p:cNvSpPr/>
          <p:nvPr/>
        </p:nvSpPr>
        <p:spPr>
          <a:xfrm>
            <a:off x="1699731" y="4717475"/>
            <a:ext cx="335394" cy="517806"/>
          </a:xfrm>
          <a:prstGeom prst="lightningBolt">
            <a:avLst/>
          </a:prstGeom>
          <a:solidFill>
            <a:schemeClr val="accent5"/>
          </a:solidFill>
          <a:ln cap="flat" cmpd="sng" w="38100">
            <a:solidFill>
              <a:srgbClr val="1F23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65" name="Google Shape;765;p76"/>
          <p:cNvSpPr/>
          <p:nvPr/>
        </p:nvSpPr>
        <p:spPr>
          <a:xfrm>
            <a:off x="3667781" y="4717475"/>
            <a:ext cx="335394" cy="517806"/>
          </a:xfrm>
          <a:prstGeom prst="lightningBolt">
            <a:avLst/>
          </a:prstGeom>
          <a:solidFill>
            <a:schemeClr val="accent5"/>
          </a:solidFill>
          <a:ln cap="flat" cmpd="sng" w="38100">
            <a:solidFill>
              <a:srgbClr val="1F23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766" name="Google Shape;766;p76"/>
          <p:cNvGrpSpPr/>
          <p:nvPr/>
        </p:nvGrpSpPr>
        <p:grpSpPr>
          <a:xfrm>
            <a:off x="2508458" y="4527450"/>
            <a:ext cx="1573917" cy="1276450"/>
            <a:chOff x="3390375" y="2130000"/>
            <a:chExt cx="1573917" cy="1276450"/>
          </a:xfrm>
        </p:grpSpPr>
        <p:grpSp>
          <p:nvGrpSpPr>
            <p:cNvPr id="767" name="Google Shape;767;p76"/>
            <p:cNvGrpSpPr/>
            <p:nvPr/>
          </p:nvGrpSpPr>
          <p:grpSpPr>
            <a:xfrm>
              <a:off x="3390375" y="2130000"/>
              <a:ext cx="1318125" cy="1276450"/>
              <a:chOff x="3390375" y="2130000"/>
              <a:chExt cx="1318125" cy="1276450"/>
            </a:xfrm>
          </p:grpSpPr>
          <p:sp>
            <p:nvSpPr>
              <p:cNvPr id="768" name="Google Shape;768;p76"/>
              <p:cNvSpPr/>
              <p:nvPr/>
            </p:nvSpPr>
            <p:spPr>
              <a:xfrm>
                <a:off x="3390375" y="2130000"/>
                <a:ext cx="1318125" cy="897850"/>
              </a:xfrm>
              <a:prstGeom prst="flowChartProcess">
                <a:avLst/>
              </a:prstGeom>
              <a:solidFill>
                <a:schemeClr val="lt2"/>
              </a:solidFill>
              <a:ln cap="flat" cmpd="sng" w="1905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solidFill>
                      <a:schemeClr val="lt1"/>
                    </a:solidFill>
                  </a:rPr>
                  <a:t>xfs</a:t>
                </a:r>
                <a:br>
                  <a:rPr lang="en-US">
                    <a:solidFill>
                      <a:schemeClr val="lt1"/>
                    </a:solidFill>
                  </a:rPr>
                </a:br>
                <a:r>
                  <a:rPr lang="en-US">
                    <a:solidFill>
                      <a:schemeClr val="lt1"/>
                    </a:solidFill>
                  </a:rPr>
                  <a:t>crc</a:t>
                </a:r>
                <a:br>
                  <a:rPr lang="en-US">
                    <a:solidFill>
                      <a:schemeClr val="lt1"/>
                    </a:solidFill>
                  </a:rPr>
                </a:br>
                <a:r>
                  <a:rPr lang="en-US">
                    <a:solidFill>
                      <a:schemeClr val="lt1"/>
                    </a:solidFill>
                  </a:rPr>
                  <a:t>rtdev</a:t>
                </a: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769" name="Google Shape;769;p76"/>
              <p:cNvSpPr/>
              <p:nvPr/>
            </p:nvSpPr>
            <p:spPr>
              <a:xfrm>
                <a:off x="3390375" y="3027850"/>
                <a:ext cx="1318125" cy="378600"/>
              </a:xfrm>
              <a:prstGeom prst="flowChartProcess">
                <a:avLst/>
              </a:prstGeom>
              <a:solidFill>
                <a:schemeClr val="lt2"/>
              </a:solidFill>
              <a:ln cap="flat" cmpd="sng" w="1905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solidFill>
                      <a:schemeClr val="lt1"/>
                    </a:solidFill>
                  </a:rPr>
                  <a:t>2GB/2c</a:t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770" name="Google Shape;770;p76"/>
            <p:cNvGrpSpPr/>
            <p:nvPr/>
          </p:nvGrpSpPr>
          <p:grpSpPr>
            <a:xfrm>
              <a:off x="4419792" y="2254170"/>
              <a:ext cx="544500" cy="649500"/>
              <a:chOff x="4097600" y="2652670"/>
              <a:chExt cx="544500" cy="649500"/>
            </a:xfrm>
          </p:grpSpPr>
          <p:sp>
            <p:nvSpPr>
              <p:cNvPr id="771" name="Google Shape;771;p76"/>
              <p:cNvSpPr/>
              <p:nvPr/>
            </p:nvSpPr>
            <p:spPr>
              <a:xfrm>
                <a:off x="4097600" y="2652670"/>
                <a:ext cx="544500" cy="649500"/>
              </a:xfrm>
              <a:prstGeom prst="snip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  <p:cxnSp>
            <p:nvCxnSpPr>
              <p:cNvPr id="772" name="Google Shape;772;p76"/>
              <p:cNvCxnSpPr/>
              <p:nvPr/>
            </p:nvCxnSpPr>
            <p:spPr>
              <a:xfrm>
                <a:off x="4202150" y="2813315"/>
                <a:ext cx="335400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773" name="Google Shape;773;p76"/>
              <p:cNvCxnSpPr/>
              <p:nvPr/>
            </p:nvCxnSpPr>
            <p:spPr>
              <a:xfrm>
                <a:off x="4202150" y="2934565"/>
                <a:ext cx="335400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774" name="Google Shape;774;p76"/>
              <p:cNvCxnSpPr/>
              <p:nvPr/>
            </p:nvCxnSpPr>
            <p:spPr>
              <a:xfrm>
                <a:off x="4202150" y="3055814"/>
                <a:ext cx="335400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775" name="Google Shape;775;p76"/>
              <p:cNvCxnSpPr/>
              <p:nvPr/>
            </p:nvCxnSpPr>
            <p:spPr>
              <a:xfrm>
                <a:off x="4202150" y="3177064"/>
                <a:ext cx="335400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</p:cxnSp>
        </p:grpSp>
      </p:grpSp>
      <p:sp>
        <p:nvSpPr>
          <p:cNvPr id="776" name="Google Shape;776;p76"/>
          <p:cNvSpPr/>
          <p:nvPr/>
        </p:nvSpPr>
        <p:spPr>
          <a:xfrm>
            <a:off x="8967225" y="4527450"/>
            <a:ext cx="1318125" cy="897850"/>
          </a:xfrm>
          <a:prstGeom prst="flowChartProcess">
            <a:avLst/>
          </a:prstGeom>
          <a:noFill/>
          <a:ln cap="flat" cmpd="sng" w="1905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Capacity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32 runners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77" name="Google Shape;777;p76"/>
          <p:cNvSpPr/>
          <p:nvPr/>
        </p:nvSpPr>
        <p:spPr>
          <a:xfrm>
            <a:off x="5586781" y="4717475"/>
            <a:ext cx="335394" cy="517806"/>
          </a:xfrm>
          <a:prstGeom prst="lightningBolt">
            <a:avLst/>
          </a:prstGeom>
          <a:solidFill>
            <a:schemeClr val="accent5"/>
          </a:solidFill>
          <a:ln cap="flat" cmpd="sng" w="38100">
            <a:solidFill>
              <a:srgbClr val="1F23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778" name="Google Shape;778;p76"/>
          <p:cNvGrpSpPr/>
          <p:nvPr/>
        </p:nvGrpSpPr>
        <p:grpSpPr>
          <a:xfrm>
            <a:off x="4453367" y="4527450"/>
            <a:ext cx="1573917" cy="1276450"/>
            <a:chOff x="5262050" y="2130000"/>
            <a:chExt cx="1573917" cy="1276450"/>
          </a:xfrm>
        </p:grpSpPr>
        <p:grpSp>
          <p:nvGrpSpPr>
            <p:cNvPr id="779" name="Google Shape;779;p76"/>
            <p:cNvGrpSpPr/>
            <p:nvPr/>
          </p:nvGrpSpPr>
          <p:grpSpPr>
            <a:xfrm>
              <a:off x="5262050" y="2130000"/>
              <a:ext cx="1318125" cy="1276450"/>
              <a:chOff x="5262050" y="2130000"/>
              <a:chExt cx="1318125" cy="1276450"/>
            </a:xfrm>
          </p:grpSpPr>
          <p:sp>
            <p:nvSpPr>
              <p:cNvPr id="780" name="Google Shape;780;p76"/>
              <p:cNvSpPr/>
              <p:nvPr/>
            </p:nvSpPr>
            <p:spPr>
              <a:xfrm>
                <a:off x="5262050" y="2130000"/>
                <a:ext cx="1318125" cy="897850"/>
              </a:xfrm>
              <a:prstGeom prst="flowChartProcess">
                <a:avLst/>
              </a:prstGeom>
              <a:solidFill>
                <a:schemeClr val="lt2"/>
              </a:solidFill>
              <a:ln cap="flat" cmpd="sng" w="1905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solidFill>
                      <a:schemeClr val="lt1"/>
                    </a:solidFill>
                  </a:rPr>
                  <a:t>blktests</a:t>
                </a:r>
                <a:br>
                  <a:rPr lang="en-US">
                    <a:solidFill>
                      <a:schemeClr val="lt1"/>
                    </a:solidFill>
                  </a:rPr>
                </a:br>
                <a:r>
                  <a:rPr lang="en-US">
                    <a:solidFill>
                      <a:schemeClr val="lt1"/>
                    </a:solidFill>
                  </a:rPr>
                  <a:t>nvme</a:t>
                </a: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781" name="Google Shape;781;p76"/>
              <p:cNvSpPr/>
              <p:nvPr/>
            </p:nvSpPr>
            <p:spPr>
              <a:xfrm>
                <a:off x="5262050" y="3027850"/>
                <a:ext cx="1318125" cy="378600"/>
              </a:xfrm>
              <a:prstGeom prst="flowChartProcess">
                <a:avLst/>
              </a:prstGeom>
              <a:solidFill>
                <a:schemeClr val="lt2"/>
              </a:solidFill>
              <a:ln cap="flat" cmpd="sng" w="1905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solidFill>
                      <a:schemeClr val="lt1"/>
                    </a:solidFill>
                  </a:rPr>
                  <a:t>2GB/2c</a:t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782" name="Google Shape;782;p76"/>
            <p:cNvGrpSpPr/>
            <p:nvPr/>
          </p:nvGrpSpPr>
          <p:grpSpPr>
            <a:xfrm>
              <a:off x="6291467" y="2254170"/>
              <a:ext cx="544500" cy="649500"/>
              <a:chOff x="4097600" y="2652670"/>
              <a:chExt cx="544500" cy="649500"/>
            </a:xfrm>
          </p:grpSpPr>
          <p:sp>
            <p:nvSpPr>
              <p:cNvPr id="783" name="Google Shape;783;p76"/>
              <p:cNvSpPr/>
              <p:nvPr/>
            </p:nvSpPr>
            <p:spPr>
              <a:xfrm>
                <a:off x="4097600" y="2652670"/>
                <a:ext cx="544500" cy="649500"/>
              </a:xfrm>
              <a:prstGeom prst="snip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  <p:cxnSp>
            <p:nvCxnSpPr>
              <p:cNvPr id="784" name="Google Shape;784;p76"/>
              <p:cNvCxnSpPr/>
              <p:nvPr/>
            </p:nvCxnSpPr>
            <p:spPr>
              <a:xfrm>
                <a:off x="4202150" y="2813315"/>
                <a:ext cx="335400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785" name="Google Shape;785;p76"/>
              <p:cNvCxnSpPr/>
              <p:nvPr/>
            </p:nvCxnSpPr>
            <p:spPr>
              <a:xfrm>
                <a:off x="4202150" y="2934565"/>
                <a:ext cx="335400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786" name="Google Shape;786;p76"/>
              <p:cNvCxnSpPr/>
              <p:nvPr/>
            </p:nvCxnSpPr>
            <p:spPr>
              <a:xfrm>
                <a:off x="4202150" y="3055814"/>
                <a:ext cx="335400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787" name="Google Shape;787;p76"/>
              <p:cNvCxnSpPr/>
              <p:nvPr/>
            </p:nvCxnSpPr>
            <p:spPr>
              <a:xfrm>
                <a:off x="4202150" y="3177064"/>
                <a:ext cx="335400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</p:cxnSp>
        </p:grpSp>
      </p:grpSp>
      <p:grpSp>
        <p:nvGrpSpPr>
          <p:cNvPr id="788" name="Google Shape;788;p76"/>
          <p:cNvGrpSpPr/>
          <p:nvPr/>
        </p:nvGrpSpPr>
        <p:grpSpPr>
          <a:xfrm>
            <a:off x="6398275" y="4527450"/>
            <a:ext cx="1573917" cy="1276450"/>
            <a:chOff x="7420275" y="2130000"/>
            <a:chExt cx="1573917" cy="1276450"/>
          </a:xfrm>
        </p:grpSpPr>
        <p:grpSp>
          <p:nvGrpSpPr>
            <p:cNvPr id="789" name="Google Shape;789;p76"/>
            <p:cNvGrpSpPr/>
            <p:nvPr/>
          </p:nvGrpSpPr>
          <p:grpSpPr>
            <a:xfrm>
              <a:off x="7420275" y="2130000"/>
              <a:ext cx="1318125" cy="1276450"/>
              <a:chOff x="7420275" y="2130000"/>
              <a:chExt cx="1318125" cy="1276450"/>
            </a:xfrm>
          </p:grpSpPr>
          <p:sp>
            <p:nvSpPr>
              <p:cNvPr id="790" name="Google Shape;790;p76"/>
              <p:cNvSpPr/>
              <p:nvPr/>
            </p:nvSpPr>
            <p:spPr>
              <a:xfrm>
                <a:off x="7420275" y="2130000"/>
                <a:ext cx="1318125" cy="897850"/>
              </a:xfrm>
              <a:prstGeom prst="flowChartProcess">
                <a:avLst/>
              </a:prstGeom>
              <a:solidFill>
                <a:schemeClr val="lt2"/>
              </a:solidFill>
              <a:ln cap="flat" cmpd="sng" w="1905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solidFill>
                      <a:schemeClr val="lt1"/>
                    </a:solidFill>
                  </a:rPr>
                  <a:t>tmpfs</a:t>
                </a:r>
                <a:br>
                  <a:rPr lang="en-US">
                    <a:solidFill>
                      <a:schemeClr val="lt1"/>
                    </a:solidFill>
                  </a:rPr>
                </a:br>
                <a:r>
                  <a:rPr lang="en-US">
                    <a:solidFill>
                      <a:schemeClr val="lt1"/>
                    </a:solidFill>
                  </a:rPr>
                  <a:t>huge</a:t>
                </a:r>
                <a:br>
                  <a:rPr lang="en-US">
                    <a:solidFill>
                      <a:schemeClr val="lt1"/>
                    </a:solidFill>
                  </a:rPr>
                </a:br>
                <a:r>
                  <a:rPr lang="en-US">
                    <a:solidFill>
                      <a:schemeClr val="lt1"/>
                    </a:solidFill>
                  </a:rPr>
                  <a:t>noswap</a:t>
                </a: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791" name="Google Shape;791;p76"/>
              <p:cNvSpPr/>
              <p:nvPr/>
            </p:nvSpPr>
            <p:spPr>
              <a:xfrm>
                <a:off x="7420275" y="3027850"/>
                <a:ext cx="1318125" cy="378600"/>
              </a:xfrm>
              <a:prstGeom prst="flowChartProcess">
                <a:avLst/>
              </a:prstGeom>
              <a:solidFill>
                <a:schemeClr val="lt2"/>
              </a:solidFill>
              <a:ln cap="flat" cmpd="sng" w="1905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solidFill>
                      <a:schemeClr val="lt1"/>
                    </a:solidFill>
                  </a:rPr>
                  <a:t>2GB/2c</a:t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792" name="Google Shape;792;p76"/>
            <p:cNvGrpSpPr/>
            <p:nvPr/>
          </p:nvGrpSpPr>
          <p:grpSpPr>
            <a:xfrm>
              <a:off x="8449692" y="2254170"/>
              <a:ext cx="544500" cy="649500"/>
              <a:chOff x="4097600" y="2652670"/>
              <a:chExt cx="544500" cy="649500"/>
            </a:xfrm>
          </p:grpSpPr>
          <p:sp>
            <p:nvSpPr>
              <p:cNvPr id="793" name="Google Shape;793;p76"/>
              <p:cNvSpPr/>
              <p:nvPr/>
            </p:nvSpPr>
            <p:spPr>
              <a:xfrm>
                <a:off x="4097600" y="2652670"/>
                <a:ext cx="544500" cy="649500"/>
              </a:xfrm>
              <a:prstGeom prst="snip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  <p:cxnSp>
            <p:nvCxnSpPr>
              <p:cNvPr id="794" name="Google Shape;794;p76"/>
              <p:cNvCxnSpPr/>
              <p:nvPr/>
            </p:nvCxnSpPr>
            <p:spPr>
              <a:xfrm>
                <a:off x="4202150" y="2813315"/>
                <a:ext cx="335400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795" name="Google Shape;795;p76"/>
              <p:cNvCxnSpPr/>
              <p:nvPr/>
            </p:nvCxnSpPr>
            <p:spPr>
              <a:xfrm>
                <a:off x="4202150" y="2934565"/>
                <a:ext cx="335400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796" name="Google Shape;796;p76"/>
              <p:cNvCxnSpPr/>
              <p:nvPr/>
            </p:nvCxnSpPr>
            <p:spPr>
              <a:xfrm>
                <a:off x="4202150" y="3055814"/>
                <a:ext cx="335400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797" name="Google Shape;797;p76"/>
              <p:cNvCxnSpPr/>
              <p:nvPr/>
            </p:nvCxnSpPr>
            <p:spPr>
              <a:xfrm>
                <a:off x="4202150" y="3177064"/>
                <a:ext cx="335400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</p:cxnSp>
        </p:grpSp>
      </p:grpSp>
      <p:sp>
        <p:nvSpPr>
          <p:cNvPr id="798" name="Google Shape;798;p76"/>
          <p:cNvSpPr/>
          <p:nvPr/>
        </p:nvSpPr>
        <p:spPr>
          <a:xfrm>
            <a:off x="7505781" y="4717475"/>
            <a:ext cx="335394" cy="517806"/>
          </a:xfrm>
          <a:prstGeom prst="lightningBolt">
            <a:avLst/>
          </a:prstGeom>
          <a:solidFill>
            <a:schemeClr val="accent5"/>
          </a:solidFill>
          <a:ln cap="flat" cmpd="sng" w="38100">
            <a:solidFill>
              <a:srgbClr val="1F23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99" name="Google Shape;799;p76"/>
          <p:cNvSpPr/>
          <p:nvPr/>
        </p:nvSpPr>
        <p:spPr>
          <a:xfrm>
            <a:off x="5586781" y="4717475"/>
            <a:ext cx="335394" cy="517806"/>
          </a:xfrm>
          <a:prstGeom prst="lightningBolt">
            <a:avLst/>
          </a:prstGeom>
          <a:solidFill>
            <a:schemeClr val="accent5"/>
          </a:solidFill>
          <a:ln cap="flat" cmpd="sng" w="38100">
            <a:solidFill>
              <a:srgbClr val="1F23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00" name="Google Shape;800;p76"/>
          <p:cNvSpPr/>
          <p:nvPr/>
        </p:nvSpPr>
        <p:spPr>
          <a:xfrm>
            <a:off x="3601856" y="4674675"/>
            <a:ext cx="335394" cy="517806"/>
          </a:xfrm>
          <a:prstGeom prst="lightningBolt">
            <a:avLst/>
          </a:prstGeom>
          <a:solidFill>
            <a:schemeClr val="accent5"/>
          </a:solidFill>
          <a:ln cap="flat" cmpd="sng" w="38100">
            <a:solidFill>
              <a:srgbClr val="1F23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01" name="Google Shape;801;p76"/>
          <p:cNvSpPr/>
          <p:nvPr/>
        </p:nvSpPr>
        <p:spPr>
          <a:xfrm>
            <a:off x="563550" y="5803900"/>
            <a:ext cx="1318125" cy="378600"/>
          </a:xfrm>
          <a:prstGeom prst="flowChartProcess">
            <a:avLst/>
          </a:prstGeom>
          <a:solidFill>
            <a:schemeClr val="lt2"/>
          </a:solidFill>
          <a:ln cap="flat" cmpd="sng" w="1905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Runner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02" name="Google Shape;802;p76"/>
          <p:cNvSpPr/>
          <p:nvPr/>
        </p:nvSpPr>
        <p:spPr>
          <a:xfrm>
            <a:off x="2508450" y="5803900"/>
            <a:ext cx="1318125" cy="378600"/>
          </a:xfrm>
          <a:prstGeom prst="flowChartProcess">
            <a:avLst/>
          </a:prstGeom>
          <a:solidFill>
            <a:schemeClr val="lt2"/>
          </a:solidFill>
          <a:ln cap="flat" cmpd="sng" w="1905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Runner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03" name="Google Shape;803;p76"/>
          <p:cNvSpPr/>
          <p:nvPr/>
        </p:nvSpPr>
        <p:spPr>
          <a:xfrm>
            <a:off x="4453350" y="5803900"/>
            <a:ext cx="1318125" cy="378600"/>
          </a:xfrm>
          <a:prstGeom prst="flowChartProcess">
            <a:avLst/>
          </a:prstGeom>
          <a:solidFill>
            <a:schemeClr val="lt2"/>
          </a:solidFill>
          <a:ln cap="flat" cmpd="sng" w="1905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Runner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04" name="Google Shape;804;p76"/>
          <p:cNvSpPr/>
          <p:nvPr/>
        </p:nvSpPr>
        <p:spPr>
          <a:xfrm>
            <a:off x="6398275" y="5803900"/>
            <a:ext cx="1318125" cy="378600"/>
          </a:xfrm>
          <a:prstGeom prst="flowChartProcess">
            <a:avLst/>
          </a:prstGeom>
          <a:solidFill>
            <a:schemeClr val="lt2"/>
          </a:solidFill>
          <a:ln cap="flat" cmpd="sng" w="1905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Runner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77"/>
          <p:cNvSpPr txBox="1"/>
          <p:nvPr/>
        </p:nvSpPr>
        <p:spPr>
          <a:xfrm>
            <a:off x="439450" y="311200"/>
            <a:ext cx="102750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Noto Sans Symbols"/>
              <a:buNone/>
            </a:pPr>
            <a:r>
              <a:rPr b="1" lang="en-US" sz="3400">
                <a:solidFill>
                  <a:srgbClr val="FFFFFF"/>
                </a:solidFill>
              </a:rPr>
              <a:t>Turning kdevops into CI accelerator</a:t>
            </a:r>
            <a:endParaRPr/>
          </a:p>
        </p:txBody>
      </p:sp>
      <p:sp>
        <p:nvSpPr>
          <p:cNvPr id="811" name="Google Shape;811;p77"/>
          <p:cNvSpPr txBox="1"/>
          <p:nvPr/>
        </p:nvSpPr>
        <p:spPr>
          <a:xfrm>
            <a:off x="351625" y="851175"/>
            <a:ext cx="11661900" cy="54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kdevops supports +100 profiles among different workflows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xfs, btrfs, ext4, tmpfs, nfs, blktests, modules, kmod, xarray, maple, firmware…</a:t>
            </a:r>
            <a:endParaRPr sz="24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How do we automate testing in the background? → CI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kdevops-ci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linux-ci → Test and validate a specific profile on a specific Linux version</a:t>
            </a:r>
            <a:endParaRPr sz="2400">
              <a:solidFill>
                <a:schemeClr val="lt1"/>
              </a:solidFill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812" name="Google Shape;812;p77"/>
          <p:cNvSpPr/>
          <p:nvPr/>
        </p:nvSpPr>
        <p:spPr>
          <a:xfrm>
            <a:off x="351625" y="4154950"/>
            <a:ext cx="10275000" cy="21777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Host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813" name="Google Shape;813;p77"/>
          <p:cNvGrpSpPr/>
          <p:nvPr/>
        </p:nvGrpSpPr>
        <p:grpSpPr>
          <a:xfrm>
            <a:off x="2508458" y="4527450"/>
            <a:ext cx="1573917" cy="1276450"/>
            <a:chOff x="3390375" y="2130000"/>
            <a:chExt cx="1573917" cy="1276450"/>
          </a:xfrm>
        </p:grpSpPr>
        <p:grpSp>
          <p:nvGrpSpPr>
            <p:cNvPr id="814" name="Google Shape;814;p77"/>
            <p:cNvGrpSpPr/>
            <p:nvPr/>
          </p:nvGrpSpPr>
          <p:grpSpPr>
            <a:xfrm>
              <a:off x="3390375" y="2130000"/>
              <a:ext cx="1318125" cy="1276450"/>
              <a:chOff x="3390375" y="2130000"/>
              <a:chExt cx="1318125" cy="1276450"/>
            </a:xfrm>
          </p:grpSpPr>
          <p:sp>
            <p:nvSpPr>
              <p:cNvPr id="815" name="Google Shape;815;p77"/>
              <p:cNvSpPr/>
              <p:nvPr/>
            </p:nvSpPr>
            <p:spPr>
              <a:xfrm>
                <a:off x="3390375" y="2130000"/>
                <a:ext cx="1318125" cy="897850"/>
              </a:xfrm>
              <a:prstGeom prst="flowChartProcess">
                <a:avLst/>
              </a:prstGeom>
              <a:solidFill>
                <a:schemeClr val="lt2"/>
              </a:solidFill>
              <a:ln cap="flat" cmpd="sng" w="1905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solidFill>
                      <a:schemeClr val="lt1"/>
                    </a:solidFill>
                  </a:rPr>
                  <a:t>xfs</a:t>
                </a:r>
                <a:br>
                  <a:rPr lang="en-US">
                    <a:solidFill>
                      <a:schemeClr val="lt1"/>
                    </a:solidFill>
                  </a:rPr>
                </a:br>
                <a:r>
                  <a:rPr lang="en-US">
                    <a:solidFill>
                      <a:schemeClr val="lt1"/>
                    </a:solidFill>
                  </a:rPr>
                  <a:t>crc</a:t>
                </a:r>
                <a:br>
                  <a:rPr lang="en-US">
                    <a:solidFill>
                      <a:schemeClr val="lt1"/>
                    </a:solidFill>
                  </a:rPr>
                </a:br>
                <a:r>
                  <a:rPr lang="en-US">
                    <a:solidFill>
                      <a:schemeClr val="lt1"/>
                    </a:solidFill>
                  </a:rPr>
                  <a:t>rtdev</a:t>
                </a: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816" name="Google Shape;816;p77"/>
              <p:cNvSpPr/>
              <p:nvPr/>
            </p:nvSpPr>
            <p:spPr>
              <a:xfrm>
                <a:off x="3390375" y="3027850"/>
                <a:ext cx="1318125" cy="378600"/>
              </a:xfrm>
              <a:prstGeom prst="flowChartProcess">
                <a:avLst/>
              </a:prstGeom>
              <a:solidFill>
                <a:schemeClr val="lt2"/>
              </a:solidFill>
              <a:ln cap="flat" cmpd="sng" w="1905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solidFill>
                      <a:schemeClr val="lt1"/>
                    </a:solidFill>
                  </a:rPr>
                  <a:t>4</a:t>
                </a:r>
                <a:r>
                  <a:rPr lang="en-US">
                    <a:solidFill>
                      <a:schemeClr val="lt1"/>
                    </a:solidFill>
                  </a:rPr>
                  <a:t>GB/8c</a:t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817" name="Google Shape;817;p77"/>
            <p:cNvGrpSpPr/>
            <p:nvPr/>
          </p:nvGrpSpPr>
          <p:grpSpPr>
            <a:xfrm>
              <a:off x="4419792" y="2254170"/>
              <a:ext cx="544500" cy="649500"/>
              <a:chOff x="4097600" y="2652670"/>
              <a:chExt cx="544500" cy="649500"/>
            </a:xfrm>
          </p:grpSpPr>
          <p:sp>
            <p:nvSpPr>
              <p:cNvPr id="818" name="Google Shape;818;p77"/>
              <p:cNvSpPr/>
              <p:nvPr/>
            </p:nvSpPr>
            <p:spPr>
              <a:xfrm>
                <a:off x="4097600" y="2652670"/>
                <a:ext cx="544500" cy="649500"/>
              </a:xfrm>
              <a:prstGeom prst="snip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  <p:cxnSp>
            <p:nvCxnSpPr>
              <p:cNvPr id="819" name="Google Shape;819;p77"/>
              <p:cNvCxnSpPr/>
              <p:nvPr/>
            </p:nvCxnSpPr>
            <p:spPr>
              <a:xfrm>
                <a:off x="4202150" y="2813315"/>
                <a:ext cx="335400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820" name="Google Shape;820;p77"/>
              <p:cNvCxnSpPr/>
              <p:nvPr/>
            </p:nvCxnSpPr>
            <p:spPr>
              <a:xfrm>
                <a:off x="4202150" y="2934565"/>
                <a:ext cx="335400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821" name="Google Shape;821;p77"/>
              <p:cNvCxnSpPr/>
              <p:nvPr/>
            </p:nvCxnSpPr>
            <p:spPr>
              <a:xfrm>
                <a:off x="4202150" y="3055814"/>
                <a:ext cx="335400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822" name="Google Shape;822;p77"/>
              <p:cNvCxnSpPr/>
              <p:nvPr/>
            </p:nvCxnSpPr>
            <p:spPr>
              <a:xfrm>
                <a:off x="4202150" y="3177064"/>
                <a:ext cx="335400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</p:cxnSp>
        </p:grpSp>
      </p:grpSp>
      <p:grpSp>
        <p:nvGrpSpPr>
          <p:cNvPr id="823" name="Google Shape;823;p77"/>
          <p:cNvGrpSpPr/>
          <p:nvPr/>
        </p:nvGrpSpPr>
        <p:grpSpPr>
          <a:xfrm>
            <a:off x="4453367" y="4527450"/>
            <a:ext cx="1573917" cy="1276450"/>
            <a:chOff x="5262050" y="2130000"/>
            <a:chExt cx="1573917" cy="1276450"/>
          </a:xfrm>
        </p:grpSpPr>
        <p:grpSp>
          <p:nvGrpSpPr>
            <p:cNvPr id="824" name="Google Shape;824;p77"/>
            <p:cNvGrpSpPr/>
            <p:nvPr/>
          </p:nvGrpSpPr>
          <p:grpSpPr>
            <a:xfrm>
              <a:off x="5262050" y="2130000"/>
              <a:ext cx="1318125" cy="1276450"/>
              <a:chOff x="5262050" y="2130000"/>
              <a:chExt cx="1318125" cy="1276450"/>
            </a:xfrm>
          </p:grpSpPr>
          <p:sp>
            <p:nvSpPr>
              <p:cNvPr id="825" name="Google Shape;825;p77"/>
              <p:cNvSpPr/>
              <p:nvPr/>
            </p:nvSpPr>
            <p:spPr>
              <a:xfrm>
                <a:off x="5262050" y="2130000"/>
                <a:ext cx="1318125" cy="897850"/>
              </a:xfrm>
              <a:prstGeom prst="flowChartProcess">
                <a:avLst/>
              </a:prstGeom>
              <a:solidFill>
                <a:schemeClr val="lt2"/>
              </a:solidFill>
              <a:ln cap="flat" cmpd="sng" w="1905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solidFill>
                      <a:schemeClr val="lt1"/>
                    </a:solidFill>
                  </a:rPr>
                  <a:t>blktests</a:t>
                </a:r>
                <a:br>
                  <a:rPr lang="en-US">
                    <a:solidFill>
                      <a:schemeClr val="lt1"/>
                    </a:solidFill>
                  </a:rPr>
                </a:br>
                <a:r>
                  <a:rPr lang="en-US">
                    <a:solidFill>
                      <a:schemeClr val="lt1"/>
                    </a:solidFill>
                  </a:rPr>
                  <a:t>nvme</a:t>
                </a: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826" name="Google Shape;826;p77"/>
              <p:cNvSpPr/>
              <p:nvPr/>
            </p:nvSpPr>
            <p:spPr>
              <a:xfrm>
                <a:off x="5262050" y="3027850"/>
                <a:ext cx="1318125" cy="378600"/>
              </a:xfrm>
              <a:prstGeom prst="flowChartProcess">
                <a:avLst/>
              </a:prstGeom>
              <a:solidFill>
                <a:schemeClr val="lt2"/>
              </a:solidFill>
              <a:ln cap="flat" cmpd="sng" w="1905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solidFill>
                      <a:schemeClr val="lt1"/>
                    </a:solidFill>
                  </a:rPr>
                  <a:t>4</a:t>
                </a:r>
                <a:r>
                  <a:rPr lang="en-US">
                    <a:solidFill>
                      <a:schemeClr val="lt1"/>
                    </a:solidFill>
                  </a:rPr>
                  <a:t>GB/8c</a:t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827" name="Google Shape;827;p77"/>
            <p:cNvGrpSpPr/>
            <p:nvPr/>
          </p:nvGrpSpPr>
          <p:grpSpPr>
            <a:xfrm>
              <a:off x="6291467" y="2254170"/>
              <a:ext cx="544500" cy="649500"/>
              <a:chOff x="4097600" y="2652670"/>
              <a:chExt cx="544500" cy="649500"/>
            </a:xfrm>
          </p:grpSpPr>
          <p:sp>
            <p:nvSpPr>
              <p:cNvPr id="828" name="Google Shape;828;p77"/>
              <p:cNvSpPr/>
              <p:nvPr/>
            </p:nvSpPr>
            <p:spPr>
              <a:xfrm>
                <a:off x="4097600" y="2652670"/>
                <a:ext cx="544500" cy="649500"/>
              </a:xfrm>
              <a:prstGeom prst="snip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  <p:cxnSp>
            <p:nvCxnSpPr>
              <p:cNvPr id="829" name="Google Shape;829;p77"/>
              <p:cNvCxnSpPr/>
              <p:nvPr/>
            </p:nvCxnSpPr>
            <p:spPr>
              <a:xfrm>
                <a:off x="4202150" y="2813315"/>
                <a:ext cx="335400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830" name="Google Shape;830;p77"/>
              <p:cNvCxnSpPr/>
              <p:nvPr/>
            </p:nvCxnSpPr>
            <p:spPr>
              <a:xfrm>
                <a:off x="4202150" y="2934565"/>
                <a:ext cx="335400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831" name="Google Shape;831;p77"/>
              <p:cNvCxnSpPr/>
              <p:nvPr/>
            </p:nvCxnSpPr>
            <p:spPr>
              <a:xfrm>
                <a:off x="4202150" y="3055814"/>
                <a:ext cx="335400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832" name="Google Shape;832;p77"/>
              <p:cNvCxnSpPr/>
              <p:nvPr/>
            </p:nvCxnSpPr>
            <p:spPr>
              <a:xfrm>
                <a:off x="4202150" y="3177064"/>
                <a:ext cx="335400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</p:cxnSp>
        </p:grpSp>
      </p:grpSp>
      <p:grpSp>
        <p:nvGrpSpPr>
          <p:cNvPr id="833" name="Google Shape;833;p77"/>
          <p:cNvGrpSpPr/>
          <p:nvPr/>
        </p:nvGrpSpPr>
        <p:grpSpPr>
          <a:xfrm>
            <a:off x="6398275" y="4527450"/>
            <a:ext cx="1573917" cy="1276450"/>
            <a:chOff x="7420275" y="2130000"/>
            <a:chExt cx="1573917" cy="1276450"/>
          </a:xfrm>
        </p:grpSpPr>
        <p:grpSp>
          <p:nvGrpSpPr>
            <p:cNvPr id="834" name="Google Shape;834;p77"/>
            <p:cNvGrpSpPr/>
            <p:nvPr/>
          </p:nvGrpSpPr>
          <p:grpSpPr>
            <a:xfrm>
              <a:off x="7420275" y="2130000"/>
              <a:ext cx="1318125" cy="1276450"/>
              <a:chOff x="7420275" y="2130000"/>
              <a:chExt cx="1318125" cy="1276450"/>
            </a:xfrm>
          </p:grpSpPr>
          <p:sp>
            <p:nvSpPr>
              <p:cNvPr id="835" name="Google Shape;835;p77"/>
              <p:cNvSpPr/>
              <p:nvPr/>
            </p:nvSpPr>
            <p:spPr>
              <a:xfrm>
                <a:off x="7420275" y="2130000"/>
                <a:ext cx="1318125" cy="897850"/>
              </a:xfrm>
              <a:prstGeom prst="flowChartProcess">
                <a:avLst/>
              </a:prstGeom>
              <a:solidFill>
                <a:schemeClr val="lt2"/>
              </a:solidFill>
              <a:ln cap="flat" cmpd="sng" w="1905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solidFill>
                      <a:schemeClr val="lt1"/>
                    </a:solidFill>
                  </a:rPr>
                  <a:t>tmpfs</a:t>
                </a:r>
                <a:br>
                  <a:rPr lang="en-US">
                    <a:solidFill>
                      <a:schemeClr val="lt1"/>
                    </a:solidFill>
                  </a:rPr>
                </a:br>
                <a:r>
                  <a:rPr lang="en-US">
                    <a:solidFill>
                      <a:schemeClr val="lt1"/>
                    </a:solidFill>
                  </a:rPr>
                  <a:t>huge</a:t>
                </a:r>
                <a:br>
                  <a:rPr lang="en-US">
                    <a:solidFill>
                      <a:schemeClr val="lt1"/>
                    </a:solidFill>
                  </a:rPr>
                </a:br>
                <a:r>
                  <a:rPr lang="en-US">
                    <a:solidFill>
                      <a:schemeClr val="lt1"/>
                    </a:solidFill>
                  </a:rPr>
                  <a:t>noswap</a:t>
                </a: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836" name="Google Shape;836;p77"/>
              <p:cNvSpPr/>
              <p:nvPr/>
            </p:nvSpPr>
            <p:spPr>
              <a:xfrm>
                <a:off x="7420275" y="3027850"/>
                <a:ext cx="1318125" cy="378600"/>
              </a:xfrm>
              <a:prstGeom prst="flowChartProcess">
                <a:avLst/>
              </a:prstGeom>
              <a:solidFill>
                <a:schemeClr val="lt2"/>
              </a:solidFill>
              <a:ln cap="flat" cmpd="sng" w="1905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solidFill>
                      <a:schemeClr val="lt1"/>
                    </a:solidFill>
                  </a:rPr>
                  <a:t>4</a:t>
                </a:r>
                <a:r>
                  <a:rPr lang="en-US">
                    <a:solidFill>
                      <a:schemeClr val="lt1"/>
                    </a:solidFill>
                  </a:rPr>
                  <a:t>GB/8c</a:t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837" name="Google Shape;837;p77"/>
            <p:cNvGrpSpPr/>
            <p:nvPr/>
          </p:nvGrpSpPr>
          <p:grpSpPr>
            <a:xfrm>
              <a:off x="8449692" y="2254170"/>
              <a:ext cx="544500" cy="649500"/>
              <a:chOff x="4097600" y="2652670"/>
              <a:chExt cx="544500" cy="649500"/>
            </a:xfrm>
          </p:grpSpPr>
          <p:sp>
            <p:nvSpPr>
              <p:cNvPr id="838" name="Google Shape;838;p77"/>
              <p:cNvSpPr/>
              <p:nvPr/>
            </p:nvSpPr>
            <p:spPr>
              <a:xfrm>
                <a:off x="4097600" y="2652670"/>
                <a:ext cx="544500" cy="649500"/>
              </a:xfrm>
              <a:prstGeom prst="snip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  <p:cxnSp>
            <p:nvCxnSpPr>
              <p:cNvPr id="839" name="Google Shape;839;p77"/>
              <p:cNvCxnSpPr/>
              <p:nvPr/>
            </p:nvCxnSpPr>
            <p:spPr>
              <a:xfrm>
                <a:off x="4202150" y="2813315"/>
                <a:ext cx="335400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840" name="Google Shape;840;p77"/>
              <p:cNvCxnSpPr/>
              <p:nvPr/>
            </p:nvCxnSpPr>
            <p:spPr>
              <a:xfrm>
                <a:off x="4202150" y="2934565"/>
                <a:ext cx="335400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841" name="Google Shape;841;p77"/>
              <p:cNvCxnSpPr/>
              <p:nvPr/>
            </p:nvCxnSpPr>
            <p:spPr>
              <a:xfrm>
                <a:off x="4202150" y="3055814"/>
                <a:ext cx="335400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842" name="Google Shape;842;p77"/>
              <p:cNvCxnSpPr/>
              <p:nvPr/>
            </p:nvCxnSpPr>
            <p:spPr>
              <a:xfrm>
                <a:off x="4202150" y="3177064"/>
                <a:ext cx="335400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</p:cxnSp>
        </p:grpSp>
      </p:grpSp>
      <p:grpSp>
        <p:nvGrpSpPr>
          <p:cNvPr id="843" name="Google Shape;843;p77"/>
          <p:cNvGrpSpPr/>
          <p:nvPr/>
        </p:nvGrpSpPr>
        <p:grpSpPr>
          <a:xfrm>
            <a:off x="563550" y="4527450"/>
            <a:ext cx="1573917" cy="1276450"/>
            <a:chOff x="1585550" y="2130000"/>
            <a:chExt cx="1573917" cy="1276450"/>
          </a:xfrm>
        </p:grpSpPr>
        <p:grpSp>
          <p:nvGrpSpPr>
            <p:cNvPr id="844" name="Google Shape;844;p77"/>
            <p:cNvGrpSpPr/>
            <p:nvPr/>
          </p:nvGrpSpPr>
          <p:grpSpPr>
            <a:xfrm>
              <a:off x="1585550" y="2130000"/>
              <a:ext cx="1318125" cy="1276450"/>
              <a:chOff x="1585550" y="2130000"/>
              <a:chExt cx="1318125" cy="1276450"/>
            </a:xfrm>
          </p:grpSpPr>
          <p:sp>
            <p:nvSpPr>
              <p:cNvPr id="845" name="Google Shape;845;p77"/>
              <p:cNvSpPr/>
              <p:nvPr/>
            </p:nvSpPr>
            <p:spPr>
              <a:xfrm>
                <a:off x="1585550" y="2130000"/>
                <a:ext cx="1318125" cy="897850"/>
              </a:xfrm>
              <a:prstGeom prst="flowChartProcess">
                <a:avLst/>
              </a:prstGeom>
              <a:solidFill>
                <a:schemeClr val="lt2"/>
              </a:solidFill>
              <a:ln cap="flat" cmpd="sng" w="1905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solidFill>
                      <a:schemeClr val="lt1"/>
                    </a:solidFill>
                  </a:rPr>
                  <a:t>xfs</a:t>
                </a:r>
                <a:br>
                  <a:rPr lang="en-US">
                    <a:solidFill>
                      <a:schemeClr val="lt1"/>
                    </a:solidFill>
                  </a:rPr>
                </a:br>
                <a:r>
                  <a:rPr lang="en-US">
                    <a:solidFill>
                      <a:schemeClr val="lt1"/>
                    </a:solidFill>
                  </a:rPr>
                  <a:t>crc</a:t>
                </a:r>
                <a:br>
                  <a:rPr lang="en-US">
                    <a:solidFill>
                      <a:schemeClr val="lt1"/>
                    </a:solidFill>
                  </a:rPr>
                </a:br>
                <a:r>
                  <a:rPr lang="en-US">
                    <a:solidFill>
                      <a:schemeClr val="lt1"/>
                    </a:solidFill>
                  </a:rPr>
                  <a:t>logdev</a:t>
                </a: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846" name="Google Shape;846;p77"/>
              <p:cNvSpPr/>
              <p:nvPr/>
            </p:nvSpPr>
            <p:spPr>
              <a:xfrm>
                <a:off x="1585550" y="3027850"/>
                <a:ext cx="1318125" cy="378600"/>
              </a:xfrm>
              <a:prstGeom prst="flowChartProcess">
                <a:avLst/>
              </a:prstGeom>
              <a:solidFill>
                <a:schemeClr val="lt2"/>
              </a:solidFill>
              <a:ln cap="flat" cmpd="sng" w="1905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solidFill>
                      <a:schemeClr val="lt1"/>
                    </a:solidFill>
                  </a:rPr>
                  <a:t>4</a:t>
                </a:r>
                <a:r>
                  <a:rPr lang="en-US">
                    <a:solidFill>
                      <a:schemeClr val="lt1"/>
                    </a:solidFill>
                  </a:rPr>
                  <a:t>GB/8c</a:t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847" name="Google Shape;847;p77"/>
            <p:cNvGrpSpPr/>
            <p:nvPr/>
          </p:nvGrpSpPr>
          <p:grpSpPr>
            <a:xfrm>
              <a:off x="2614967" y="2254170"/>
              <a:ext cx="544500" cy="649500"/>
              <a:chOff x="4097600" y="2652670"/>
              <a:chExt cx="544500" cy="649500"/>
            </a:xfrm>
          </p:grpSpPr>
          <p:sp>
            <p:nvSpPr>
              <p:cNvPr id="848" name="Google Shape;848;p77"/>
              <p:cNvSpPr/>
              <p:nvPr/>
            </p:nvSpPr>
            <p:spPr>
              <a:xfrm>
                <a:off x="4097600" y="2652670"/>
                <a:ext cx="544500" cy="649500"/>
              </a:xfrm>
              <a:prstGeom prst="snip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  <p:cxnSp>
            <p:nvCxnSpPr>
              <p:cNvPr id="849" name="Google Shape;849;p77"/>
              <p:cNvCxnSpPr/>
              <p:nvPr/>
            </p:nvCxnSpPr>
            <p:spPr>
              <a:xfrm>
                <a:off x="4202150" y="2813315"/>
                <a:ext cx="335400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850" name="Google Shape;850;p77"/>
              <p:cNvCxnSpPr/>
              <p:nvPr/>
            </p:nvCxnSpPr>
            <p:spPr>
              <a:xfrm>
                <a:off x="4202150" y="2934565"/>
                <a:ext cx="335400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851" name="Google Shape;851;p77"/>
              <p:cNvCxnSpPr/>
              <p:nvPr/>
            </p:nvCxnSpPr>
            <p:spPr>
              <a:xfrm>
                <a:off x="4202150" y="3055814"/>
                <a:ext cx="335400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852" name="Google Shape;852;p77"/>
              <p:cNvCxnSpPr/>
              <p:nvPr/>
            </p:nvCxnSpPr>
            <p:spPr>
              <a:xfrm>
                <a:off x="4202150" y="3177064"/>
                <a:ext cx="335400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</p:cxnSp>
        </p:grpSp>
      </p:grpSp>
      <p:sp>
        <p:nvSpPr>
          <p:cNvPr id="853" name="Google Shape;853;p77"/>
          <p:cNvSpPr/>
          <p:nvPr/>
        </p:nvSpPr>
        <p:spPr>
          <a:xfrm>
            <a:off x="8967225" y="4527450"/>
            <a:ext cx="1318125" cy="897850"/>
          </a:xfrm>
          <a:prstGeom prst="flowChartProcess">
            <a:avLst/>
          </a:prstGeom>
          <a:noFill/>
          <a:ln cap="flat" cmpd="sng" w="1905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Capacity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16 runners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54" name="Google Shape;854;p77"/>
          <p:cNvSpPr/>
          <p:nvPr/>
        </p:nvSpPr>
        <p:spPr>
          <a:xfrm>
            <a:off x="563550" y="5803900"/>
            <a:ext cx="1318125" cy="378600"/>
          </a:xfrm>
          <a:prstGeom prst="flowChartProcess">
            <a:avLst/>
          </a:prstGeom>
          <a:solidFill>
            <a:schemeClr val="lt2"/>
          </a:solidFill>
          <a:ln cap="flat" cmpd="sng" w="1905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Runner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55" name="Google Shape;855;p77"/>
          <p:cNvSpPr/>
          <p:nvPr/>
        </p:nvSpPr>
        <p:spPr>
          <a:xfrm>
            <a:off x="2508450" y="5803900"/>
            <a:ext cx="1318125" cy="378600"/>
          </a:xfrm>
          <a:prstGeom prst="flowChartProcess">
            <a:avLst/>
          </a:prstGeom>
          <a:solidFill>
            <a:schemeClr val="lt2"/>
          </a:solidFill>
          <a:ln cap="flat" cmpd="sng" w="1905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Runner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56" name="Google Shape;856;p77"/>
          <p:cNvSpPr/>
          <p:nvPr/>
        </p:nvSpPr>
        <p:spPr>
          <a:xfrm>
            <a:off x="4453350" y="5803900"/>
            <a:ext cx="1318125" cy="378600"/>
          </a:xfrm>
          <a:prstGeom prst="flowChartProcess">
            <a:avLst/>
          </a:prstGeom>
          <a:solidFill>
            <a:schemeClr val="lt2"/>
          </a:solidFill>
          <a:ln cap="flat" cmpd="sng" w="1905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Runner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57" name="Google Shape;857;p77"/>
          <p:cNvSpPr/>
          <p:nvPr/>
        </p:nvSpPr>
        <p:spPr>
          <a:xfrm>
            <a:off x="6398275" y="5803900"/>
            <a:ext cx="1318125" cy="378600"/>
          </a:xfrm>
          <a:prstGeom prst="flowChartProcess">
            <a:avLst/>
          </a:prstGeom>
          <a:solidFill>
            <a:schemeClr val="lt2"/>
          </a:solidFill>
          <a:ln cap="flat" cmpd="sng" w="1905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Runner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78"/>
          <p:cNvSpPr txBox="1"/>
          <p:nvPr/>
        </p:nvSpPr>
        <p:spPr>
          <a:xfrm>
            <a:off x="439450" y="311200"/>
            <a:ext cx="102750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Noto Sans Symbols"/>
              <a:buNone/>
            </a:pPr>
            <a:r>
              <a:rPr b="1" lang="en-US" sz="3400">
                <a:solidFill>
                  <a:srgbClr val="FFFFFF"/>
                </a:solidFill>
              </a:rPr>
              <a:t>Turning kdevops into CI accelerator</a:t>
            </a:r>
            <a:endParaRPr/>
          </a:p>
        </p:txBody>
      </p:sp>
      <p:sp>
        <p:nvSpPr>
          <p:cNvPr id="864" name="Google Shape;864;p78"/>
          <p:cNvSpPr txBox="1"/>
          <p:nvPr/>
        </p:nvSpPr>
        <p:spPr>
          <a:xfrm>
            <a:off x="351625" y="851175"/>
            <a:ext cx="11661900" cy="54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kdevops supports +100 profiles among different workflows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xfs, btrfs, ext4, tmpfs, nfs, blktests, modules, kmod, xarray, maple, firmware…</a:t>
            </a:r>
            <a:endParaRPr sz="24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How do we automate testing in the background? → CI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kdevops-ci, linux-ci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*kpd → Test and validate a specific profile on a specific Linux version</a:t>
            </a:r>
            <a:br>
              <a:rPr lang="en-US" sz="2400">
                <a:solidFill>
                  <a:schemeClr val="lt1"/>
                </a:solidFill>
              </a:rPr>
            </a:br>
            <a:r>
              <a:rPr lang="en-US" sz="2400">
                <a:solidFill>
                  <a:schemeClr val="lt1"/>
                </a:solidFill>
              </a:rPr>
              <a:t>with a patch posted on lore</a:t>
            </a:r>
            <a:endParaRPr sz="2400">
              <a:solidFill>
                <a:schemeClr val="lt1"/>
              </a:solidFill>
            </a:endParaRPr>
          </a:p>
          <a:p>
            <a: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</a:pPr>
            <a:r>
              <a:rPr lang="en-US" sz="2400">
                <a:solidFill>
                  <a:schemeClr val="lt1"/>
                </a:solidFill>
              </a:rPr>
              <a:t>Uses kernel-patch-daemon to trigger a specific linux-ci</a:t>
            </a:r>
            <a:endParaRPr sz="2400">
              <a:solidFill>
                <a:schemeClr val="lt1"/>
              </a:solidFill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865" name="Google Shape;865;p78"/>
          <p:cNvSpPr/>
          <p:nvPr/>
        </p:nvSpPr>
        <p:spPr>
          <a:xfrm>
            <a:off x="4240875" y="4154950"/>
            <a:ext cx="6385800" cy="21777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Host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866" name="Google Shape;866;p78"/>
          <p:cNvGrpSpPr/>
          <p:nvPr/>
        </p:nvGrpSpPr>
        <p:grpSpPr>
          <a:xfrm>
            <a:off x="6398275" y="4527450"/>
            <a:ext cx="1573917" cy="1276450"/>
            <a:chOff x="7420275" y="2130000"/>
            <a:chExt cx="1573917" cy="1276450"/>
          </a:xfrm>
        </p:grpSpPr>
        <p:grpSp>
          <p:nvGrpSpPr>
            <p:cNvPr id="867" name="Google Shape;867;p78"/>
            <p:cNvGrpSpPr/>
            <p:nvPr/>
          </p:nvGrpSpPr>
          <p:grpSpPr>
            <a:xfrm>
              <a:off x="7420275" y="2130000"/>
              <a:ext cx="1318125" cy="1276450"/>
              <a:chOff x="7420275" y="2130000"/>
              <a:chExt cx="1318125" cy="1276450"/>
            </a:xfrm>
          </p:grpSpPr>
          <p:sp>
            <p:nvSpPr>
              <p:cNvPr id="868" name="Google Shape;868;p78"/>
              <p:cNvSpPr/>
              <p:nvPr/>
            </p:nvSpPr>
            <p:spPr>
              <a:xfrm>
                <a:off x="7420275" y="2130000"/>
                <a:ext cx="1318125" cy="897850"/>
              </a:xfrm>
              <a:prstGeom prst="flowChartProcess">
                <a:avLst/>
              </a:prstGeom>
              <a:solidFill>
                <a:schemeClr val="lt2"/>
              </a:solidFill>
              <a:ln cap="flat" cmpd="sng" w="1905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solidFill>
                      <a:schemeClr val="lt1"/>
                    </a:solidFill>
                  </a:rPr>
                  <a:t>kmod</a:t>
                </a: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869" name="Google Shape;869;p78"/>
              <p:cNvSpPr/>
              <p:nvPr/>
            </p:nvSpPr>
            <p:spPr>
              <a:xfrm>
                <a:off x="7420275" y="3027850"/>
                <a:ext cx="1318125" cy="378600"/>
              </a:xfrm>
              <a:prstGeom prst="flowChartProcess">
                <a:avLst/>
              </a:prstGeom>
              <a:solidFill>
                <a:schemeClr val="lt2"/>
              </a:solidFill>
              <a:ln cap="flat" cmpd="sng" w="1905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solidFill>
                      <a:schemeClr val="lt1"/>
                    </a:solidFill>
                  </a:rPr>
                  <a:t>4GB/8c</a:t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870" name="Google Shape;870;p78"/>
            <p:cNvGrpSpPr/>
            <p:nvPr/>
          </p:nvGrpSpPr>
          <p:grpSpPr>
            <a:xfrm>
              <a:off x="8449692" y="2254170"/>
              <a:ext cx="544500" cy="649500"/>
              <a:chOff x="4097600" y="2652670"/>
              <a:chExt cx="544500" cy="649500"/>
            </a:xfrm>
          </p:grpSpPr>
          <p:sp>
            <p:nvSpPr>
              <p:cNvPr id="871" name="Google Shape;871;p78"/>
              <p:cNvSpPr/>
              <p:nvPr/>
            </p:nvSpPr>
            <p:spPr>
              <a:xfrm>
                <a:off x="4097600" y="2652670"/>
                <a:ext cx="544500" cy="649500"/>
              </a:xfrm>
              <a:prstGeom prst="snip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  <p:cxnSp>
            <p:nvCxnSpPr>
              <p:cNvPr id="872" name="Google Shape;872;p78"/>
              <p:cNvCxnSpPr/>
              <p:nvPr/>
            </p:nvCxnSpPr>
            <p:spPr>
              <a:xfrm>
                <a:off x="4202150" y="2813315"/>
                <a:ext cx="335400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873" name="Google Shape;873;p78"/>
              <p:cNvCxnSpPr/>
              <p:nvPr/>
            </p:nvCxnSpPr>
            <p:spPr>
              <a:xfrm>
                <a:off x="4202150" y="2934565"/>
                <a:ext cx="335400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874" name="Google Shape;874;p78"/>
              <p:cNvCxnSpPr/>
              <p:nvPr/>
            </p:nvCxnSpPr>
            <p:spPr>
              <a:xfrm>
                <a:off x="4202150" y="3055814"/>
                <a:ext cx="335400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875" name="Google Shape;875;p78"/>
              <p:cNvCxnSpPr/>
              <p:nvPr/>
            </p:nvCxnSpPr>
            <p:spPr>
              <a:xfrm>
                <a:off x="4202150" y="3177064"/>
                <a:ext cx="335400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</p:cxnSp>
        </p:grpSp>
      </p:grpSp>
      <p:sp>
        <p:nvSpPr>
          <p:cNvPr id="876" name="Google Shape;876;p78"/>
          <p:cNvSpPr/>
          <p:nvPr/>
        </p:nvSpPr>
        <p:spPr>
          <a:xfrm>
            <a:off x="8967225" y="4527450"/>
            <a:ext cx="1318125" cy="897850"/>
          </a:xfrm>
          <a:prstGeom prst="flowChartProcess">
            <a:avLst/>
          </a:prstGeom>
          <a:noFill/>
          <a:ln cap="flat" cmpd="sng" w="1905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Capacity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32 runners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77" name="Google Shape;877;p78"/>
          <p:cNvSpPr/>
          <p:nvPr/>
        </p:nvSpPr>
        <p:spPr>
          <a:xfrm>
            <a:off x="1203075" y="4148375"/>
            <a:ext cx="2455200" cy="21777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Host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78" name="Google Shape;878;p78"/>
          <p:cNvSpPr/>
          <p:nvPr/>
        </p:nvSpPr>
        <p:spPr>
          <a:xfrm>
            <a:off x="1375425" y="4527450"/>
            <a:ext cx="1318125" cy="897850"/>
          </a:xfrm>
          <a:prstGeom prst="flowChartProcess">
            <a:avLst/>
          </a:prstGeom>
          <a:solidFill>
            <a:srgbClr val="B45F06"/>
          </a:solidFill>
          <a:ln cap="flat" cmpd="sng" w="1905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kpd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79" name="Google Shape;879;p78"/>
          <p:cNvSpPr/>
          <p:nvPr/>
        </p:nvSpPr>
        <p:spPr>
          <a:xfrm>
            <a:off x="2454750" y="5119625"/>
            <a:ext cx="143400" cy="2352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880" name="Google Shape;880;p78"/>
          <p:cNvGrpSpPr/>
          <p:nvPr/>
        </p:nvGrpSpPr>
        <p:grpSpPr>
          <a:xfrm>
            <a:off x="4453367" y="4527450"/>
            <a:ext cx="1573917" cy="1276450"/>
            <a:chOff x="5262050" y="2130000"/>
            <a:chExt cx="1573917" cy="1276450"/>
          </a:xfrm>
        </p:grpSpPr>
        <p:grpSp>
          <p:nvGrpSpPr>
            <p:cNvPr id="881" name="Google Shape;881;p78"/>
            <p:cNvGrpSpPr/>
            <p:nvPr/>
          </p:nvGrpSpPr>
          <p:grpSpPr>
            <a:xfrm>
              <a:off x="5262050" y="2130000"/>
              <a:ext cx="1318125" cy="1276450"/>
              <a:chOff x="5262050" y="2130000"/>
              <a:chExt cx="1318125" cy="1276450"/>
            </a:xfrm>
          </p:grpSpPr>
          <p:sp>
            <p:nvSpPr>
              <p:cNvPr id="882" name="Google Shape;882;p78"/>
              <p:cNvSpPr/>
              <p:nvPr/>
            </p:nvSpPr>
            <p:spPr>
              <a:xfrm>
                <a:off x="5262050" y="2130000"/>
                <a:ext cx="1318125" cy="897850"/>
              </a:xfrm>
              <a:prstGeom prst="flowChartProcess">
                <a:avLst/>
              </a:prstGeom>
              <a:solidFill>
                <a:schemeClr val="lt2"/>
              </a:solidFill>
              <a:ln cap="flat" cmpd="sng" w="1905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solidFill>
                      <a:schemeClr val="lt1"/>
                    </a:solidFill>
                  </a:rPr>
                  <a:t>module</a:t>
                </a: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883" name="Google Shape;883;p78"/>
              <p:cNvSpPr/>
              <p:nvPr/>
            </p:nvSpPr>
            <p:spPr>
              <a:xfrm>
                <a:off x="5262050" y="3027850"/>
                <a:ext cx="1318125" cy="378600"/>
              </a:xfrm>
              <a:prstGeom prst="flowChartProcess">
                <a:avLst/>
              </a:prstGeom>
              <a:solidFill>
                <a:schemeClr val="lt2"/>
              </a:solidFill>
              <a:ln cap="flat" cmpd="sng" w="1905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solidFill>
                      <a:schemeClr val="lt1"/>
                    </a:solidFill>
                  </a:rPr>
                  <a:t>4GB/8c</a:t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884" name="Google Shape;884;p78"/>
            <p:cNvGrpSpPr/>
            <p:nvPr/>
          </p:nvGrpSpPr>
          <p:grpSpPr>
            <a:xfrm>
              <a:off x="6291467" y="2254170"/>
              <a:ext cx="544500" cy="649500"/>
              <a:chOff x="4097600" y="2652670"/>
              <a:chExt cx="544500" cy="649500"/>
            </a:xfrm>
          </p:grpSpPr>
          <p:sp>
            <p:nvSpPr>
              <p:cNvPr id="885" name="Google Shape;885;p78"/>
              <p:cNvSpPr/>
              <p:nvPr/>
            </p:nvSpPr>
            <p:spPr>
              <a:xfrm>
                <a:off x="4097600" y="2652670"/>
                <a:ext cx="544500" cy="649500"/>
              </a:xfrm>
              <a:prstGeom prst="snip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  <p:cxnSp>
            <p:nvCxnSpPr>
              <p:cNvPr id="886" name="Google Shape;886;p78"/>
              <p:cNvCxnSpPr/>
              <p:nvPr/>
            </p:nvCxnSpPr>
            <p:spPr>
              <a:xfrm>
                <a:off x="4202150" y="2813315"/>
                <a:ext cx="335400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887" name="Google Shape;887;p78"/>
              <p:cNvCxnSpPr/>
              <p:nvPr/>
            </p:nvCxnSpPr>
            <p:spPr>
              <a:xfrm>
                <a:off x="4202150" y="2934565"/>
                <a:ext cx="335400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888" name="Google Shape;888;p78"/>
              <p:cNvCxnSpPr/>
              <p:nvPr/>
            </p:nvCxnSpPr>
            <p:spPr>
              <a:xfrm>
                <a:off x="4202150" y="3055814"/>
                <a:ext cx="335400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889" name="Google Shape;889;p78"/>
              <p:cNvCxnSpPr/>
              <p:nvPr/>
            </p:nvCxnSpPr>
            <p:spPr>
              <a:xfrm>
                <a:off x="4202150" y="3177064"/>
                <a:ext cx="335400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</p:cxnSp>
        </p:grpSp>
      </p:grpSp>
      <p:sp>
        <p:nvSpPr>
          <p:cNvPr id="890" name="Google Shape;890;p78"/>
          <p:cNvSpPr/>
          <p:nvPr/>
        </p:nvSpPr>
        <p:spPr>
          <a:xfrm>
            <a:off x="4453350" y="5803900"/>
            <a:ext cx="1318125" cy="378600"/>
          </a:xfrm>
          <a:prstGeom prst="flowChartProcess">
            <a:avLst/>
          </a:prstGeom>
          <a:solidFill>
            <a:schemeClr val="lt2"/>
          </a:solidFill>
          <a:ln cap="flat" cmpd="sng" w="1905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Runner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91" name="Google Shape;891;p78"/>
          <p:cNvSpPr/>
          <p:nvPr/>
        </p:nvSpPr>
        <p:spPr>
          <a:xfrm>
            <a:off x="6398275" y="5803900"/>
            <a:ext cx="1318125" cy="378600"/>
          </a:xfrm>
          <a:prstGeom prst="flowChartProcess">
            <a:avLst/>
          </a:prstGeom>
          <a:solidFill>
            <a:schemeClr val="lt2"/>
          </a:solidFill>
          <a:ln cap="flat" cmpd="sng" w="1905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Runner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79"/>
          <p:cNvSpPr txBox="1"/>
          <p:nvPr/>
        </p:nvSpPr>
        <p:spPr>
          <a:xfrm>
            <a:off x="439450" y="311200"/>
            <a:ext cx="102750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Noto Sans Symbols"/>
              <a:buNone/>
            </a:pPr>
            <a:r>
              <a:rPr b="1" lang="en-US" sz="3400">
                <a:solidFill>
                  <a:srgbClr val="FFFFFF"/>
                </a:solidFill>
              </a:rPr>
              <a:t>Turning kdevops into CI accelerator</a:t>
            </a:r>
            <a:endParaRPr/>
          </a:p>
        </p:txBody>
      </p:sp>
      <p:sp>
        <p:nvSpPr>
          <p:cNvPr id="898" name="Google Shape;898;p79"/>
          <p:cNvSpPr txBox="1"/>
          <p:nvPr/>
        </p:nvSpPr>
        <p:spPr>
          <a:xfrm>
            <a:off x="351625" y="851175"/>
            <a:ext cx="11661900" cy="54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kdevops supports +100 profiles among different workflows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xfs, btrfs, ext4, tmpfs, nfs, blktests, modules, kmod, xarray, maple, firmware…</a:t>
            </a:r>
            <a:endParaRPr sz="24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How do we automate testing in the background? → CI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kdevops-ci, linux-ci, *kpd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linux-kdevops → Test any branch with any profile using linux-ci</a:t>
            </a:r>
            <a:endParaRPr sz="2400">
              <a:solidFill>
                <a:schemeClr val="lt1"/>
              </a:solidFill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899" name="Google Shape;899;p79"/>
          <p:cNvPicPr preferRelativeResize="0"/>
          <p:nvPr/>
        </p:nvPicPr>
        <p:blipFill rotWithShape="1">
          <a:blip r:embed="rId3">
            <a:alphaModFix/>
          </a:blip>
          <a:srcRect b="46797" l="0" r="0" t="0"/>
          <a:stretch/>
        </p:blipFill>
        <p:spPr>
          <a:xfrm>
            <a:off x="2200900" y="3327275"/>
            <a:ext cx="2995124" cy="312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0" name="Google Shape;900;p79"/>
          <p:cNvPicPr preferRelativeResize="0"/>
          <p:nvPr/>
        </p:nvPicPr>
        <p:blipFill rotWithShape="1">
          <a:blip r:embed="rId3">
            <a:alphaModFix/>
          </a:blip>
          <a:srcRect b="0" l="0" r="0" t="38168"/>
          <a:stretch/>
        </p:blipFill>
        <p:spPr>
          <a:xfrm>
            <a:off x="5895425" y="3209300"/>
            <a:ext cx="2933826" cy="3562699"/>
          </a:xfrm>
          <a:prstGeom prst="rect">
            <a:avLst/>
          </a:prstGeom>
          <a:noFill/>
          <a:ln>
            <a:noFill/>
          </a:ln>
        </p:spPr>
      </p:pic>
      <p:sp>
        <p:nvSpPr>
          <p:cNvPr id="901" name="Google Shape;901;p79"/>
          <p:cNvSpPr/>
          <p:nvPr/>
        </p:nvSpPr>
        <p:spPr>
          <a:xfrm>
            <a:off x="2282822" y="5262900"/>
            <a:ext cx="2798700" cy="286500"/>
          </a:xfrm>
          <a:prstGeom prst="rect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02" name="Google Shape;902;p79"/>
          <p:cNvSpPr/>
          <p:nvPr/>
        </p:nvSpPr>
        <p:spPr>
          <a:xfrm>
            <a:off x="5953433" y="4928177"/>
            <a:ext cx="2798700" cy="286500"/>
          </a:xfrm>
          <a:prstGeom prst="rect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80"/>
          <p:cNvSpPr txBox="1"/>
          <p:nvPr/>
        </p:nvSpPr>
        <p:spPr>
          <a:xfrm>
            <a:off x="439450" y="311200"/>
            <a:ext cx="102750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Noto Sans Symbols"/>
              <a:buNone/>
            </a:pPr>
            <a:r>
              <a:rPr b="1" lang="en-US" sz="3400">
                <a:solidFill>
                  <a:srgbClr val="FFFFFF"/>
                </a:solidFill>
              </a:rPr>
              <a:t>Turning kdevops into CI accelerator</a:t>
            </a:r>
            <a:endParaRPr/>
          </a:p>
        </p:txBody>
      </p:sp>
      <p:sp>
        <p:nvSpPr>
          <p:cNvPr id="909" name="Google Shape;909;p80"/>
          <p:cNvSpPr txBox="1"/>
          <p:nvPr/>
        </p:nvSpPr>
        <p:spPr>
          <a:xfrm>
            <a:off x="351625" y="851175"/>
            <a:ext cx="11661900" cy="54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kdevops-ci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Verifies every MR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Can be run on demand with ci-testing/** ref namespace</a:t>
            </a:r>
            <a:br>
              <a:rPr lang="en-US" sz="2400">
                <a:solidFill>
                  <a:schemeClr val="lt1"/>
                </a:solidFill>
              </a:rPr>
            </a:br>
            <a:endParaRPr sz="2400">
              <a:solidFill>
                <a:schemeClr val="lt1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linux-ci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Daily run of profiles against latest linux-next tag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Weekly run of profiles against latest Linus release or release candidate</a:t>
            </a:r>
            <a:endParaRPr sz="2400">
              <a:solidFill>
                <a:schemeClr val="lt1"/>
              </a:solidFill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81"/>
          <p:cNvSpPr txBox="1"/>
          <p:nvPr/>
        </p:nvSpPr>
        <p:spPr>
          <a:xfrm>
            <a:off x="351625" y="851175"/>
            <a:ext cx="11661900" cy="54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How do we scale?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linux-ci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Daily run of profiles against latest linux-next tag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Weekly run of profiles against latest Linus release or release candidate</a:t>
            </a:r>
            <a:endParaRPr sz="2400">
              <a:solidFill>
                <a:schemeClr val="lt1"/>
              </a:solidFill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916" name="Google Shape;916;p81"/>
          <p:cNvSpPr txBox="1"/>
          <p:nvPr/>
        </p:nvSpPr>
        <p:spPr>
          <a:xfrm>
            <a:off x="439450" y="311200"/>
            <a:ext cx="102750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Noto Sans Symbols"/>
              <a:buNone/>
            </a:pPr>
            <a:r>
              <a:rPr b="1" lang="en-US" sz="3400">
                <a:solidFill>
                  <a:srgbClr val="FFFFFF"/>
                </a:solidFill>
              </a:rPr>
              <a:t>Turning kdevops into CI accelerator</a:t>
            </a:r>
            <a:endParaRPr/>
          </a:p>
        </p:txBody>
      </p:sp>
      <p:grpSp>
        <p:nvGrpSpPr>
          <p:cNvPr id="917" name="Google Shape;917;p81"/>
          <p:cNvGrpSpPr/>
          <p:nvPr/>
        </p:nvGrpSpPr>
        <p:grpSpPr>
          <a:xfrm>
            <a:off x="49858" y="3321205"/>
            <a:ext cx="5991352" cy="1269817"/>
            <a:chOff x="351625" y="4154950"/>
            <a:chExt cx="10275000" cy="2177700"/>
          </a:xfrm>
        </p:grpSpPr>
        <p:sp>
          <p:nvSpPr>
            <p:cNvPr id="918" name="Google Shape;918;p81"/>
            <p:cNvSpPr/>
            <p:nvPr/>
          </p:nvSpPr>
          <p:spPr>
            <a:xfrm>
              <a:off x="351625" y="4154950"/>
              <a:ext cx="10275000" cy="2177700"/>
            </a:xfrm>
            <a:prstGeom prst="rect">
              <a:avLst/>
            </a:prstGeom>
            <a:solidFill>
              <a:srgbClr val="666666"/>
            </a:solidFill>
            <a:ln cap="flat" cmpd="sng" w="5550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53300" lIns="53300" spcFirstLastPara="1" rIns="53300" wrap="square" tIns="5330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16">
                  <a:solidFill>
                    <a:schemeClr val="lt1"/>
                  </a:solidFill>
                </a:rPr>
                <a:t>Host</a:t>
              </a:r>
              <a:endParaRPr sz="816">
                <a:solidFill>
                  <a:schemeClr val="lt1"/>
                </a:solidFill>
              </a:endParaRPr>
            </a:p>
          </p:txBody>
        </p:sp>
        <p:grpSp>
          <p:nvGrpSpPr>
            <p:cNvPr id="919" name="Google Shape;919;p81"/>
            <p:cNvGrpSpPr/>
            <p:nvPr/>
          </p:nvGrpSpPr>
          <p:grpSpPr>
            <a:xfrm>
              <a:off x="2508458" y="4527450"/>
              <a:ext cx="1573917" cy="1276450"/>
              <a:chOff x="3390375" y="2130000"/>
              <a:chExt cx="1573917" cy="1276450"/>
            </a:xfrm>
          </p:grpSpPr>
          <p:grpSp>
            <p:nvGrpSpPr>
              <p:cNvPr id="920" name="Google Shape;920;p81"/>
              <p:cNvGrpSpPr/>
              <p:nvPr/>
            </p:nvGrpSpPr>
            <p:grpSpPr>
              <a:xfrm>
                <a:off x="3390375" y="2130000"/>
                <a:ext cx="1318125" cy="1276450"/>
                <a:chOff x="3390375" y="2130000"/>
                <a:chExt cx="1318125" cy="1276450"/>
              </a:xfrm>
            </p:grpSpPr>
            <p:sp>
              <p:nvSpPr>
                <p:cNvPr id="921" name="Google Shape;921;p81"/>
                <p:cNvSpPr/>
                <p:nvPr/>
              </p:nvSpPr>
              <p:spPr>
                <a:xfrm>
                  <a:off x="3390375" y="2130000"/>
                  <a:ext cx="1318125" cy="89785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xfs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crc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rtdev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922" name="Google Shape;922;p81"/>
                <p:cNvSpPr/>
                <p:nvPr/>
              </p:nvSpPr>
              <p:spPr>
                <a:xfrm>
                  <a:off x="3390375" y="3027850"/>
                  <a:ext cx="1318125" cy="37860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4GB/8c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923" name="Google Shape;923;p81"/>
              <p:cNvGrpSpPr/>
              <p:nvPr/>
            </p:nvGrpSpPr>
            <p:grpSpPr>
              <a:xfrm>
                <a:off x="4419792" y="2254170"/>
                <a:ext cx="544500" cy="649500"/>
                <a:chOff x="4097600" y="2652670"/>
                <a:chExt cx="544500" cy="649500"/>
              </a:xfrm>
            </p:grpSpPr>
            <p:sp>
              <p:nvSpPr>
                <p:cNvPr id="924" name="Google Shape;924;p81"/>
                <p:cNvSpPr/>
                <p:nvPr/>
              </p:nvSpPr>
              <p:spPr>
                <a:xfrm>
                  <a:off x="4097600" y="2652670"/>
                  <a:ext cx="544500" cy="649500"/>
                </a:xfrm>
                <a:prstGeom prst="snip1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6650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cxnSp>
              <p:nvCxnSpPr>
                <p:cNvPr id="925" name="Google Shape;925;p81"/>
                <p:cNvCxnSpPr/>
                <p:nvPr/>
              </p:nvCxnSpPr>
              <p:spPr>
                <a:xfrm>
                  <a:off x="4202150" y="281331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926" name="Google Shape;926;p81"/>
                <p:cNvCxnSpPr/>
                <p:nvPr/>
              </p:nvCxnSpPr>
              <p:spPr>
                <a:xfrm>
                  <a:off x="4202150" y="293456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927" name="Google Shape;927;p81"/>
                <p:cNvCxnSpPr/>
                <p:nvPr/>
              </p:nvCxnSpPr>
              <p:spPr>
                <a:xfrm>
                  <a:off x="4202150" y="305581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928" name="Google Shape;928;p81"/>
                <p:cNvCxnSpPr/>
                <p:nvPr/>
              </p:nvCxnSpPr>
              <p:spPr>
                <a:xfrm>
                  <a:off x="4202150" y="317706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</p:grpSp>
        </p:grpSp>
        <p:grpSp>
          <p:nvGrpSpPr>
            <p:cNvPr id="929" name="Google Shape;929;p81"/>
            <p:cNvGrpSpPr/>
            <p:nvPr/>
          </p:nvGrpSpPr>
          <p:grpSpPr>
            <a:xfrm>
              <a:off x="4453367" y="4527450"/>
              <a:ext cx="1573917" cy="1276450"/>
              <a:chOff x="5262050" y="2130000"/>
              <a:chExt cx="1573917" cy="1276450"/>
            </a:xfrm>
          </p:grpSpPr>
          <p:grpSp>
            <p:nvGrpSpPr>
              <p:cNvPr id="930" name="Google Shape;930;p81"/>
              <p:cNvGrpSpPr/>
              <p:nvPr/>
            </p:nvGrpSpPr>
            <p:grpSpPr>
              <a:xfrm>
                <a:off x="5262050" y="2130000"/>
                <a:ext cx="1318125" cy="1276450"/>
                <a:chOff x="5262050" y="2130000"/>
                <a:chExt cx="1318125" cy="1276450"/>
              </a:xfrm>
            </p:grpSpPr>
            <p:sp>
              <p:nvSpPr>
                <p:cNvPr id="931" name="Google Shape;931;p81"/>
                <p:cNvSpPr/>
                <p:nvPr/>
              </p:nvSpPr>
              <p:spPr>
                <a:xfrm>
                  <a:off x="5262050" y="2130000"/>
                  <a:ext cx="1318125" cy="89785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blktests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nvme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932" name="Google Shape;932;p81"/>
                <p:cNvSpPr/>
                <p:nvPr/>
              </p:nvSpPr>
              <p:spPr>
                <a:xfrm>
                  <a:off x="5262050" y="3027850"/>
                  <a:ext cx="1318125" cy="37860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4GB/8c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933" name="Google Shape;933;p81"/>
              <p:cNvGrpSpPr/>
              <p:nvPr/>
            </p:nvGrpSpPr>
            <p:grpSpPr>
              <a:xfrm>
                <a:off x="6291467" y="2254170"/>
                <a:ext cx="544500" cy="649500"/>
                <a:chOff x="4097600" y="2652670"/>
                <a:chExt cx="544500" cy="649500"/>
              </a:xfrm>
            </p:grpSpPr>
            <p:sp>
              <p:nvSpPr>
                <p:cNvPr id="934" name="Google Shape;934;p81"/>
                <p:cNvSpPr/>
                <p:nvPr/>
              </p:nvSpPr>
              <p:spPr>
                <a:xfrm>
                  <a:off x="4097600" y="2652670"/>
                  <a:ext cx="544500" cy="649500"/>
                </a:xfrm>
                <a:prstGeom prst="snip1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6650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cxnSp>
              <p:nvCxnSpPr>
                <p:cNvPr id="935" name="Google Shape;935;p81"/>
                <p:cNvCxnSpPr/>
                <p:nvPr/>
              </p:nvCxnSpPr>
              <p:spPr>
                <a:xfrm>
                  <a:off x="4202150" y="281331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936" name="Google Shape;936;p81"/>
                <p:cNvCxnSpPr/>
                <p:nvPr/>
              </p:nvCxnSpPr>
              <p:spPr>
                <a:xfrm>
                  <a:off x="4202150" y="293456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937" name="Google Shape;937;p81"/>
                <p:cNvCxnSpPr/>
                <p:nvPr/>
              </p:nvCxnSpPr>
              <p:spPr>
                <a:xfrm>
                  <a:off x="4202150" y="305581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938" name="Google Shape;938;p81"/>
                <p:cNvCxnSpPr/>
                <p:nvPr/>
              </p:nvCxnSpPr>
              <p:spPr>
                <a:xfrm>
                  <a:off x="4202150" y="317706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</p:grpSp>
        </p:grpSp>
        <p:grpSp>
          <p:nvGrpSpPr>
            <p:cNvPr id="939" name="Google Shape;939;p81"/>
            <p:cNvGrpSpPr/>
            <p:nvPr/>
          </p:nvGrpSpPr>
          <p:grpSpPr>
            <a:xfrm>
              <a:off x="6398275" y="4527450"/>
              <a:ext cx="1573917" cy="1276450"/>
              <a:chOff x="7420275" y="2130000"/>
              <a:chExt cx="1573917" cy="1276450"/>
            </a:xfrm>
          </p:grpSpPr>
          <p:grpSp>
            <p:nvGrpSpPr>
              <p:cNvPr id="940" name="Google Shape;940;p81"/>
              <p:cNvGrpSpPr/>
              <p:nvPr/>
            </p:nvGrpSpPr>
            <p:grpSpPr>
              <a:xfrm>
                <a:off x="7420275" y="2130000"/>
                <a:ext cx="1318125" cy="1276450"/>
                <a:chOff x="7420275" y="2130000"/>
                <a:chExt cx="1318125" cy="1276450"/>
              </a:xfrm>
            </p:grpSpPr>
            <p:sp>
              <p:nvSpPr>
                <p:cNvPr id="941" name="Google Shape;941;p81"/>
                <p:cNvSpPr/>
                <p:nvPr/>
              </p:nvSpPr>
              <p:spPr>
                <a:xfrm>
                  <a:off x="7420275" y="2130000"/>
                  <a:ext cx="1318125" cy="89785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tmpfs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huge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noswap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942" name="Google Shape;942;p81"/>
                <p:cNvSpPr/>
                <p:nvPr/>
              </p:nvSpPr>
              <p:spPr>
                <a:xfrm>
                  <a:off x="7420275" y="3027850"/>
                  <a:ext cx="1318125" cy="37860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4GB/8c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943" name="Google Shape;943;p81"/>
              <p:cNvGrpSpPr/>
              <p:nvPr/>
            </p:nvGrpSpPr>
            <p:grpSpPr>
              <a:xfrm>
                <a:off x="8449692" y="2254170"/>
                <a:ext cx="544500" cy="649500"/>
                <a:chOff x="4097600" y="2652670"/>
                <a:chExt cx="544500" cy="649500"/>
              </a:xfrm>
            </p:grpSpPr>
            <p:sp>
              <p:nvSpPr>
                <p:cNvPr id="944" name="Google Shape;944;p81"/>
                <p:cNvSpPr/>
                <p:nvPr/>
              </p:nvSpPr>
              <p:spPr>
                <a:xfrm>
                  <a:off x="4097600" y="2652670"/>
                  <a:ext cx="544500" cy="649500"/>
                </a:xfrm>
                <a:prstGeom prst="snip1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6650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cxnSp>
              <p:nvCxnSpPr>
                <p:cNvPr id="945" name="Google Shape;945;p81"/>
                <p:cNvCxnSpPr/>
                <p:nvPr/>
              </p:nvCxnSpPr>
              <p:spPr>
                <a:xfrm>
                  <a:off x="4202150" y="281331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946" name="Google Shape;946;p81"/>
                <p:cNvCxnSpPr/>
                <p:nvPr/>
              </p:nvCxnSpPr>
              <p:spPr>
                <a:xfrm>
                  <a:off x="4202150" y="293456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947" name="Google Shape;947;p81"/>
                <p:cNvCxnSpPr/>
                <p:nvPr/>
              </p:nvCxnSpPr>
              <p:spPr>
                <a:xfrm>
                  <a:off x="4202150" y="305581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948" name="Google Shape;948;p81"/>
                <p:cNvCxnSpPr/>
                <p:nvPr/>
              </p:nvCxnSpPr>
              <p:spPr>
                <a:xfrm>
                  <a:off x="4202150" y="317706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</p:grpSp>
        </p:grpSp>
        <p:grpSp>
          <p:nvGrpSpPr>
            <p:cNvPr id="949" name="Google Shape;949;p81"/>
            <p:cNvGrpSpPr/>
            <p:nvPr/>
          </p:nvGrpSpPr>
          <p:grpSpPr>
            <a:xfrm>
              <a:off x="563550" y="4527450"/>
              <a:ext cx="1573917" cy="1276450"/>
              <a:chOff x="1585550" y="2130000"/>
              <a:chExt cx="1573917" cy="1276450"/>
            </a:xfrm>
          </p:grpSpPr>
          <p:grpSp>
            <p:nvGrpSpPr>
              <p:cNvPr id="950" name="Google Shape;950;p81"/>
              <p:cNvGrpSpPr/>
              <p:nvPr/>
            </p:nvGrpSpPr>
            <p:grpSpPr>
              <a:xfrm>
                <a:off x="1585550" y="2130000"/>
                <a:ext cx="1318125" cy="1276450"/>
                <a:chOff x="1585550" y="2130000"/>
                <a:chExt cx="1318125" cy="1276450"/>
              </a:xfrm>
            </p:grpSpPr>
            <p:sp>
              <p:nvSpPr>
                <p:cNvPr id="951" name="Google Shape;951;p81"/>
                <p:cNvSpPr/>
                <p:nvPr/>
              </p:nvSpPr>
              <p:spPr>
                <a:xfrm>
                  <a:off x="1585550" y="2130000"/>
                  <a:ext cx="1318125" cy="89785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xfs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crc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logdev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952" name="Google Shape;952;p81"/>
                <p:cNvSpPr/>
                <p:nvPr/>
              </p:nvSpPr>
              <p:spPr>
                <a:xfrm>
                  <a:off x="1585550" y="3027850"/>
                  <a:ext cx="1318125" cy="37860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4GB/8c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953" name="Google Shape;953;p81"/>
              <p:cNvGrpSpPr/>
              <p:nvPr/>
            </p:nvGrpSpPr>
            <p:grpSpPr>
              <a:xfrm>
                <a:off x="2614967" y="2254170"/>
                <a:ext cx="544500" cy="649500"/>
                <a:chOff x="4097600" y="2652670"/>
                <a:chExt cx="544500" cy="649500"/>
              </a:xfrm>
            </p:grpSpPr>
            <p:sp>
              <p:nvSpPr>
                <p:cNvPr id="954" name="Google Shape;954;p81"/>
                <p:cNvSpPr/>
                <p:nvPr/>
              </p:nvSpPr>
              <p:spPr>
                <a:xfrm>
                  <a:off x="4097600" y="2652670"/>
                  <a:ext cx="544500" cy="649500"/>
                </a:xfrm>
                <a:prstGeom prst="snip1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6650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cxnSp>
              <p:nvCxnSpPr>
                <p:cNvPr id="955" name="Google Shape;955;p81"/>
                <p:cNvCxnSpPr/>
                <p:nvPr/>
              </p:nvCxnSpPr>
              <p:spPr>
                <a:xfrm>
                  <a:off x="4202150" y="281331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956" name="Google Shape;956;p81"/>
                <p:cNvCxnSpPr/>
                <p:nvPr/>
              </p:nvCxnSpPr>
              <p:spPr>
                <a:xfrm>
                  <a:off x="4202150" y="293456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957" name="Google Shape;957;p81"/>
                <p:cNvCxnSpPr/>
                <p:nvPr/>
              </p:nvCxnSpPr>
              <p:spPr>
                <a:xfrm>
                  <a:off x="4202150" y="305581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958" name="Google Shape;958;p81"/>
                <p:cNvCxnSpPr/>
                <p:nvPr/>
              </p:nvCxnSpPr>
              <p:spPr>
                <a:xfrm>
                  <a:off x="4202150" y="317706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</p:grpSp>
        </p:grpSp>
        <p:sp>
          <p:nvSpPr>
            <p:cNvPr id="959" name="Google Shape;959;p81"/>
            <p:cNvSpPr/>
            <p:nvPr/>
          </p:nvSpPr>
          <p:spPr>
            <a:xfrm>
              <a:off x="8967225" y="4527450"/>
              <a:ext cx="1318125" cy="897850"/>
            </a:xfrm>
            <a:prstGeom prst="flowChartProcess">
              <a:avLst/>
            </a:prstGeom>
            <a:noFill/>
            <a:ln cap="flat" cmpd="sng" w="11100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53300" lIns="53300" spcFirstLastPara="1" rIns="53300" wrap="square" tIns="533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16">
                  <a:solidFill>
                    <a:schemeClr val="lt1"/>
                  </a:solidFill>
                </a:rPr>
                <a:t>Capacity</a:t>
              </a:r>
              <a:endParaRPr sz="816">
                <a:solidFill>
                  <a:schemeClr val="lt1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16">
                  <a:solidFill>
                    <a:schemeClr val="lt1"/>
                  </a:solidFill>
                </a:rPr>
                <a:t>16 runners</a:t>
              </a:r>
              <a:endParaRPr sz="816">
                <a:solidFill>
                  <a:schemeClr val="lt1"/>
                </a:solidFill>
              </a:endParaRPr>
            </a:p>
          </p:txBody>
        </p:sp>
      </p:grpSp>
      <p:sp>
        <p:nvSpPr>
          <p:cNvPr id="960" name="Google Shape;960;p81"/>
          <p:cNvSpPr/>
          <p:nvPr/>
        </p:nvSpPr>
        <p:spPr>
          <a:xfrm>
            <a:off x="175926" y="4270571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961" name="Google Shape;961;p81"/>
          <p:cNvSpPr/>
          <p:nvPr/>
        </p:nvSpPr>
        <p:spPr>
          <a:xfrm>
            <a:off x="1305687" y="4270565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962" name="Google Shape;962;p81"/>
          <p:cNvSpPr/>
          <p:nvPr/>
        </p:nvSpPr>
        <p:spPr>
          <a:xfrm>
            <a:off x="2441787" y="4270565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963" name="Google Shape;963;p81"/>
          <p:cNvSpPr/>
          <p:nvPr/>
        </p:nvSpPr>
        <p:spPr>
          <a:xfrm>
            <a:off x="3577887" y="4270565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82"/>
          <p:cNvSpPr txBox="1"/>
          <p:nvPr/>
        </p:nvSpPr>
        <p:spPr>
          <a:xfrm>
            <a:off x="439450" y="311200"/>
            <a:ext cx="102750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Noto Sans Symbols"/>
              <a:buNone/>
            </a:pPr>
            <a:r>
              <a:rPr b="1" lang="en-US" sz="3400">
                <a:solidFill>
                  <a:srgbClr val="FFFFFF"/>
                </a:solidFill>
              </a:rPr>
              <a:t>Turning kdevops into CI accelerator</a:t>
            </a:r>
            <a:endParaRPr/>
          </a:p>
        </p:txBody>
      </p:sp>
      <p:sp>
        <p:nvSpPr>
          <p:cNvPr id="970" name="Google Shape;970;p82"/>
          <p:cNvSpPr txBox="1"/>
          <p:nvPr/>
        </p:nvSpPr>
        <p:spPr>
          <a:xfrm>
            <a:off x="351625" y="851175"/>
            <a:ext cx="11661900" cy="54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How do we scale?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linux-ci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Daily run of profiles against latest linux-next tag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Weekly run of profiles against latest Linus release or release candidate</a:t>
            </a:r>
            <a:endParaRPr sz="2400">
              <a:solidFill>
                <a:schemeClr val="lt1"/>
              </a:solidFill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grpSp>
        <p:nvGrpSpPr>
          <p:cNvPr id="971" name="Google Shape;971;p82"/>
          <p:cNvGrpSpPr/>
          <p:nvPr/>
        </p:nvGrpSpPr>
        <p:grpSpPr>
          <a:xfrm>
            <a:off x="49858" y="3321205"/>
            <a:ext cx="5991352" cy="1269817"/>
            <a:chOff x="351625" y="4154950"/>
            <a:chExt cx="10275000" cy="2177700"/>
          </a:xfrm>
        </p:grpSpPr>
        <p:sp>
          <p:nvSpPr>
            <p:cNvPr id="972" name="Google Shape;972;p82"/>
            <p:cNvSpPr/>
            <p:nvPr/>
          </p:nvSpPr>
          <p:spPr>
            <a:xfrm>
              <a:off x="351625" y="4154950"/>
              <a:ext cx="10275000" cy="2177700"/>
            </a:xfrm>
            <a:prstGeom prst="rect">
              <a:avLst/>
            </a:prstGeom>
            <a:solidFill>
              <a:srgbClr val="666666"/>
            </a:solidFill>
            <a:ln cap="flat" cmpd="sng" w="5550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53300" lIns="53300" spcFirstLastPara="1" rIns="53300" wrap="square" tIns="5330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16">
                  <a:solidFill>
                    <a:schemeClr val="lt1"/>
                  </a:solidFill>
                </a:rPr>
                <a:t>Host</a:t>
              </a:r>
              <a:endParaRPr sz="816">
                <a:solidFill>
                  <a:schemeClr val="lt1"/>
                </a:solidFill>
              </a:endParaRPr>
            </a:p>
          </p:txBody>
        </p:sp>
        <p:grpSp>
          <p:nvGrpSpPr>
            <p:cNvPr id="973" name="Google Shape;973;p82"/>
            <p:cNvGrpSpPr/>
            <p:nvPr/>
          </p:nvGrpSpPr>
          <p:grpSpPr>
            <a:xfrm>
              <a:off x="2508458" y="4527450"/>
              <a:ext cx="1573917" cy="1276450"/>
              <a:chOff x="3390375" y="2130000"/>
              <a:chExt cx="1573917" cy="1276450"/>
            </a:xfrm>
          </p:grpSpPr>
          <p:grpSp>
            <p:nvGrpSpPr>
              <p:cNvPr id="974" name="Google Shape;974;p82"/>
              <p:cNvGrpSpPr/>
              <p:nvPr/>
            </p:nvGrpSpPr>
            <p:grpSpPr>
              <a:xfrm>
                <a:off x="3390375" y="2130000"/>
                <a:ext cx="1318125" cy="1276450"/>
                <a:chOff x="3390375" y="2130000"/>
                <a:chExt cx="1318125" cy="1276450"/>
              </a:xfrm>
            </p:grpSpPr>
            <p:sp>
              <p:nvSpPr>
                <p:cNvPr id="975" name="Google Shape;975;p82"/>
                <p:cNvSpPr/>
                <p:nvPr/>
              </p:nvSpPr>
              <p:spPr>
                <a:xfrm>
                  <a:off x="3390375" y="2130000"/>
                  <a:ext cx="1318125" cy="89785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xfs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crc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rtdev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976" name="Google Shape;976;p82"/>
                <p:cNvSpPr/>
                <p:nvPr/>
              </p:nvSpPr>
              <p:spPr>
                <a:xfrm>
                  <a:off x="3390375" y="3027850"/>
                  <a:ext cx="1318125" cy="37860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4GB/8c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977" name="Google Shape;977;p82"/>
              <p:cNvGrpSpPr/>
              <p:nvPr/>
            </p:nvGrpSpPr>
            <p:grpSpPr>
              <a:xfrm>
                <a:off x="4419792" y="2254170"/>
                <a:ext cx="544500" cy="649500"/>
                <a:chOff x="4097600" y="2652670"/>
                <a:chExt cx="544500" cy="649500"/>
              </a:xfrm>
            </p:grpSpPr>
            <p:sp>
              <p:nvSpPr>
                <p:cNvPr id="978" name="Google Shape;978;p82"/>
                <p:cNvSpPr/>
                <p:nvPr/>
              </p:nvSpPr>
              <p:spPr>
                <a:xfrm>
                  <a:off x="4097600" y="2652670"/>
                  <a:ext cx="544500" cy="649500"/>
                </a:xfrm>
                <a:prstGeom prst="snip1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6650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cxnSp>
              <p:nvCxnSpPr>
                <p:cNvPr id="979" name="Google Shape;979;p82"/>
                <p:cNvCxnSpPr/>
                <p:nvPr/>
              </p:nvCxnSpPr>
              <p:spPr>
                <a:xfrm>
                  <a:off x="4202150" y="281331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980" name="Google Shape;980;p82"/>
                <p:cNvCxnSpPr/>
                <p:nvPr/>
              </p:nvCxnSpPr>
              <p:spPr>
                <a:xfrm>
                  <a:off x="4202150" y="293456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981" name="Google Shape;981;p82"/>
                <p:cNvCxnSpPr/>
                <p:nvPr/>
              </p:nvCxnSpPr>
              <p:spPr>
                <a:xfrm>
                  <a:off x="4202150" y="305581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982" name="Google Shape;982;p82"/>
                <p:cNvCxnSpPr/>
                <p:nvPr/>
              </p:nvCxnSpPr>
              <p:spPr>
                <a:xfrm>
                  <a:off x="4202150" y="317706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</p:grpSp>
        </p:grpSp>
        <p:grpSp>
          <p:nvGrpSpPr>
            <p:cNvPr id="983" name="Google Shape;983;p82"/>
            <p:cNvGrpSpPr/>
            <p:nvPr/>
          </p:nvGrpSpPr>
          <p:grpSpPr>
            <a:xfrm>
              <a:off x="4453367" y="4527450"/>
              <a:ext cx="1573917" cy="1276450"/>
              <a:chOff x="5262050" y="2130000"/>
              <a:chExt cx="1573917" cy="1276450"/>
            </a:xfrm>
          </p:grpSpPr>
          <p:grpSp>
            <p:nvGrpSpPr>
              <p:cNvPr id="984" name="Google Shape;984;p82"/>
              <p:cNvGrpSpPr/>
              <p:nvPr/>
            </p:nvGrpSpPr>
            <p:grpSpPr>
              <a:xfrm>
                <a:off x="5262050" y="2130000"/>
                <a:ext cx="1318125" cy="1276450"/>
                <a:chOff x="5262050" y="2130000"/>
                <a:chExt cx="1318125" cy="1276450"/>
              </a:xfrm>
            </p:grpSpPr>
            <p:sp>
              <p:nvSpPr>
                <p:cNvPr id="985" name="Google Shape;985;p82"/>
                <p:cNvSpPr/>
                <p:nvPr/>
              </p:nvSpPr>
              <p:spPr>
                <a:xfrm>
                  <a:off x="5262050" y="2130000"/>
                  <a:ext cx="1318125" cy="89785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blktests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nvme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986" name="Google Shape;986;p82"/>
                <p:cNvSpPr/>
                <p:nvPr/>
              </p:nvSpPr>
              <p:spPr>
                <a:xfrm>
                  <a:off x="5262050" y="3027850"/>
                  <a:ext cx="1318125" cy="37860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4GB/8c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987" name="Google Shape;987;p82"/>
              <p:cNvGrpSpPr/>
              <p:nvPr/>
            </p:nvGrpSpPr>
            <p:grpSpPr>
              <a:xfrm>
                <a:off x="6291467" y="2254170"/>
                <a:ext cx="544500" cy="649500"/>
                <a:chOff x="4097600" y="2652670"/>
                <a:chExt cx="544500" cy="649500"/>
              </a:xfrm>
            </p:grpSpPr>
            <p:sp>
              <p:nvSpPr>
                <p:cNvPr id="988" name="Google Shape;988;p82"/>
                <p:cNvSpPr/>
                <p:nvPr/>
              </p:nvSpPr>
              <p:spPr>
                <a:xfrm>
                  <a:off x="4097600" y="2652670"/>
                  <a:ext cx="544500" cy="649500"/>
                </a:xfrm>
                <a:prstGeom prst="snip1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6650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cxnSp>
              <p:nvCxnSpPr>
                <p:cNvPr id="989" name="Google Shape;989;p82"/>
                <p:cNvCxnSpPr/>
                <p:nvPr/>
              </p:nvCxnSpPr>
              <p:spPr>
                <a:xfrm>
                  <a:off x="4202150" y="281331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990" name="Google Shape;990;p82"/>
                <p:cNvCxnSpPr/>
                <p:nvPr/>
              </p:nvCxnSpPr>
              <p:spPr>
                <a:xfrm>
                  <a:off x="4202150" y="293456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991" name="Google Shape;991;p82"/>
                <p:cNvCxnSpPr/>
                <p:nvPr/>
              </p:nvCxnSpPr>
              <p:spPr>
                <a:xfrm>
                  <a:off x="4202150" y="305581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992" name="Google Shape;992;p82"/>
                <p:cNvCxnSpPr/>
                <p:nvPr/>
              </p:nvCxnSpPr>
              <p:spPr>
                <a:xfrm>
                  <a:off x="4202150" y="317706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</p:grpSp>
        </p:grpSp>
        <p:grpSp>
          <p:nvGrpSpPr>
            <p:cNvPr id="993" name="Google Shape;993;p82"/>
            <p:cNvGrpSpPr/>
            <p:nvPr/>
          </p:nvGrpSpPr>
          <p:grpSpPr>
            <a:xfrm>
              <a:off x="6398275" y="4527450"/>
              <a:ext cx="1573917" cy="1276450"/>
              <a:chOff x="7420275" y="2130000"/>
              <a:chExt cx="1573917" cy="1276450"/>
            </a:xfrm>
          </p:grpSpPr>
          <p:grpSp>
            <p:nvGrpSpPr>
              <p:cNvPr id="994" name="Google Shape;994;p82"/>
              <p:cNvGrpSpPr/>
              <p:nvPr/>
            </p:nvGrpSpPr>
            <p:grpSpPr>
              <a:xfrm>
                <a:off x="7420275" y="2130000"/>
                <a:ext cx="1318125" cy="1276450"/>
                <a:chOff x="7420275" y="2130000"/>
                <a:chExt cx="1318125" cy="1276450"/>
              </a:xfrm>
            </p:grpSpPr>
            <p:sp>
              <p:nvSpPr>
                <p:cNvPr id="995" name="Google Shape;995;p82"/>
                <p:cNvSpPr/>
                <p:nvPr/>
              </p:nvSpPr>
              <p:spPr>
                <a:xfrm>
                  <a:off x="7420275" y="2130000"/>
                  <a:ext cx="1318125" cy="89785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tmpfs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huge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noswap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996" name="Google Shape;996;p82"/>
                <p:cNvSpPr/>
                <p:nvPr/>
              </p:nvSpPr>
              <p:spPr>
                <a:xfrm>
                  <a:off x="7420275" y="3027850"/>
                  <a:ext cx="1318125" cy="37860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4GB/8c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997" name="Google Shape;997;p82"/>
              <p:cNvGrpSpPr/>
              <p:nvPr/>
            </p:nvGrpSpPr>
            <p:grpSpPr>
              <a:xfrm>
                <a:off x="8449692" y="2254170"/>
                <a:ext cx="544500" cy="649500"/>
                <a:chOff x="4097600" y="2652670"/>
                <a:chExt cx="544500" cy="649500"/>
              </a:xfrm>
            </p:grpSpPr>
            <p:sp>
              <p:nvSpPr>
                <p:cNvPr id="998" name="Google Shape;998;p82"/>
                <p:cNvSpPr/>
                <p:nvPr/>
              </p:nvSpPr>
              <p:spPr>
                <a:xfrm>
                  <a:off x="4097600" y="2652670"/>
                  <a:ext cx="544500" cy="649500"/>
                </a:xfrm>
                <a:prstGeom prst="snip1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6650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cxnSp>
              <p:nvCxnSpPr>
                <p:cNvPr id="999" name="Google Shape;999;p82"/>
                <p:cNvCxnSpPr/>
                <p:nvPr/>
              </p:nvCxnSpPr>
              <p:spPr>
                <a:xfrm>
                  <a:off x="4202150" y="281331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000" name="Google Shape;1000;p82"/>
                <p:cNvCxnSpPr/>
                <p:nvPr/>
              </p:nvCxnSpPr>
              <p:spPr>
                <a:xfrm>
                  <a:off x="4202150" y="293456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001" name="Google Shape;1001;p82"/>
                <p:cNvCxnSpPr/>
                <p:nvPr/>
              </p:nvCxnSpPr>
              <p:spPr>
                <a:xfrm>
                  <a:off x="4202150" y="305581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002" name="Google Shape;1002;p82"/>
                <p:cNvCxnSpPr/>
                <p:nvPr/>
              </p:nvCxnSpPr>
              <p:spPr>
                <a:xfrm>
                  <a:off x="4202150" y="317706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</p:grpSp>
        </p:grpSp>
        <p:grpSp>
          <p:nvGrpSpPr>
            <p:cNvPr id="1003" name="Google Shape;1003;p82"/>
            <p:cNvGrpSpPr/>
            <p:nvPr/>
          </p:nvGrpSpPr>
          <p:grpSpPr>
            <a:xfrm>
              <a:off x="563550" y="4527450"/>
              <a:ext cx="1573917" cy="1276450"/>
              <a:chOff x="1585550" y="2130000"/>
              <a:chExt cx="1573917" cy="1276450"/>
            </a:xfrm>
          </p:grpSpPr>
          <p:grpSp>
            <p:nvGrpSpPr>
              <p:cNvPr id="1004" name="Google Shape;1004;p82"/>
              <p:cNvGrpSpPr/>
              <p:nvPr/>
            </p:nvGrpSpPr>
            <p:grpSpPr>
              <a:xfrm>
                <a:off x="1585550" y="2130000"/>
                <a:ext cx="1318125" cy="1276450"/>
                <a:chOff x="1585550" y="2130000"/>
                <a:chExt cx="1318125" cy="1276450"/>
              </a:xfrm>
            </p:grpSpPr>
            <p:sp>
              <p:nvSpPr>
                <p:cNvPr id="1005" name="Google Shape;1005;p82"/>
                <p:cNvSpPr/>
                <p:nvPr/>
              </p:nvSpPr>
              <p:spPr>
                <a:xfrm>
                  <a:off x="1585550" y="2130000"/>
                  <a:ext cx="1318125" cy="89785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xfs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crc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logdev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006" name="Google Shape;1006;p82"/>
                <p:cNvSpPr/>
                <p:nvPr/>
              </p:nvSpPr>
              <p:spPr>
                <a:xfrm>
                  <a:off x="1585550" y="3027850"/>
                  <a:ext cx="1318125" cy="37860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4GB/8c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007" name="Google Shape;1007;p82"/>
              <p:cNvGrpSpPr/>
              <p:nvPr/>
            </p:nvGrpSpPr>
            <p:grpSpPr>
              <a:xfrm>
                <a:off x="2614967" y="2254170"/>
                <a:ext cx="544500" cy="649500"/>
                <a:chOff x="4097600" y="2652670"/>
                <a:chExt cx="544500" cy="649500"/>
              </a:xfrm>
            </p:grpSpPr>
            <p:sp>
              <p:nvSpPr>
                <p:cNvPr id="1008" name="Google Shape;1008;p82"/>
                <p:cNvSpPr/>
                <p:nvPr/>
              </p:nvSpPr>
              <p:spPr>
                <a:xfrm>
                  <a:off x="4097600" y="2652670"/>
                  <a:ext cx="544500" cy="649500"/>
                </a:xfrm>
                <a:prstGeom prst="snip1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6650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cxnSp>
              <p:nvCxnSpPr>
                <p:cNvPr id="1009" name="Google Shape;1009;p82"/>
                <p:cNvCxnSpPr/>
                <p:nvPr/>
              </p:nvCxnSpPr>
              <p:spPr>
                <a:xfrm>
                  <a:off x="4202150" y="281331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010" name="Google Shape;1010;p82"/>
                <p:cNvCxnSpPr/>
                <p:nvPr/>
              </p:nvCxnSpPr>
              <p:spPr>
                <a:xfrm>
                  <a:off x="4202150" y="293456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011" name="Google Shape;1011;p82"/>
                <p:cNvCxnSpPr/>
                <p:nvPr/>
              </p:nvCxnSpPr>
              <p:spPr>
                <a:xfrm>
                  <a:off x="4202150" y="305581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012" name="Google Shape;1012;p82"/>
                <p:cNvCxnSpPr/>
                <p:nvPr/>
              </p:nvCxnSpPr>
              <p:spPr>
                <a:xfrm>
                  <a:off x="4202150" y="317706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</p:grpSp>
        </p:grpSp>
        <p:sp>
          <p:nvSpPr>
            <p:cNvPr id="1013" name="Google Shape;1013;p82"/>
            <p:cNvSpPr/>
            <p:nvPr/>
          </p:nvSpPr>
          <p:spPr>
            <a:xfrm>
              <a:off x="8967225" y="4527450"/>
              <a:ext cx="1318125" cy="897850"/>
            </a:xfrm>
            <a:prstGeom prst="flowChartProcess">
              <a:avLst/>
            </a:prstGeom>
            <a:noFill/>
            <a:ln cap="flat" cmpd="sng" w="11100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53300" lIns="53300" spcFirstLastPara="1" rIns="53300" wrap="square" tIns="533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16">
                  <a:solidFill>
                    <a:schemeClr val="lt1"/>
                  </a:solidFill>
                </a:rPr>
                <a:t>Capacity</a:t>
              </a:r>
              <a:endParaRPr sz="816">
                <a:solidFill>
                  <a:schemeClr val="lt1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16">
                  <a:solidFill>
                    <a:schemeClr val="lt1"/>
                  </a:solidFill>
                </a:rPr>
                <a:t>16 runners</a:t>
              </a:r>
              <a:endParaRPr sz="816">
                <a:solidFill>
                  <a:schemeClr val="lt1"/>
                </a:solidFill>
              </a:endParaRPr>
            </a:p>
          </p:txBody>
        </p:sp>
      </p:grpSp>
      <p:grpSp>
        <p:nvGrpSpPr>
          <p:cNvPr id="1014" name="Google Shape;1014;p82"/>
          <p:cNvGrpSpPr/>
          <p:nvPr/>
        </p:nvGrpSpPr>
        <p:grpSpPr>
          <a:xfrm>
            <a:off x="49858" y="4766505"/>
            <a:ext cx="5991352" cy="1269817"/>
            <a:chOff x="351625" y="4154950"/>
            <a:chExt cx="10275000" cy="2177700"/>
          </a:xfrm>
        </p:grpSpPr>
        <p:sp>
          <p:nvSpPr>
            <p:cNvPr id="1015" name="Google Shape;1015;p82"/>
            <p:cNvSpPr/>
            <p:nvPr/>
          </p:nvSpPr>
          <p:spPr>
            <a:xfrm>
              <a:off x="351625" y="4154950"/>
              <a:ext cx="10275000" cy="2177700"/>
            </a:xfrm>
            <a:prstGeom prst="rect">
              <a:avLst/>
            </a:prstGeom>
            <a:solidFill>
              <a:srgbClr val="666666"/>
            </a:solidFill>
            <a:ln cap="flat" cmpd="sng" w="5550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53300" lIns="53300" spcFirstLastPara="1" rIns="53300" wrap="square" tIns="5330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16">
                  <a:solidFill>
                    <a:schemeClr val="lt1"/>
                  </a:solidFill>
                </a:rPr>
                <a:t>Host</a:t>
              </a:r>
              <a:endParaRPr sz="816">
                <a:solidFill>
                  <a:schemeClr val="lt1"/>
                </a:solidFill>
              </a:endParaRPr>
            </a:p>
          </p:txBody>
        </p:sp>
        <p:grpSp>
          <p:nvGrpSpPr>
            <p:cNvPr id="1016" name="Google Shape;1016;p82"/>
            <p:cNvGrpSpPr/>
            <p:nvPr/>
          </p:nvGrpSpPr>
          <p:grpSpPr>
            <a:xfrm>
              <a:off x="2508458" y="4527450"/>
              <a:ext cx="1573917" cy="1276450"/>
              <a:chOff x="3390375" y="2130000"/>
              <a:chExt cx="1573917" cy="1276450"/>
            </a:xfrm>
          </p:grpSpPr>
          <p:grpSp>
            <p:nvGrpSpPr>
              <p:cNvPr id="1017" name="Google Shape;1017;p82"/>
              <p:cNvGrpSpPr/>
              <p:nvPr/>
            </p:nvGrpSpPr>
            <p:grpSpPr>
              <a:xfrm>
                <a:off x="3390375" y="2130000"/>
                <a:ext cx="1318125" cy="1276450"/>
                <a:chOff x="3390375" y="2130000"/>
                <a:chExt cx="1318125" cy="1276450"/>
              </a:xfrm>
            </p:grpSpPr>
            <p:sp>
              <p:nvSpPr>
                <p:cNvPr id="1018" name="Google Shape;1018;p82"/>
                <p:cNvSpPr/>
                <p:nvPr/>
              </p:nvSpPr>
              <p:spPr>
                <a:xfrm>
                  <a:off x="3390375" y="2130000"/>
                  <a:ext cx="1318125" cy="89785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xfs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crc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rtdev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019" name="Google Shape;1019;p82"/>
                <p:cNvSpPr/>
                <p:nvPr/>
              </p:nvSpPr>
              <p:spPr>
                <a:xfrm>
                  <a:off x="3390375" y="3027850"/>
                  <a:ext cx="1318125" cy="37860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4GB/8c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020" name="Google Shape;1020;p82"/>
              <p:cNvGrpSpPr/>
              <p:nvPr/>
            </p:nvGrpSpPr>
            <p:grpSpPr>
              <a:xfrm>
                <a:off x="4419792" y="2254170"/>
                <a:ext cx="544500" cy="649500"/>
                <a:chOff x="4097600" y="2652670"/>
                <a:chExt cx="544500" cy="649500"/>
              </a:xfrm>
            </p:grpSpPr>
            <p:sp>
              <p:nvSpPr>
                <p:cNvPr id="1021" name="Google Shape;1021;p82"/>
                <p:cNvSpPr/>
                <p:nvPr/>
              </p:nvSpPr>
              <p:spPr>
                <a:xfrm>
                  <a:off x="4097600" y="2652670"/>
                  <a:ext cx="544500" cy="649500"/>
                </a:xfrm>
                <a:prstGeom prst="snip1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6650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cxnSp>
              <p:nvCxnSpPr>
                <p:cNvPr id="1022" name="Google Shape;1022;p82"/>
                <p:cNvCxnSpPr/>
                <p:nvPr/>
              </p:nvCxnSpPr>
              <p:spPr>
                <a:xfrm>
                  <a:off x="4202150" y="281331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023" name="Google Shape;1023;p82"/>
                <p:cNvCxnSpPr/>
                <p:nvPr/>
              </p:nvCxnSpPr>
              <p:spPr>
                <a:xfrm>
                  <a:off x="4202150" y="293456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024" name="Google Shape;1024;p82"/>
                <p:cNvCxnSpPr/>
                <p:nvPr/>
              </p:nvCxnSpPr>
              <p:spPr>
                <a:xfrm>
                  <a:off x="4202150" y="305581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025" name="Google Shape;1025;p82"/>
                <p:cNvCxnSpPr/>
                <p:nvPr/>
              </p:nvCxnSpPr>
              <p:spPr>
                <a:xfrm>
                  <a:off x="4202150" y="317706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</p:grpSp>
        </p:grpSp>
        <p:grpSp>
          <p:nvGrpSpPr>
            <p:cNvPr id="1026" name="Google Shape;1026;p82"/>
            <p:cNvGrpSpPr/>
            <p:nvPr/>
          </p:nvGrpSpPr>
          <p:grpSpPr>
            <a:xfrm>
              <a:off x="4453367" y="4527450"/>
              <a:ext cx="1573917" cy="1276450"/>
              <a:chOff x="5262050" y="2130000"/>
              <a:chExt cx="1573917" cy="1276450"/>
            </a:xfrm>
          </p:grpSpPr>
          <p:grpSp>
            <p:nvGrpSpPr>
              <p:cNvPr id="1027" name="Google Shape;1027;p82"/>
              <p:cNvGrpSpPr/>
              <p:nvPr/>
            </p:nvGrpSpPr>
            <p:grpSpPr>
              <a:xfrm>
                <a:off x="5262050" y="2130000"/>
                <a:ext cx="1318125" cy="1276450"/>
                <a:chOff x="5262050" y="2130000"/>
                <a:chExt cx="1318125" cy="1276450"/>
              </a:xfrm>
            </p:grpSpPr>
            <p:sp>
              <p:nvSpPr>
                <p:cNvPr id="1028" name="Google Shape;1028;p82"/>
                <p:cNvSpPr/>
                <p:nvPr/>
              </p:nvSpPr>
              <p:spPr>
                <a:xfrm>
                  <a:off x="5262050" y="2130000"/>
                  <a:ext cx="1318125" cy="89785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blktests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nvme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029" name="Google Shape;1029;p82"/>
                <p:cNvSpPr/>
                <p:nvPr/>
              </p:nvSpPr>
              <p:spPr>
                <a:xfrm>
                  <a:off x="5262050" y="3027850"/>
                  <a:ext cx="1318125" cy="37860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4GB/8c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030" name="Google Shape;1030;p82"/>
              <p:cNvGrpSpPr/>
              <p:nvPr/>
            </p:nvGrpSpPr>
            <p:grpSpPr>
              <a:xfrm>
                <a:off x="6291467" y="2254170"/>
                <a:ext cx="544500" cy="649500"/>
                <a:chOff x="4097600" y="2652670"/>
                <a:chExt cx="544500" cy="649500"/>
              </a:xfrm>
            </p:grpSpPr>
            <p:sp>
              <p:nvSpPr>
                <p:cNvPr id="1031" name="Google Shape;1031;p82"/>
                <p:cNvSpPr/>
                <p:nvPr/>
              </p:nvSpPr>
              <p:spPr>
                <a:xfrm>
                  <a:off x="4097600" y="2652670"/>
                  <a:ext cx="544500" cy="649500"/>
                </a:xfrm>
                <a:prstGeom prst="snip1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6650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cxnSp>
              <p:nvCxnSpPr>
                <p:cNvPr id="1032" name="Google Shape;1032;p82"/>
                <p:cNvCxnSpPr/>
                <p:nvPr/>
              </p:nvCxnSpPr>
              <p:spPr>
                <a:xfrm>
                  <a:off x="4202150" y="281331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033" name="Google Shape;1033;p82"/>
                <p:cNvCxnSpPr/>
                <p:nvPr/>
              </p:nvCxnSpPr>
              <p:spPr>
                <a:xfrm>
                  <a:off x="4202150" y="293456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034" name="Google Shape;1034;p82"/>
                <p:cNvCxnSpPr/>
                <p:nvPr/>
              </p:nvCxnSpPr>
              <p:spPr>
                <a:xfrm>
                  <a:off x="4202150" y="305581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035" name="Google Shape;1035;p82"/>
                <p:cNvCxnSpPr/>
                <p:nvPr/>
              </p:nvCxnSpPr>
              <p:spPr>
                <a:xfrm>
                  <a:off x="4202150" y="317706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</p:grpSp>
        </p:grpSp>
        <p:grpSp>
          <p:nvGrpSpPr>
            <p:cNvPr id="1036" name="Google Shape;1036;p82"/>
            <p:cNvGrpSpPr/>
            <p:nvPr/>
          </p:nvGrpSpPr>
          <p:grpSpPr>
            <a:xfrm>
              <a:off x="6398275" y="4527450"/>
              <a:ext cx="1573917" cy="1276450"/>
              <a:chOff x="7420275" y="2130000"/>
              <a:chExt cx="1573917" cy="1276450"/>
            </a:xfrm>
          </p:grpSpPr>
          <p:grpSp>
            <p:nvGrpSpPr>
              <p:cNvPr id="1037" name="Google Shape;1037;p82"/>
              <p:cNvGrpSpPr/>
              <p:nvPr/>
            </p:nvGrpSpPr>
            <p:grpSpPr>
              <a:xfrm>
                <a:off x="7420275" y="2130000"/>
                <a:ext cx="1318125" cy="1276450"/>
                <a:chOff x="7420275" y="2130000"/>
                <a:chExt cx="1318125" cy="1276450"/>
              </a:xfrm>
            </p:grpSpPr>
            <p:sp>
              <p:nvSpPr>
                <p:cNvPr id="1038" name="Google Shape;1038;p82"/>
                <p:cNvSpPr/>
                <p:nvPr/>
              </p:nvSpPr>
              <p:spPr>
                <a:xfrm>
                  <a:off x="7420275" y="2130000"/>
                  <a:ext cx="1318125" cy="89785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tmpfs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huge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noswap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039" name="Google Shape;1039;p82"/>
                <p:cNvSpPr/>
                <p:nvPr/>
              </p:nvSpPr>
              <p:spPr>
                <a:xfrm>
                  <a:off x="7420275" y="3027850"/>
                  <a:ext cx="1318125" cy="37860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4GB/8c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040" name="Google Shape;1040;p82"/>
              <p:cNvGrpSpPr/>
              <p:nvPr/>
            </p:nvGrpSpPr>
            <p:grpSpPr>
              <a:xfrm>
                <a:off x="8449692" y="2254170"/>
                <a:ext cx="544500" cy="649500"/>
                <a:chOff x="4097600" y="2652670"/>
                <a:chExt cx="544500" cy="649500"/>
              </a:xfrm>
            </p:grpSpPr>
            <p:sp>
              <p:nvSpPr>
                <p:cNvPr id="1041" name="Google Shape;1041;p82"/>
                <p:cNvSpPr/>
                <p:nvPr/>
              </p:nvSpPr>
              <p:spPr>
                <a:xfrm>
                  <a:off x="4097600" y="2652670"/>
                  <a:ext cx="544500" cy="649500"/>
                </a:xfrm>
                <a:prstGeom prst="snip1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6650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cxnSp>
              <p:nvCxnSpPr>
                <p:cNvPr id="1042" name="Google Shape;1042;p82"/>
                <p:cNvCxnSpPr/>
                <p:nvPr/>
              </p:nvCxnSpPr>
              <p:spPr>
                <a:xfrm>
                  <a:off x="4202150" y="281331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043" name="Google Shape;1043;p82"/>
                <p:cNvCxnSpPr/>
                <p:nvPr/>
              </p:nvCxnSpPr>
              <p:spPr>
                <a:xfrm>
                  <a:off x="4202150" y="293456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044" name="Google Shape;1044;p82"/>
                <p:cNvCxnSpPr/>
                <p:nvPr/>
              </p:nvCxnSpPr>
              <p:spPr>
                <a:xfrm>
                  <a:off x="4202150" y="305581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045" name="Google Shape;1045;p82"/>
                <p:cNvCxnSpPr/>
                <p:nvPr/>
              </p:nvCxnSpPr>
              <p:spPr>
                <a:xfrm>
                  <a:off x="4202150" y="317706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</p:grpSp>
        </p:grpSp>
        <p:grpSp>
          <p:nvGrpSpPr>
            <p:cNvPr id="1046" name="Google Shape;1046;p82"/>
            <p:cNvGrpSpPr/>
            <p:nvPr/>
          </p:nvGrpSpPr>
          <p:grpSpPr>
            <a:xfrm>
              <a:off x="563550" y="4527450"/>
              <a:ext cx="1573917" cy="1276450"/>
              <a:chOff x="1585550" y="2130000"/>
              <a:chExt cx="1573917" cy="1276450"/>
            </a:xfrm>
          </p:grpSpPr>
          <p:grpSp>
            <p:nvGrpSpPr>
              <p:cNvPr id="1047" name="Google Shape;1047;p82"/>
              <p:cNvGrpSpPr/>
              <p:nvPr/>
            </p:nvGrpSpPr>
            <p:grpSpPr>
              <a:xfrm>
                <a:off x="1585550" y="2130000"/>
                <a:ext cx="1318125" cy="1276450"/>
                <a:chOff x="1585550" y="2130000"/>
                <a:chExt cx="1318125" cy="1276450"/>
              </a:xfrm>
            </p:grpSpPr>
            <p:sp>
              <p:nvSpPr>
                <p:cNvPr id="1048" name="Google Shape;1048;p82"/>
                <p:cNvSpPr/>
                <p:nvPr/>
              </p:nvSpPr>
              <p:spPr>
                <a:xfrm>
                  <a:off x="1585550" y="2130000"/>
                  <a:ext cx="1318125" cy="89785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xfs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crc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logdev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049" name="Google Shape;1049;p82"/>
                <p:cNvSpPr/>
                <p:nvPr/>
              </p:nvSpPr>
              <p:spPr>
                <a:xfrm>
                  <a:off x="1585550" y="3027850"/>
                  <a:ext cx="1318125" cy="37860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4GB/8c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050" name="Google Shape;1050;p82"/>
              <p:cNvGrpSpPr/>
              <p:nvPr/>
            </p:nvGrpSpPr>
            <p:grpSpPr>
              <a:xfrm>
                <a:off x="2614967" y="2254170"/>
                <a:ext cx="544500" cy="649500"/>
                <a:chOff x="4097600" y="2652670"/>
                <a:chExt cx="544500" cy="649500"/>
              </a:xfrm>
            </p:grpSpPr>
            <p:sp>
              <p:nvSpPr>
                <p:cNvPr id="1051" name="Google Shape;1051;p82"/>
                <p:cNvSpPr/>
                <p:nvPr/>
              </p:nvSpPr>
              <p:spPr>
                <a:xfrm>
                  <a:off x="4097600" y="2652670"/>
                  <a:ext cx="544500" cy="649500"/>
                </a:xfrm>
                <a:prstGeom prst="snip1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6650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cxnSp>
              <p:nvCxnSpPr>
                <p:cNvPr id="1052" name="Google Shape;1052;p82"/>
                <p:cNvCxnSpPr/>
                <p:nvPr/>
              </p:nvCxnSpPr>
              <p:spPr>
                <a:xfrm>
                  <a:off x="4202150" y="281331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053" name="Google Shape;1053;p82"/>
                <p:cNvCxnSpPr/>
                <p:nvPr/>
              </p:nvCxnSpPr>
              <p:spPr>
                <a:xfrm>
                  <a:off x="4202150" y="293456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054" name="Google Shape;1054;p82"/>
                <p:cNvCxnSpPr/>
                <p:nvPr/>
              </p:nvCxnSpPr>
              <p:spPr>
                <a:xfrm>
                  <a:off x="4202150" y="305581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055" name="Google Shape;1055;p82"/>
                <p:cNvCxnSpPr/>
                <p:nvPr/>
              </p:nvCxnSpPr>
              <p:spPr>
                <a:xfrm>
                  <a:off x="4202150" y="317706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</p:grpSp>
        </p:grpSp>
        <p:sp>
          <p:nvSpPr>
            <p:cNvPr id="1056" name="Google Shape;1056;p82"/>
            <p:cNvSpPr/>
            <p:nvPr/>
          </p:nvSpPr>
          <p:spPr>
            <a:xfrm>
              <a:off x="8967225" y="4527450"/>
              <a:ext cx="1318125" cy="897850"/>
            </a:xfrm>
            <a:prstGeom prst="flowChartProcess">
              <a:avLst/>
            </a:prstGeom>
            <a:noFill/>
            <a:ln cap="flat" cmpd="sng" w="11100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53300" lIns="53300" spcFirstLastPara="1" rIns="53300" wrap="square" tIns="533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16">
                  <a:solidFill>
                    <a:schemeClr val="lt1"/>
                  </a:solidFill>
                </a:rPr>
                <a:t>Capacity</a:t>
              </a:r>
              <a:endParaRPr sz="816">
                <a:solidFill>
                  <a:schemeClr val="lt1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16">
                  <a:solidFill>
                    <a:schemeClr val="lt1"/>
                  </a:solidFill>
                </a:rPr>
                <a:t>8 runners</a:t>
              </a:r>
              <a:endParaRPr sz="816">
                <a:solidFill>
                  <a:schemeClr val="lt1"/>
                </a:solidFill>
              </a:endParaRPr>
            </a:p>
          </p:txBody>
        </p:sp>
      </p:grpSp>
      <p:grpSp>
        <p:nvGrpSpPr>
          <p:cNvPr id="1057" name="Google Shape;1057;p82"/>
          <p:cNvGrpSpPr/>
          <p:nvPr/>
        </p:nvGrpSpPr>
        <p:grpSpPr>
          <a:xfrm>
            <a:off x="6133484" y="3321205"/>
            <a:ext cx="5991352" cy="1269817"/>
            <a:chOff x="351625" y="4154950"/>
            <a:chExt cx="10275000" cy="2177700"/>
          </a:xfrm>
        </p:grpSpPr>
        <p:sp>
          <p:nvSpPr>
            <p:cNvPr id="1058" name="Google Shape;1058;p82"/>
            <p:cNvSpPr/>
            <p:nvPr/>
          </p:nvSpPr>
          <p:spPr>
            <a:xfrm>
              <a:off x="351625" y="4154950"/>
              <a:ext cx="10275000" cy="2177700"/>
            </a:xfrm>
            <a:prstGeom prst="rect">
              <a:avLst/>
            </a:prstGeom>
            <a:solidFill>
              <a:srgbClr val="666666"/>
            </a:solidFill>
            <a:ln cap="flat" cmpd="sng" w="5550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53300" lIns="53300" spcFirstLastPara="1" rIns="53300" wrap="square" tIns="5330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16">
                  <a:solidFill>
                    <a:schemeClr val="lt1"/>
                  </a:solidFill>
                </a:rPr>
                <a:t>Host</a:t>
              </a:r>
              <a:endParaRPr sz="816">
                <a:solidFill>
                  <a:schemeClr val="lt1"/>
                </a:solidFill>
              </a:endParaRPr>
            </a:p>
          </p:txBody>
        </p:sp>
        <p:grpSp>
          <p:nvGrpSpPr>
            <p:cNvPr id="1059" name="Google Shape;1059;p82"/>
            <p:cNvGrpSpPr/>
            <p:nvPr/>
          </p:nvGrpSpPr>
          <p:grpSpPr>
            <a:xfrm>
              <a:off x="2508458" y="4527450"/>
              <a:ext cx="1573917" cy="1276450"/>
              <a:chOff x="3390375" y="2130000"/>
              <a:chExt cx="1573917" cy="1276450"/>
            </a:xfrm>
          </p:grpSpPr>
          <p:grpSp>
            <p:nvGrpSpPr>
              <p:cNvPr id="1060" name="Google Shape;1060;p82"/>
              <p:cNvGrpSpPr/>
              <p:nvPr/>
            </p:nvGrpSpPr>
            <p:grpSpPr>
              <a:xfrm>
                <a:off x="3390375" y="2130000"/>
                <a:ext cx="1318125" cy="1276450"/>
                <a:chOff x="3390375" y="2130000"/>
                <a:chExt cx="1318125" cy="1276450"/>
              </a:xfrm>
            </p:grpSpPr>
            <p:sp>
              <p:nvSpPr>
                <p:cNvPr id="1061" name="Google Shape;1061;p82"/>
                <p:cNvSpPr/>
                <p:nvPr/>
              </p:nvSpPr>
              <p:spPr>
                <a:xfrm>
                  <a:off x="3390375" y="2130000"/>
                  <a:ext cx="1318125" cy="89785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xfs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crc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rtdev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062" name="Google Shape;1062;p82"/>
                <p:cNvSpPr/>
                <p:nvPr/>
              </p:nvSpPr>
              <p:spPr>
                <a:xfrm>
                  <a:off x="3390375" y="3027850"/>
                  <a:ext cx="1318125" cy="37860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4GB/8c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063" name="Google Shape;1063;p82"/>
              <p:cNvGrpSpPr/>
              <p:nvPr/>
            </p:nvGrpSpPr>
            <p:grpSpPr>
              <a:xfrm>
                <a:off x="4419792" y="2254170"/>
                <a:ext cx="544500" cy="649500"/>
                <a:chOff x="4097600" y="2652670"/>
                <a:chExt cx="544500" cy="649500"/>
              </a:xfrm>
            </p:grpSpPr>
            <p:sp>
              <p:nvSpPr>
                <p:cNvPr id="1064" name="Google Shape;1064;p82"/>
                <p:cNvSpPr/>
                <p:nvPr/>
              </p:nvSpPr>
              <p:spPr>
                <a:xfrm>
                  <a:off x="4097600" y="2652670"/>
                  <a:ext cx="544500" cy="649500"/>
                </a:xfrm>
                <a:prstGeom prst="snip1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6650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cxnSp>
              <p:nvCxnSpPr>
                <p:cNvPr id="1065" name="Google Shape;1065;p82"/>
                <p:cNvCxnSpPr/>
                <p:nvPr/>
              </p:nvCxnSpPr>
              <p:spPr>
                <a:xfrm>
                  <a:off x="4202150" y="281331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066" name="Google Shape;1066;p82"/>
                <p:cNvCxnSpPr/>
                <p:nvPr/>
              </p:nvCxnSpPr>
              <p:spPr>
                <a:xfrm>
                  <a:off x="4202150" y="293456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067" name="Google Shape;1067;p82"/>
                <p:cNvCxnSpPr/>
                <p:nvPr/>
              </p:nvCxnSpPr>
              <p:spPr>
                <a:xfrm>
                  <a:off x="4202150" y="305581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068" name="Google Shape;1068;p82"/>
                <p:cNvCxnSpPr/>
                <p:nvPr/>
              </p:nvCxnSpPr>
              <p:spPr>
                <a:xfrm>
                  <a:off x="4202150" y="317706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</p:grpSp>
        </p:grpSp>
        <p:grpSp>
          <p:nvGrpSpPr>
            <p:cNvPr id="1069" name="Google Shape;1069;p82"/>
            <p:cNvGrpSpPr/>
            <p:nvPr/>
          </p:nvGrpSpPr>
          <p:grpSpPr>
            <a:xfrm>
              <a:off x="4453367" y="4527450"/>
              <a:ext cx="1573917" cy="1276450"/>
              <a:chOff x="5262050" y="2130000"/>
              <a:chExt cx="1573917" cy="1276450"/>
            </a:xfrm>
          </p:grpSpPr>
          <p:grpSp>
            <p:nvGrpSpPr>
              <p:cNvPr id="1070" name="Google Shape;1070;p82"/>
              <p:cNvGrpSpPr/>
              <p:nvPr/>
            </p:nvGrpSpPr>
            <p:grpSpPr>
              <a:xfrm>
                <a:off x="5262050" y="2130000"/>
                <a:ext cx="1318125" cy="1276450"/>
                <a:chOff x="5262050" y="2130000"/>
                <a:chExt cx="1318125" cy="1276450"/>
              </a:xfrm>
            </p:grpSpPr>
            <p:sp>
              <p:nvSpPr>
                <p:cNvPr id="1071" name="Google Shape;1071;p82"/>
                <p:cNvSpPr/>
                <p:nvPr/>
              </p:nvSpPr>
              <p:spPr>
                <a:xfrm>
                  <a:off x="5262050" y="2130000"/>
                  <a:ext cx="1318125" cy="89785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blktests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nvme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072" name="Google Shape;1072;p82"/>
                <p:cNvSpPr/>
                <p:nvPr/>
              </p:nvSpPr>
              <p:spPr>
                <a:xfrm>
                  <a:off x="5262050" y="3027850"/>
                  <a:ext cx="1318125" cy="37860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4GB/8c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073" name="Google Shape;1073;p82"/>
              <p:cNvGrpSpPr/>
              <p:nvPr/>
            </p:nvGrpSpPr>
            <p:grpSpPr>
              <a:xfrm>
                <a:off x="6291467" y="2254170"/>
                <a:ext cx="544500" cy="649500"/>
                <a:chOff x="4097600" y="2652670"/>
                <a:chExt cx="544500" cy="649500"/>
              </a:xfrm>
            </p:grpSpPr>
            <p:sp>
              <p:nvSpPr>
                <p:cNvPr id="1074" name="Google Shape;1074;p82"/>
                <p:cNvSpPr/>
                <p:nvPr/>
              </p:nvSpPr>
              <p:spPr>
                <a:xfrm>
                  <a:off x="4097600" y="2652670"/>
                  <a:ext cx="544500" cy="649500"/>
                </a:xfrm>
                <a:prstGeom prst="snip1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6650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cxnSp>
              <p:nvCxnSpPr>
                <p:cNvPr id="1075" name="Google Shape;1075;p82"/>
                <p:cNvCxnSpPr/>
                <p:nvPr/>
              </p:nvCxnSpPr>
              <p:spPr>
                <a:xfrm>
                  <a:off x="4202150" y="281331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076" name="Google Shape;1076;p82"/>
                <p:cNvCxnSpPr/>
                <p:nvPr/>
              </p:nvCxnSpPr>
              <p:spPr>
                <a:xfrm>
                  <a:off x="4202150" y="293456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077" name="Google Shape;1077;p82"/>
                <p:cNvCxnSpPr/>
                <p:nvPr/>
              </p:nvCxnSpPr>
              <p:spPr>
                <a:xfrm>
                  <a:off x="4202150" y="305581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078" name="Google Shape;1078;p82"/>
                <p:cNvCxnSpPr/>
                <p:nvPr/>
              </p:nvCxnSpPr>
              <p:spPr>
                <a:xfrm>
                  <a:off x="4202150" y="317706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</p:grpSp>
        </p:grpSp>
        <p:grpSp>
          <p:nvGrpSpPr>
            <p:cNvPr id="1079" name="Google Shape;1079;p82"/>
            <p:cNvGrpSpPr/>
            <p:nvPr/>
          </p:nvGrpSpPr>
          <p:grpSpPr>
            <a:xfrm>
              <a:off x="6398275" y="4527450"/>
              <a:ext cx="1573917" cy="1276450"/>
              <a:chOff x="7420275" y="2130000"/>
              <a:chExt cx="1573917" cy="1276450"/>
            </a:xfrm>
          </p:grpSpPr>
          <p:grpSp>
            <p:nvGrpSpPr>
              <p:cNvPr id="1080" name="Google Shape;1080;p82"/>
              <p:cNvGrpSpPr/>
              <p:nvPr/>
            </p:nvGrpSpPr>
            <p:grpSpPr>
              <a:xfrm>
                <a:off x="7420275" y="2130000"/>
                <a:ext cx="1318125" cy="1276450"/>
                <a:chOff x="7420275" y="2130000"/>
                <a:chExt cx="1318125" cy="1276450"/>
              </a:xfrm>
            </p:grpSpPr>
            <p:sp>
              <p:nvSpPr>
                <p:cNvPr id="1081" name="Google Shape;1081;p82"/>
                <p:cNvSpPr/>
                <p:nvPr/>
              </p:nvSpPr>
              <p:spPr>
                <a:xfrm>
                  <a:off x="7420275" y="2130000"/>
                  <a:ext cx="1318125" cy="89785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tmpfs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huge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noswap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082" name="Google Shape;1082;p82"/>
                <p:cNvSpPr/>
                <p:nvPr/>
              </p:nvSpPr>
              <p:spPr>
                <a:xfrm>
                  <a:off x="7420275" y="3027850"/>
                  <a:ext cx="1318125" cy="37860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4GB/8c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083" name="Google Shape;1083;p82"/>
              <p:cNvGrpSpPr/>
              <p:nvPr/>
            </p:nvGrpSpPr>
            <p:grpSpPr>
              <a:xfrm>
                <a:off x="8449692" y="2254170"/>
                <a:ext cx="544500" cy="649500"/>
                <a:chOff x="4097600" y="2652670"/>
                <a:chExt cx="544500" cy="649500"/>
              </a:xfrm>
            </p:grpSpPr>
            <p:sp>
              <p:nvSpPr>
                <p:cNvPr id="1084" name="Google Shape;1084;p82"/>
                <p:cNvSpPr/>
                <p:nvPr/>
              </p:nvSpPr>
              <p:spPr>
                <a:xfrm>
                  <a:off x="4097600" y="2652670"/>
                  <a:ext cx="544500" cy="649500"/>
                </a:xfrm>
                <a:prstGeom prst="snip1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6650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cxnSp>
              <p:nvCxnSpPr>
                <p:cNvPr id="1085" name="Google Shape;1085;p82"/>
                <p:cNvCxnSpPr/>
                <p:nvPr/>
              </p:nvCxnSpPr>
              <p:spPr>
                <a:xfrm>
                  <a:off x="4202150" y="281331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086" name="Google Shape;1086;p82"/>
                <p:cNvCxnSpPr/>
                <p:nvPr/>
              </p:nvCxnSpPr>
              <p:spPr>
                <a:xfrm>
                  <a:off x="4202150" y="293456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087" name="Google Shape;1087;p82"/>
                <p:cNvCxnSpPr/>
                <p:nvPr/>
              </p:nvCxnSpPr>
              <p:spPr>
                <a:xfrm>
                  <a:off x="4202150" y="305581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088" name="Google Shape;1088;p82"/>
                <p:cNvCxnSpPr/>
                <p:nvPr/>
              </p:nvCxnSpPr>
              <p:spPr>
                <a:xfrm>
                  <a:off x="4202150" y="317706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</p:grpSp>
        </p:grpSp>
        <p:grpSp>
          <p:nvGrpSpPr>
            <p:cNvPr id="1089" name="Google Shape;1089;p82"/>
            <p:cNvGrpSpPr/>
            <p:nvPr/>
          </p:nvGrpSpPr>
          <p:grpSpPr>
            <a:xfrm>
              <a:off x="563550" y="4527450"/>
              <a:ext cx="1573917" cy="1276450"/>
              <a:chOff x="1585550" y="2130000"/>
              <a:chExt cx="1573917" cy="1276450"/>
            </a:xfrm>
          </p:grpSpPr>
          <p:grpSp>
            <p:nvGrpSpPr>
              <p:cNvPr id="1090" name="Google Shape;1090;p82"/>
              <p:cNvGrpSpPr/>
              <p:nvPr/>
            </p:nvGrpSpPr>
            <p:grpSpPr>
              <a:xfrm>
                <a:off x="1585550" y="2130000"/>
                <a:ext cx="1318125" cy="1276450"/>
                <a:chOff x="1585550" y="2130000"/>
                <a:chExt cx="1318125" cy="1276450"/>
              </a:xfrm>
            </p:grpSpPr>
            <p:sp>
              <p:nvSpPr>
                <p:cNvPr id="1091" name="Google Shape;1091;p82"/>
                <p:cNvSpPr/>
                <p:nvPr/>
              </p:nvSpPr>
              <p:spPr>
                <a:xfrm>
                  <a:off x="1585550" y="2130000"/>
                  <a:ext cx="1318125" cy="89785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xfs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crc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logdev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092" name="Google Shape;1092;p82"/>
                <p:cNvSpPr/>
                <p:nvPr/>
              </p:nvSpPr>
              <p:spPr>
                <a:xfrm>
                  <a:off x="1585550" y="3027850"/>
                  <a:ext cx="1318125" cy="37860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4GB/8c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093" name="Google Shape;1093;p82"/>
              <p:cNvGrpSpPr/>
              <p:nvPr/>
            </p:nvGrpSpPr>
            <p:grpSpPr>
              <a:xfrm>
                <a:off x="2614967" y="2254170"/>
                <a:ext cx="544500" cy="649500"/>
                <a:chOff x="4097600" y="2652670"/>
                <a:chExt cx="544500" cy="649500"/>
              </a:xfrm>
            </p:grpSpPr>
            <p:sp>
              <p:nvSpPr>
                <p:cNvPr id="1094" name="Google Shape;1094;p82"/>
                <p:cNvSpPr/>
                <p:nvPr/>
              </p:nvSpPr>
              <p:spPr>
                <a:xfrm>
                  <a:off x="4097600" y="2652670"/>
                  <a:ext cx="544500" cy="649500"/>
                </a:xfrm>
                <a:prstGeom prst="snip1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6650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cxnSp>
              <p:nvCxnSpPr>
                <p:cNvPr id="1095" name="Google Shape;1095;p82"/>
                <p:cNvCxnSpPr/>
                <p:nvPr/>
              </p:nvCxnSpPr>
              <p:spPr>
                <a:xfrm>
                  <a:off x="4202150" y="281331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096" name="Google Shape;1096;p82"/>
                <p:cNvCxnSpPr/>
                <p:nvPr/>
              </p:nvCxnSpPr>
              <p:spPr>
                <a:xfrm>
                  <a:off x="4202150" y="293456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097" name="Google Shape;1097;p82"/>
                <p:cNvCxnSpPr/>
                <p:nvPr/>
              </p:nvCxnSpPr>
              <p:spPr>
                <a:xfrm>
                  <a:off x="4202150" y="305581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098" name="Google Shape;1098;p82"/>
                <p:cNvCxnSpPr/>
                <p:nvPr/>
              </p:nvCxnSpPr>
              <p:spPr>
                <a:xfrm>
                  <a:off x="4202150" y="317706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</p:grpSp>
        </p:grpSp>
        <p:sp>
          <p:nvSpPr>
            <p:cNvPr id="1099" name="Google Shape;1099;p82"/>
            <p:cNvSpPr/>
            <p:nvPr/>
          </p:nvSpPr>
          <p:spPr>
            <a:xfrm>
              <a:off x="8967225" y="4527450"/>
              <a:ext cx="1318125" cy="897850"/>
            </a:xfrm>
            <a:prstGeom prst="flowChartProcess">
              <a:avLst/>
            </a:prstGeom>
            <a:noFill/>
            <a:ln cap="flat" cmpd="sng" w="11100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53300" lIns="53300" spcFirstLastPara="1" rIns="53300" wrap="square" tIns="533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16">
                  <a:solidFill>
                    <a:schemeClr val="lt1"/>
                  </a:solidFill>
                </a:rPr>
                <a:t>Capacity</a:t>
              </a:r>
              <a:endParaRPr sz="816">
                <a:solidFill>
                  <a:schemeClr val="lt1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16">
                  <a:solidFill>
                    <a:schemeClr val="lt1"/>
                  </a:solidFill>
                </a:rPr>
                <a:t>32 runners</a:t>
              </a:r>
              <a:endParaRPr sz="816">
                <a:solidFill>
                  <a:schemeClr val="lt1"/>
                </a:solidFill>
              </a:endParaRPr>
            </a:p>
          </p:txBody>
        </p:sp>
      </p:grpSp>
      <p:grpSp>
        <p:nvGrpSpPr>
          <p:cNvPr id="1100" name="Google Shape;1100;p82"/>
          <p:cNvGrpSpPr/>
          <p:nvPr/>
        </p:nvGrpSpPr>
        <p:grpSpPr>
          <a:xfrm>
            <a:off x="6133484" y="4766505"/>
            <a:ext cx="5991352" cy="1269817"/>
            <a:chOff x="351625" y="4154950"/>
            <a:chExt cx="10275000" cy="2177700"/>
          </a:xfrm>
        </p:grpSpPr>
        <p:sp>
          <p:nvSpPr>
            <p:cNvPr id="1101" name="Google Shape;1101;p82"/>
            <p:cNvSpPr/>
            <p:nvPr/>
          </p:nvSpPr>
          <p:spPr>
            <a:xfrm>
              <a:off x="351625" y="4154950"/>
              <a:ext cx="10275000" cy="2177700"/>
            </a:xfrm>
            <a:prstGeom prst="rect">
              <a:avLst/>
            </a:prstGeom>
            <a:solidFill>
              <a:srgbClr val="666666"/>
            </a:solidFill>
            <a:ln cap="flat" cmpd="sng" w="5550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53300" lIns="53300" spcFirstLastPara="1" rIns="53300" wrap="square" tIns="5330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16">
                  <a:solidFill>
                    <a:schemeClr val="lt1"/>
                  </a:solidFill>
                </a:rPr>
                <a:t>Host</a:t>
              </a:r>
              <a:endParaRPr sz="816">
                <a:solidFill>
                  <a:schemeClr val="lt1"/>
                </a:solidFill>
              </a:endParaRPr>
            </a:p>
          </p:txBody>
        </p:sp>
        <p:grpSp>
          <p:nvGrpSpPr>
            <p:cNvPr id="1102" name="Google Shape;1102;p82"/>
            <p:cNvGrpSpPr/>
            <p:nvPr/>
          </p:nvGrpSpPr>
          <p:grpSpPr>
            <a:xfrm>
              <a:off x="2508458" y="4527450"/>
              <a:ext cx="1573917" cy="1276450"/>
              <a:chOff x="3390375" y="2130000"/>
              <a:chExt cx="1573917" cy="1276450"/>
            </a:xfrm>
          </p:grpSpPr>
          <p:grpSp>
            <p:nvGrpSpPr>
              <p:cNvPr id="1103" name="Google Shape;1103;p82"/>
              <p:cNvGrpSpPr/>
              <p:nvPr/>
            </p:nvGrpSpPr>
            <p:grpSpPr>
              <a:xfrm>
                <a:off x="3390375" y="2130000"/>
                <a:ext cx="1318125" cy="1276450"/>
                <a:chOff x="3390375" y="2130000"/>
                <a:chExt cx="1318125" cy="1276450"/>
              </a:xfrm>
            </p:grpSpPr>
            <p:sp>
              <p:nvSpPr>
                <p:cNvPr id="1104" name="Google Shape;1104;p82"/>
                <p:cNvSpPr/>
                <p:nvPr/>
              </p:nvSpPr>
              <p:spPr>
                <a:xfrm>
                  <a:off x="3390375" y="2130000"/>
                  <a:ext cx="1318125" cy="89785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xfs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crc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rtdev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105" name="Google Shape;1105;p82"/>
                <p:cNvSpPr/>
                <p:nvPr/>
              </p:nvSpPr>
              <p:spPr>
                <a:xfrm>
                  <a:off x="3390375" y="3027850"/>
                  <a:ext cx="1318125" cy="37860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4GB/8c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106" name="Google Shape;1106;p82"/>
              <p:cNvGrpSpPr/>
              <p:nvPr/>
            </p:nvGrpSpPr>
            <p:grpSpPr>
              <a:xfrm>
                <a:off x="4419792" y="2254170"/>
                <a:ext cx="544500" cy="649500"/>
                <a:chOff x="4097600" y="2652670"/>
                <a:chExt cx="544500" cy="649500"/>
              </a:xfrm>
            </p:grpSpPr>
            <p:sp>
              <p:nvSpPr>
                <p:cNvPr id="1107" name="Google Shape;1107;p82"/>
                <p:cNvSpPr/>
                <p:nvPr/>
              </p:nvSpPr>
              <p:spPr>
                <a:xfrm>
                  <a:off x="4097600" y="2652670"/>
                  <a:ext cx="544500" cy="649500"/>
                </a:xfrm>
                <a:prstGeom prst="snip1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6650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cxnSp>
              <p:nvCxnSpPr>
                <p:cNvPr id="1108" name="Google Shape;1108;p82"/>
                <p:cNvCxnSpPr/>
                <p:nvPr/>
              </p:nvCxnSpPr>
              <p:spPr>
                <a:xfrm>
                  <a:off x="4202150" y="281331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109" name="Google Shape;1109;p82"/>
                <p:cNvCxnSpPr/>
                <p:nvPr/>
              </p:nvCxnSpPr>
              <p:spPr>
                <a:xfrm>
                  <a:off x="4202150" y="293456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110" name="Google Shape;1110;p82"/>
                <p:cNvCxnSpPr/>
                <p:nvPr/>
              </p:nvCxnSpPr>
              <p:spPr>
                <a:xfrm>
                  <a:off x="4202150" y="305581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111" name="Google Shape;1111;p82"/>
                <p:cNvCxnSpPr/>
                <p:nvPr/>
              </p:nvCxnSpPr>
              <p:spPr>
                <a:xfrm>
                  <a:off x="4202150" y="317706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</p:grpSp>
        </p:grpSp>
        <p:grpSp>
          <p:nvGrpSpPr>
            <p:cNvPr id="1112" name="Google Shape;1112;p82"/>
            <p:cNvGrpSpPr/>
            <p:nvPr/>
          </p:nvGrpSpPr>
          <p:grpSpPr>
            <a:xfrm>
              <a:off x="4453367" y="4527450"/>
              <a:ext cx="1573917" cy="1276450"/>
              <a:chOff x="5262050" y="2130000"/>
              <a:chExt cx="1573917" cy="1276450"/>
            </a:xfrm>
          </p:grpSpPr>
          <p:grpSp>
            <p:nvGrpSpPr>
              <p:cNvPr id="1113" name="Google Shape;1113;p82"/>
              <p:cNvGrpSpPr/>
              <p:nvPr/>
            </p:nvGrpSpPr>
            <p:grpSpPr>
              <a:xfrm>
                <a:off x="5262050" y="2130000"/>
                <a:ext cx="1318125" cy="1276450"/>
                <a:chOff x="5262050" y="2130000"/>
                <a:chExt cx="1318125" cy="1276450"/>
              </a:xfrm>
            </p:grpSpPr>
            <p:sp>
              <p:nvSpPr>
                <p:cNvPr id="1114" name="Google Shape;1114;p82"/>
                <p:cNvSpPr/>
                <p:nvPr/>
              </p:nvSpPr>
              <p:spPr>
                <a:xfrm>
                  <a:off x="5262050" y="2130000"/>
                  <a:ext cx="1318125" cy="89785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blktests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nvme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115" name="Google Shape;1115;p82"/>
                <p:cNvSpPr/>
                <p:nvPr/>
              </p:nvSpPr>
              <p:spPr>
                <a:xfrm>
                  <a:off x="5262050" y="3027850"/>
                  <a:ext cx="1318125" cy="37860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4GB/8c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116" name="Google Shape;1116;p82"/>
              <p:cNvGrpSpPr/>
              <p:nvPr/>
            </p:nvGrpSpPr>
            <p:grpSpPr>
              <a:xfrm>
                <a:off x="6291467" y="2254170"/>
                <a:ext cx="544500" cy="649500"/>
                <a:chOff x="4097600" y="2652670"/>
                <a:chExt cx="544500" cy="649500"/>
              </a:xfrm>
            </p:grpSpPr>
            <p:sp>
              <p:nvSpPr>
                <p:cNvPr id="1117" name="Google Shape;1117;p82"/>
                <p:cNvSpPr/>
                <p:nvPr/>
              </p:nvSpPr>
              <p:spPr>
                <a:xfrm>
                  <a:off x="4097600" y="2652670"/>
                  <a:ext cx="544500" cy="649500"/>
                </a:xfrm>
                <a:prstGeom prst="snip1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6650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cxnSp>
              <p:nvCxnSpPr>
                <p:cNvPr id="1118" name="Google Shape;1118;p82"/>
                <p:cNvCxnSpPr/>
                <p:nvPr/>
              </p:nvCxnSpPr>
              <p:spPr>
                <a:xfrm>
                  <a:off x="4202150" y="281331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119" name="Google Shape;1119;p82"/>
                <p:cNvCxnSpPr/>
                <p:nvPr/>
              </p:nvCxnSpPr>
              <p:spPr>
                <a:xfrm>
                  <a:off x="4202150" y="293456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120" name="Google Shape;1120;p82"/>
                <p:cNvCxnSpPr/>
                <p:nvPr/>
              </p:nvCxnSpPr>
              <p:spPr>
                <a:xfrm>
                  <a:off x="4202150" y="305581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121" name="Google Shape;1121;p82"/>
                <p:cNvCxnSpPr/>
                <p:nvPr/>
              </p:nvCxnSpPr>
              <p:spPr>
                <a:xfrm>
                  <a:off x="4202150" y="317706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</p:grpSp>
        </p:grpSp>
        <p:grpSp>
          <p:nvGrpSpPr>
            <p:cNvPr id="1122" name="Google Shape;1122;p82"/>
            <p:cNvGrpSpPr/>
            <p:nvPr/>
          </p:nvGrpSpPr>
          <p:grpSpPr>
            <a:xfrm>
              <a:off x="6398275" y="4527450"/>
              <a:ext cx="1573917" cy="1276450"/>
              <a:chOff x="7420275" y="2130000"/>
              <a:chExt cx="1573917" cy="1276450"/>
            </a:xfrm>
          </p:grpSpPr>
          <p:grpSp>
            <p:nvGrpSpPr>
              <p:cNvPr id="1123" name="Google Shape;1123;p82"/>
              <p:cNvGrpSpPr/>
              <p:nvPr/>
            </p:nvGrpSpPr>
            <p:grpSpPr>
              <a:xfrm>
                <a:off x="7420275" y="2130000"/>
                <a:ext cx="1318125" cy="1276450"/>
                <a:chOff x="7420275" y="2130000"/>
                <a:chExt cx="1318125" cy="1276450"/>
              </a:xfrm>
            </p:grpSpPr>
            <p:sp>
              <p:nvSpPr>
                <p:cNvPr id="1124" name="Google Shape;1124;p82"/>
                <p:cNvSpPr/>
                <p:nvPr/>
              </p:nvSpPr>
              <p:spPr>
                <a:xfrm>
                  <a:off x="7420275" y="2130000"/>
                  <a:ext cx="1318125" cy="89785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tmpfs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huge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noswap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125" name="Google Shape;1125;p82"/>
                <p:cNvSpPr/>
                <p:nvPr/>
              </p:nvSpPr>
              <p:spPr>
                <a:xfrm>
                  <a:off x="7420275" y="3027850"/>
                  <a:ext cx="1318125" cy="37860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4GB/8c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126" name="Google Shape;1126;p82"/>
              <p:cNvGrpSpPr/>
              <p:nvPr/>
            </p:nvGrpSpPr>
            <p:grpSpPr>
              <a:xfrm>
                <a:off x="8449692" y="2254170"/>
                <a:ext cx="544500" cy="649500"/>
                <a:chOff x="4097600" y="2652670"/>
                <a:chExt cx="544500" cy="649500"/>
              </a:xfrm>
            </p:grpSpPr>
            <p:sp>
              <p:nvSpPr>
                <p:cNvPr id="1127" name="Google Shape;1127;p82"/>
                <p:cNvSpPr/>
                <p:nvPr/>
              </p:nvSpPr>
              <p:spPr>
                <a:xfrm>
                  <a:off x="4097600" y="2652670"/>
                  <a:ext cx="544500" cy="649500"/>
                </a:xfrm>
                <a:prstGeom prst="snip1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6650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cxnSp>
              <p:nvCxnSpPr>
                <p:cNvPr id="1128" name="Google Shape;1128;p82"/>
                <p:cNvCxnSpPr/>
                <p:nvPr/>
              </p:nvCxnSpPr>
              <p:spPr>
                <a:xfrm>
                  <a:off x="4202150" y="281331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129" name="Google Shape;1129;p82"/>
                <p:cNvCxnSpPr/>
                <p:nvPr/>
              </p:nvCxnSpPr>
              <p:spPr>
                <a:xfrm>
                  <a:off x="4202150" y="293456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130" name="Google Shape;1130;p82"/>
                <p:cNvCxnSpPr/>
                <p:nvPr/>
              </p:nvCxnSpPr>
              <p:spPr>
                <a:xfrm>
                  <a:off x="4202150" y="305581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131" name="Google Shape;1131;p82"/>
                <p:cNvCxnSpPr/>
                <p:nvPr/>
              </p:nvCxnSpPr>
              <p:spPr>
                <a:xfrm>
                  <a:off x="4202150" y="317706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</p:grpSp>
        </p:grpSp>
        <p:grpSp>
          <p:nvGrpSpPr>
            <p:cNvPr id="1132" name="Google Shape;1132;p82"/>
            <p:cNvGrpSpPr/>
            <p:nvPr/>
          </p:nvGrpSpPr>
          <p:grpSpPr>
            <a:xfrm>
              <a:off x="563550" y="4527450"/>
              <a:ext cx="1573917" cy="1276450"/>
              <a:chOff x="1585550" y="2130000"/>
              <a:chExt cx="1573917" cy="1276450"/>
            </a:xfrm>
          </p:grpSpPr>
          <p:grpSp>
            <p:nvGrpSpPr>
              <p:cNvPr id="1133" name="Google Shape;1133;p82"/>
              <p:cNvGrpSpPr/>
              <p:nvPr/>
            </p:nvGrpSpPr>
            <p:grpSpPr>
              <a:xfrm>
                <a:off x="1585550" y="2130000"/>
                <a:ext cx="1318125" cy="1276450"/>
                <a:chOff x="1585550" y="2130000"/>
                <a:chExt cx="1318125" cy="1276450"/>
              </a:xfrm>
            </p:grpSpPr>
            <p:sp>
              <p:nvSpPr>
                <p:cNvPr id="1134" name="Google Shape;1134;p82"/>
                <p:cNvSpPr/>
                <p:nvPr/>
              </p:nvSpPr>
              <p:spPr>
                <a:xfrm>
                  <a:off x="1585550" y="2130000"/>
                  <a:ext cx="1318125" cy="89785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xfs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crc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logdev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135" name="Google Shape;1135;p82"/>
                <p:cNvSpPr/>
                <p:nvPr/>
              </p:nvSpPr>
              <p:spPr>
                <a:xfrm>
                  <a:off x="1585550" y="3027850"/>
                  <a:ext cx="1318125" cy="37860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4GB/8c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136" name="Google Shape;1136;p82"/>
              <p:cNvGrpSpPr/>
              <p:nvPr/>
            </p:nvGrpSpPr>
            <p:grpSpPr>
              <a:xfrm>
                <a:off x="2614967" y="2254170"/>
                <a:ext cx="544500" cy="649500"/>
                <a:chOff x="4097600" y="2652670"/>
                <a:chExt cx="544500" cy="649500"/>
              </a:xfrm>
            </p:grpSpPr>
            <p:sp>
              <p:nvSpPr>
                <p:cNvPr id="1137" name="Google Shape;1137;p82"/>
                <p:cNvSpPr/>
                <p:nvPr/>
              </p:nvSpPr>
              <p:spPr>
                <a:xfrm>
                  <a:off x="4097600" y="2652670"/>
                  <a:ext cx="544500" cy="649500"/>
                </a:xfrm>
                <a:prstGeom prst="snip1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6650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cxnSp>
              <p:nvCxnSpPr>
                <p:cNvPr id="1138" name="Google Shape;1138;p82"/>
                <p:cNvCxnSpPr/>
                <p:nvPr/>
              </p:nvCxnSpPr>
              <p:spPr>
                <a:xfrm>
                  <a:off x="4202150" y="281331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139" name="Google Shape;1139;p82"/>
                <p:cNvCxnSpPr/>
                <p:nvPr/>
              </p:nvCxnSpPr>
              <p:spPr>
                <a:xfrm>
                  <a:off x="4202150" y="293456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140" name="Google Shape;1140;p82"/>
                <p:cNvCxnSpPr/>
                <p:nvPr/>
              </p:nvCxnSpPr>
              <p:spPr>
                <a:xfrm>
                  <a:off x="4202150" y="305581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141" name="Google Shape;1141;p82"/>
                <p:cNvCxnSpPr/>
                <p:nvPr/>
              </p:nvCxnSpPr>
              <p:spPr>
                <a:xfrm>
                  <a:off x="4202150" y="317706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</p:grpSp>
        </p:grpSp>
        <p:sp>
          <p:nvSpPr>
            <p:cNvPr id="1142" name="Google Shape;1142;p82"/>
            <p:cNvSpPr/>
            <p:nvPr/>
          </p:nvSpPr>
          <p:spPr>
            <a:xfrm>
              <a:off x="8967225" y="4527450"/>
              <a:ext cx="1318125" cy="897850"/>
            </a:xfrm>
            <a:prstGeom prst="flowChartProcess">
              <a:avLst/>
            </a:prstGeom>
            <a:noFill/>
            <a:ln cap="flat" cmpd="sng" w="11100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53300" lIns="53300" spcFirstLastPara="1" rIns="53300" wrap="square" tIns="533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16">
                  <a:solidFill>
                    <a:schemeClr val="lt1"/>
                  </a:solidFill>
                </a:rPr>
                <a:t>Capacity</a:t>
              </a:r>
              <a:endParaRPr sz="816">
                <a:solidFill>
                  <a:schemeClr val="lt1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16">
                  <a:solidFill>
                    <a:schemeClr val="lt1"/>
                  </a:solidFill>
                </a:rPr>
                <a:t>4 runners</a:t>
              </a:r>
              <a:endParaRPr sz="816">
                <a:solidFill>
                  <a:schemeClr val="lt1"/>
                </a:solidFill>
              </a:endParaRPr>
            </a:p>
          </p:txBody>
        </p:sp>
      </p:grpSp>
      <p:sp>
        <p:nvSpPr>
          <p:cNvPr id="1143" name="Google Shape;1143;p82"/>
          <p:cNvSpPr/>
          <p:nvPr/>
        </p:nvSpPr>
        <p:spPr>
          <a:xfrm>
            <a:off x="175926" y="4270571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144" name="Google Shape;1144;p82"/>
          <p:cNvSpPr/>
          <p:nvPr/>
        </p:nvSpPr>
        <p:spPr>
          <a:xfrm>
            <a:off x="1305687" y="4270565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145" name="Google Shape;1145;p82"/>
          <p:cNvSpPr/>
          <p:nvPr/>
        </p:nvSpPr>
        <p:spPr>
          <a:xfrm>
            <a:off x="2441787" y="4270565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146" name="Google Shape;1146;p82"/>
          <p:cNvSpPr/>
          <p:nvPr/>
        </p:nvSpPr>
        <p:spPr>
          <a:xfrm>
            <a:off x="3577887" y="4270565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147" name="Google Shape;1147;p82"/>
          <p:cNvSpPr/>
          <p:nvPr/>
        </p:nvSpPr>
        <p:spPr>
          <a:xfrm>
            <a:off x="178424" y="5734610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148" name="Google Shape;1148;p82"/>
          <p:cNvSpPr/>
          <p:nvPr/>
        </p:nvSpPr>
        <p:spPr>
          <a:xfrm>
            <a:off x="1308186" y="5734604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149" name="Google Shape;1149;p82"/>
          <p:cNvSpPr/>
          <p:nvPr/>
        </p:nvSpPr>
        <p:spPr>
          <a:xfrm>
            <a:off x="2444286" y="5734604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150" name="Google Shape;1150;p82"/>
          <p:cNvSpPr/>
          <p:nvPr/>
        </p:nvSpPr>
        <p:spPr>
          <a:xfrm>
            <a:off x="3580386" y="5734604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151" name="Google Shape;1151;p82"/>
          <p:cNvSpPr/>
          <p:nvPr/>
        </p:nvSpPr>
        <p:spPr>
          <a:xfrm>
            <a:off x="6261319" y="4270571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152" name="Google Shape;1152;p82"/>
          <p:cNvSpPr/>
          <p:nvPr/>
        </p:nvSpPr>
        <p:spPr>
          <a:xfrm>
            <a:off x="7391081" y="4270565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153" name="Google Shape;1153;p82"/>
          <p:cNvSpPr/>
          <p:nvPr/>
        </p:nvSpPr>
        <p:spPr>
          <a:xfrm>
            <a:off x="8527181" y="4270565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154" name="Google Shape;1154;p82"/>
          <p:cNvSpPr/>
          <p:nvPr/>
        </p:nvSpPr>
        <p:spPr>
          <a:xfrm>
            <a:off x="9663281" y="4270565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155" name="Google Shape;1155;p82"/>
          <p:cNvSpPr/>
          <p:nvPr/>
        </p:nvSpPr>
        <p:spPr>
          <a:xfrm>
            <a:off x="6261319" y="5734608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156" name="Google Shape;1156;p82"/>
          <p:cNvSpPr/>
          <p:nvPr/>
        </p:nvSpPr>
        <p:spPr>
          <a:xfrm>
            <a:off x="7391081" y="5734602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157" name="Google Shape;1157;p82"/>
          <p:cNvSpPr/>
          <p:nvPr/>
        </p:nvSpPr>
        <p:spPr>
          <a:xfrm>
            <a:off x="8527181" y="5734602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158" name="Google Shape;1158;p82"/>
          <p:cNvSpPr/>
          <p:nvPr/>
        </p:nvSpPr>
        <p:spPr>
          <a:xfrm>
            <a:off x="9663281" y="5734602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3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83"/>
          <p:cNvSpPr txBox="1"/>
          <p:nvPr/>
        </p:nvSpPr>
        <p:spPr>
          <a:xfrm>
            <a:off x="439450" y="311200"/>
            <a:ext cx="102750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Noto Sans Symbols"/>
              <a:buNone/>
            </a:pPr>
            <a:r>
              <a:rPr b="1" lang="en-US" sz="3400">
                <a:solidFill>
                  <a:srgbClr val="FFFFFF"/>
                </a:solidFill>
              </a:rPr>
              <a:t>Turning kdevops into CI accelerator</a:t>
            </a:r>
            <a:endParaRPr/>
          </a:p>
        </p:txBody>
      </p:sp>
      <p:sp>
        <p:nvSpPr>
          <p:cNvPr id="1165" name="Google Shape;1165;p83"/>
          <p:cNvSpPr txBox="1"/>
          <p:nvPr/>
        </p:nvSpPr>
        <p:spPr>
          <a:xfrm>
            <a:off x="351625" y="851175"/>
            <a:ext cx="11661900" cy="54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How do we scale?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linux-ci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Daily run of profiles against latest linux-next tag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Weekly run of profiles against latest Linus release or release candidate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kdevops normal workflow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Setup configuration (Kconfig)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Idempotent host setup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Idempotent bringup (VM creation and basic initialization)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Idempotent workflow installation (tooling and </a:t>
            </a:r>
            <a:r>
              <a:rPr lang="en-US" sz="2400">
                <a:solidFill>
                  <a:schemeClr val="lt1"/>
                </a:solidFill>
              </a:rPr>
              <a:t>testing </a:t>
            </a:r>
            <a:r>
              <a:rPr lang="en-US" sz="2400">
                <a:solidFill>
                  <a:schemeClr val="lt1"/>
                </a:solidFill>
              </a:rPr>
              <a:t>framework installation)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Idempotent workflow setup (testing framework configuration)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Linux build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Linux install</a:t>
            </a:r>
            <a:endParaRPr sz="2400">
              <a:solidFill>
                <a:schemeClr val="lt1"/>
              </a:solidFill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0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p84"/>
          <p:cNvSpPr txBox="1"/>
          <p:nvPr/>
        </p:nvSpPr>
        <p:spPr>
          <a:xfrm>
            <a:off x="439450" y="311200"/>
            <a:ext cx="102750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Noto Sans Symbols"/>
              <a:buNone/>
            </a:pPr>
            <a:r>
              <a:rPr b="1" lang="en-US" sz="3400">
                <a:solidFill>
                  <a:srgbClr val="FFFFFF"/>
                </a:solidFill>
              </a:rPr>
              <a:t>Turning kdevops into CI accelerator</a:t>
            </a:r>
            <a:endParaRPr/>
          </a:p>
        </p:txBody>
      </p:sp>
      <p:sp>
        <p:nvSpPr>
          <p:cNvPr id="1172" name="Google Shape;1172;p84"/>
          <p:cNvSpPr txBox="1"/>
          <p:nvPr/>
        </p:nvSpPr>
        <p:spPr>
          <a:xfrm>
            <a:off x="351625" y="851175"/>
            <a:ext cx="11661900" cy="54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How do we scale?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kdevops normal workflow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Linux build (uses host nproc)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Every runner competes for the same resources</a:t>
            </a:r>
            <a:endParaRPr sz="2400">
              <a:solidFill>
                <a:schemeClr val="lt1"/>
              </a:solidFill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173" name="Google Shape;1173;p84"/>
          <p:cNvSpPr/>
          <p:nvPr/>
        </p:nvSpPr>
        <p:spPr>
          <a:xfrm>
            <a:off x="49858" y="3321205"/>
            <a:ext cx="5991352" cy="1269817"/>
          </a:xfrm>
          <a:prstGeom prst="rect">
            <a:avLst/>
          </a:prstGeom>
          <a:solidFill>
            <a:srgbClr val="666666"/>
          </a:solidFill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53300" lIns="53300" spcFirstLastPara="1" rIns="53300" wrap="square" tIns="533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Host</a:t>
            </a:r>
            <a:endParaRPr sz="816">
              <a:solidFill>
                <a:schemeClr val="lt1"/>
              </a:solidFill>
            </a:endParaRPr>
          </a:p>
        </p:txBody>
      </p:sp>
      <p:grpSp>
        <p:nvGrpSpPr>
          <p:cNvPr id="1174" name="Google Shape;1174;p84"/>
          <p:cNvGrpSpPr/>
          <p:nvPr/>
        </p:nvGrpSpPr>
        <p:grpSpPr>
          <a:xfrm>
            <a:off x="1307508" y="3538410"/>
            <a:ext cx="917751" cy="744298"/>
            <a:chOff x="3390375" y="2130000"/>
            <a:chExt cx="1573917" cy="1276450"/>
          </a:xfrm>
        </p:grpSpPr>
        <p:grpSp>
          <p:nvGrpSpPr>
            <p:cNvPr id="1175" name="Google Shape;1175;p84"/>
            <p:cNvGrpSpPr/>
            <p:nvPr/>
          </p:nvGrpSpPr>
          <p:grpSpPr>
            <a:xfrm>
              <a:off x="3390375" y="2130000"/>
              <a:ext cx="1318125" cy="1276450"/>
              <a:chOff x="3390375" y="2130000"/>
              <a:chExt cx="1318125" cy="1276450"/>
            </a:xfrm>
          </p:grpSpPr>
          <p:sp>
            <p:nvSpPr>
              <p:cNvPr id="1176" name="Google Shape;1176;p84"/>
              <p:cNvSpPr/>
              <p:nvPr/>
            </p:nvSpPr>
            <p:spPr>
              <a:xfrm>
                <a:off x="3390375" y="2130000"/>
                <a:ext cx="1318125" cy="89785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xfs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crc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rtdev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sp>
            <p:nvSpPr>
              <p:cNvPr id="1177" name="Google Shape;1177;p84"/>
              <p:cNvSpPr/>
              <p:nvPr/>
            </p:nvSpPr>
            <p:spPr>
              <a:xfrm>
                <a:off x="3390375" y="3027850"/>
                <a:ext cx="1318125" cy="37860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4GB/8c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178" name="Google Shape;1178;p84"/>
            <p:cNvGrpSpPr/>
            <p:nvPr/>
          </p:nvGrpSpPr>
          <p:grpSpPr>
            <a:xfrm>
              <a:off x="4419792" y="2254170"/>
              <a:ext cx="544500" cy="649500"/>
              <a:chOff x="4097600" y="2652670"/>
              <a:chExt cx="544500" cy="649500"/>
            </a:xfrm>
          </p:grpSpPr>
          <p:sp>
            <p:nvSpPr>
              <p:cNvPr id="1179" name="Google Shape;1179;p84"/>
              <p:cNvSpPr/>
              <p:nvPr/>
            </p:nvSpPr>
            <p:spPr>
              <a:xfrm>
                <a:off x="4097600" y="2652670"/>
                <a:ext cx="544500" cy="649500"/>
              </a:xfrm>
              <a:prstGeom prst="snip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665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cxnSp>
            <p:nvCxnSpPr>
              <p:cNvPr id="1180" name="Google Shape;1180;p84"/>
              <p:cNvCxnSpPr/>
              <p:nvPr/>
            </p:nvCxnSpPr>
            <p:spPr>
              <a:xfrm>
                <a:off x="4202150" y="281331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181" name="Google Shape;1181;p84"/>
              <p:cNvCxnSpPr/>
              <p:nvPr/>
            </p:nvCxnSpPr>
            <p:spPr>
              <a:xfrm>
                <a:off x="4202150" y="293456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182" name="Google Shape;1182;p84"/>
              <p:cNvCxnSpPr/>
              <p:nvPr/>
            </p:nvCxnSpPr>
            <p:spPr>
              <a:xfrm>
                <a:off x="4202150" y="305581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183" name="Google Shape;1183;p84"/>
              <p:cNvCxnSpPr/>
              <p:nvPr/>
            </p:nvCxnSpPr>
            <p:spPr>
              <a:xfrm>
                <a:off x="4202150" y="317706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</p:grpSp>
      </p:grpSp>
      <p:grpSp>
        <p:nvGrpSpPr>
          <p:cNvPr id="1184" name="Google Shape;1184;p84"/>
          <p:cNvGrpSpPr/>
          <p:nvPr/>
        </p:nvGrpSpPr>
        <p:grpSpPr>
          <a:xfrm>
            <a:off x="2441584" y="3538410"/>
            <a:ext cx="917751" cy="744298"/>
            <a:chOff x="5262050" y="2130000"/>
            <a:chExt cx="1573917" cy="1276450"/>
          </a:xfrm>
        </p:grpSpPr>
        <p:grpSp>
          <p:nvGrpSpPr>
            <p:cNvPr id="1185" name="Google Shape;1185;p84"/>
            <p:cNvGrpSpPr/>
            <p:nvPr/>
          </p:nvGrpSpPr>
          <p:grpSpPr>
            <a:xfrm>
              <a:off x="5262050" y="2130000"/>
              <a:ext cx="1318125" cy="1276450"/>
              <a:chOff x="5262050" y="2130000"/>
              <a:chExt cx="1318125" cy="1276450"/>
            </a:xfrm>
          </p:grpSpPr>
          <p:sp>
            <p:nvSpPr>
              <p:cNvPr id="1186" name="Google Shape;1186;p84"/>
              <p:cNvSpPr/>
              <p:nvPr/>
            </p:nvSpPr>
            <p:spPr>
              <a:xfrm>
                <a:off x="5262050" y="2130000"/>
                <a:ext cx="1318125" cy="89785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blktests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nvme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sp>
            <p:nvSpPr>
              <p:cNvPr id="1187" name="Google Shape;1187;p84"/>
              <p:cNvSpPr/>
              <p:nvPr/>
            </p:nvSpPr>
            <p:spPr>
              <a:xfrm>
                <a:off x="5262050" y="3027850"/>
                <a:ext cx="1318125" cy="37860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4GB/8c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188" name="Google Shape;1188;p84"/>
            <p:cNvGrpSpPr/>
            <p:nvPr/>
          </p:nvGrpSpPr>
          <p:grpSpPr>
            <a:xfrm>
              <a:off x="6291467" y="2254170"/>
              <a:ext cx="544500" cy="649500"/>
              <a:chOff x="4097600" y="2652670"/>
              <a:chExt cx="544500" cy="649500"/>
            </a:xfrm>
          </p:grpSpPr>
          <p:sp>
            <p:nvSpPr>
              <p:cNvPr id="1189" name="Google Shape;1189;p84"/>
              <p:cNvSpPr/>
              <p:nvPr/>
            </p:nvSpPr>
            <p:spPr>
              <a:xfrm>
                <a:off x="4097600" y="2652670"/>
                <a:ext cx="544500" cy="649500"/>
              </a:xfrm>
              <a:prstGeom prst="snip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665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cxnSp>
            <p:nvCxnSpPr>
              <p:cNvPr id="1190" name="Google Shape;1190;p84"/>
              <p:cNvCxnSpPr/>
              <p:nvPr/>
            </p:nvCxnSpPr>
            <p:spPr>
              <a:xfrm>
                <a:off x="4202150" y="281331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191" name="Google Shape;1191;p84"/>
              <p:cNvCxnSpPr/>
              <p:nvPr/>
            </p:nvCxnSpPr>
            <p:spPr>
              <a:xfrm>
                <a:off x="4202150" y="293456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192" name="Google Shape;1192;p84"/>
              <p:cNvCxnSpPr/>
              <p:nvPr/>
            </p:nvCxnSpPr>
            <p:spPr>
              <a:xfrm>
                <a:off x="4202150" y="305581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193" name="Google Shape;1193;p84"/>
              <p:cNvCxnSpPr/>
              <p:nvPr/>
            </p:nvCxnSpPr>
            <p:spPr>
              <a:xfrm>
                <a:off x="4202150" y="317706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</p:grpSp>
      </p:grpSp>
      <p:grpSp>
        <p:nvGrpSpPr>
          <p:cNvPr id="1194" name="Google Shape;1194;p84"/>
          <p:cNvGrpSpPr/>
          <p:nvPr/>
        </p:nvGrpSpPr>
        <p:grpSpPr>
          <a:xfrm>
            <a:off x="3575660" y="3538410"/>
            <a:ext cx="917751" cy="744298"/>
            <a:chOff x="7420275" y="2130000"/>
            <a:chExt cx="1573917" cy="1276450"/>
          </a:xfrm>
        </p:grpSpPr>
        <p:grpSp>
          <p:nvGrpSpPr>
            <p:cNvPr id="1195" name="Google Shape;1195;p84"/>
            <p:cNvGrpSpPr/>
            <p:nvPr/>
          </p:nvGrpSpPr>
          <p:grpSpPr>
            <a:xfrm>
              <a:off x="7420275" y="2130000"/>
              <a:ext cx="1318125" cy="1276450"/>
              <a:chOff x="7420275" y="2130000"/>
              <a:chExt cx="1318125" cy="1276450"/>
            </a:xfrm>
          </p:grpSpPr>
          <p:sp>
            <p:nvSpPr>
              <p:cNvPr id="1196" name="Google Shape;1196;p84"/>
              <p:cNvSpPr/>
              <p:nvPr/>
            </p:nvSpPr>
            <p:spPr>
              <a:xfrm>
                <a:off x="7420275" y="2130000"/>
                <a:ext cx="1318125" cy="89785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tmpfs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huge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noswap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sp>
            <p:nvSpPr>
              <p:cNvPr id="1197" name="Google Shape;1197;p84"/>
              <p:cNvSpPr/>
              <p:nvPr/>
            </p:nvSpPr>
            <p:spPr>
              <a:xfrm>
                <a:off x="7420275" y="3027850"/>
                <a:ext cx="1318125" cy="37860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4GB/8c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198" name="Google Shape;1198;p84"/>
            <p:cNvGrpSpPr/>
            <p:nvPr/>
          </p:nvGrpSpPr>
          <p:grpSpPr>
            <a:xfrm>
              <a:off x="8449692" y="2254170"/>
              <a:ext cx="544500" cy="649500"/>
              <a:chOff x="4097600" y="2652670"/>
              <a:chExt cx="544500" cy="649500"/>
            </a:xfrm>
          </p:grpSpPr>
          <p:sp>
            <p:nvSpPr>
              <p:cNvPr id="1199" name="Google Shape;1199;p84"/>
              <p:cNvSpPr/>
              <p:nvPr/>
            </p:nvSpPr>
            <p:spPr>
              <a:xfrm>
                <a:off x="4097600" y="2652670"/>
                <a:ext cx="544500" cy="649500"/>
              </a:xfrm>
              <a:prstGeom prst="snip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665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cxnSp>
            <p:nvCxnSpPr>
              <p:cNvPr id="1200" name="Google Shape;1200;p84"/>
              <p:cNvCxnSpPr/>
              <p:nvPr/>
            </p:nvCxnSpPr>
            <p:spPr>
              <a:xfrm>
                <a:off x="4202150" y="281331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201" name="Google Shape;1201;p84"/>
              <p:cNvCxnSpPr/>
              <p:nvPr/>
            </p:nvCxnSpPr>
            <p:spPr>
              <a:xfrm>
                <a:off x="4202150" y="293456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202" name="Google Shape;1202;p84"/>
              <p:cNvCxnSpPr/>
              <p:nvPr/>
            </p:nvCxnSpPr>
            <p:spPr>
              <a:xfrm>
                <a:off x="4202150" y="305581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203" name="Google Shape;1203;p84"/>
              <p:cNvCxnSpPr/>
              <p:nvPr/>
            </p:nvCxnSpPr>
            <p:spPr>
              <a:xfrm>
                <a:off x="4202150" y="317706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</p:grpSp>
      </p:grpSp>
      <p:grpSp>
        <p:nvGrpSpPr>
          <p:cNvPr id="1204" name="Google Shape;1204;p84"/>
          <p:cNvGrpSpPr/>
          <p:nvPr/>
        </p:nvGrpSpPr>
        <p:grpSpPr>
          <a:xfrm>
            <a:off x="173432" y="3538410"/>
            <a:ext cx="917751" cy="744298"/>
            <a:chOff x="1585550" y="2130000"/>
            <a:chExt cx="1573917" cy="1276450"/>
          </a:xfrm>
        </p:grpSpPr>
        <p:grpSp>
          <p:nvGrpSpPr>
            <p:cNvPr id="1205" name="Google Shape;1205;p84"/>
            <p:cNvGrpSpPr/>
            <p:nvPr/>
          </p:nvGrpSpPr>
          <p:grpSpPr>
            <a:xfrm>
              <a:off x="1585550" y="2130000"/>
              <a:ext cx="1318125" cy="1276450"/>
              <a:chOff x="1585550" y="2130000"/>
              <a:chExt cx="1318125" cy="1276450"/>
            </a:xfrm>
          </p:grpSpPr>
          <p:sp>
            <p:nvSpPr>
              <p:cNvPr id="1206" name="Google Shape;1206;p84"/>
              <p:cNvSpPr/>
              <p:nvPr/>
            </p:nvSpPr>
            <p:spPr>
              <a:xfrm>
                <a:off x="1585550" y="2130000"/>
                <a:ext cx="1318125" cy="89785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xfs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crc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logdev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sp>
            <p:nvSpPr>
              <p:cNvPr id="1207" name="Google Shape;1207;p84"/>
              <p:cNvSpPr/>
              <p:nvPr/>
            </p:nvSpPr>
            <p:spPr>
              <a:xfrm>
                <a:off x="1585550" y="3027850"/>
                <a:ext cx="1318125" cy="37860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4GB/8c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208" name="Google Shape;1208;p84"/>
            <p:cNvGrpSpPr/>
            <p:nvPr/>
          </p:nvGrpSpPr>
          <p:grpSpPr>
            <a:xfrm>
              <a:off x="2614967" y="2254170"/>
              <a:ext cx="544500" cy="649500"/>
              <a:chOff x="4097600" y="2652670"/>
              <a:chExt cx="544500" cy="649500"/>
            </a:xfrm>
          </p:grpSpPr>
          <p:sp>
            <p:nvSpPr>
              <p:cNvPr id="1209" name="Google Shape;1209;p84"/>
              <p:cNvSpPr/>
              <p:nvPr/>
            </p:nvSpPr>
            <p:spPr>
              <a:xfrm>
                <a:off x="4097600" y="2652670"/>
                <a:ext cx="544500" cy="649500"/>
              </a:xfrm>
              <a:prstGeom prst="snip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665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cxnSp>
            <p:nvCxnSpPr>
              <p:cNvPr id="1210" name="Google Shape;1210;p84"/>
              <p:cNvCxnSpPr/>
              <p:nvPr/>
            </p:nvCxnSpPr>
            <p:spPr>
              <a:xfrm>
                <a:off x="4202150" y="281331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211" name="Google Shape;1211;p84"/>
              <p:cNvCxnSpPr/>
              <p:nvPr/>
            </p:nvCxnSpPr>
            <p:spPr>
              <a:xfrm>
                <a:off x="4202150" y="293456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212" name="Google Shape;1212;p84"/>
              <p:cNvCxnSpPr/>
              <p:nvPr/>
            </p:nvCxnSpPr>
            <p:spPr>
              <a:xfrm>
                <a:off x="4202150" y="305581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213" name="Google Shape;1213;p84"/>
              <p:cNvCxnSpPr/>
              <p:nvPr/>
            </p:nvCxnSpPr>
            <p:spPr>
              <a:xfrm>
                <a:off x="4202150" y="317706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</p:grpSp>
      </p:grpSp>
      <p:sp>
        <p:nvSpPr>
          <p:cNvPr id="1214" name="Google Shape;1214;p84"/>
          <p:cNvSpPr/>
          <p:nvPr/>
        </p:nvSpPr>
        <p:spPr>
          <a:xfrm>
            <a:off x="5073615" y="3538410"/>
            <a:ext cx="768599" cy="523536"/>
          </a:xfrm>
          <a:prstGeom prst="flowChartProcess">
            <a:avLst/>
          </a:prstGeom>
          <a:noFill/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Capacity</a:t>
            </a:r>
            <a:endParaRPr sz="816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16 runners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215" name="Google Shape;1215;p84"/>
          <p:cNvSpPr/>
          <p:nvPr/>
        </p:nvSpPr>
        <p:spPr>
          <a:xfrm>
            <a:off x="49858" y="4766505"/>
            <a:ext cx="5991352" cy="1269817"/>
          </a:xfrm>
          <a:prstGeom prst="rect">
            <a:avLst/>
          </a:prstGeom>
          <a:solidFill>
            <a:srgbClr val="666666"/>
          </a:solidFill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53300" lIns="53300" spcFirstLastPara="1" rIns="53300" wrap="square" tIns="533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Host</a:t>
            </a:r>
            <a:endParaRPr sz="816">
              <a:solidFill>
                <a:schemeClr val="lt1"/>
              </a:solidFill>
            </a:endParaRPr>
          </a:p>
        </p:txBody>
      </p:sp>
      <p:grpSp>
        <p:nvGrpSpPr>
          <p:cNvPr id="1216" name="Google Shape;1216;p84"/>
          <p:cNvGrpSpPr/>
          <p:nvPr/>
        </p:nvGrpSpPr>
        <p:grpSpPr>
          <a:xfrm>
            <a:off x="1307508" y="4983710"/>
            <a:ext cx="917751" cy="744298"/>
            <a:chOff x="3390375" y="2130000"/>
            <a:chExt cx="1573917" cy="1276450"/>
          </a:xfrm>
        </p:grpSpPr>
        <p:grpSp>
          <p:nvGrpSpPr>
            <p:cNvPr id="1217" name="Google Shape;1217;p84"/>
            <p:cNvGrpSpPr/>
            <p:nvPr/>
          </p:nvGrpSpPr>
          <p:grpSpPr>
            <a:xfrm>
              <a:off x="3390375" y="2130000"/>
              <a:ext cx="1318125" cy="1276450"/>
              <a:chOff x="3390375" y="2130000"/>
              <a:chExt cx="1318125" cy="1276450"/>
            </a:xfrm>
          </p:grpSpPr>
          <p:sp>
            <p:nvSpPr>
              <p:cNvPr id="1218" name="Google Shape;1218;p84"/>
              <p:cNvSpPr/>
              <p:nvPr/>
            </p:nvSpPr>
            <p:spPr>
              <a:xfrm>
                <a:off x="3390375" y="2130000"/>
                <a:ext cx="1318125" cy="89785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xfs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crc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rtdev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sp>
            <p:nvSpPr>
              <p:cNvPr id="1219" name="Google Shape;1219;p84"/>
              <p:cNvSpPr/>
              <p:nvPr/>
            </p:nvSpPr>
            <p:spPr>
              <a:xfrm>
                <a:off x="3390375" y="3027850"/>
                <a:ext cx="1318125" cy="37860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4GB/8c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220" name="Google Shape;1220;p84"/>
            <p:cNvGrpSpPr/>
            <p:nvPr/>
          </p:nvGrpSpPr>
          <p:grpSpPr>
            <a:xfrm>
              <a:off x="4419792" y="2254170"/>
              <a:ext cx="544500" cy="649500"/>
              <a:chOff x="4097600" y="2652670"/>
              <a:chExt cx="544500" cy="649500"/>
            </a:xfrm>
          </p:grpSpPr>
          <p:sp>
            <p:nvSpPr>
              <p:cNvPr id="1221" name="Google Shape;1221;p84"/>
              <p:cNvSpPr/>
              <p:nvPr/>
            </p:nvSpPr>
            <p:spPr>
              <a:xfrm>
                <a:off x="4097600" y="2652670"/>
                <a:ext cx="544500" cy="649500"/>
              </a:xfrm>
              <a:prstGeom prst="snip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665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cxnSp>
            <p:nvCxnSpPr>
              <p:cNvPr id="1222" name="Google Shape;1222;p84"/>
              <p:cNvCxnSpPr/>
              <p:nvPr/>
            </p:nvCxnSpPr>
            <p:spPr>
              <a:xfrm>
                <a:off x="4202150" y="281331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223" name="Google Shape;1223;p84"/>
              <p:cNvCxnSpPr/>
              <p:nvPr/>
            </p:nvCxnSpPr>
            <p:spPr>
              <a:xfrm>
                <a:off x="4202150" y="293456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224" name="Google Shape;1224;p84"/>
              <p:cNvCxnSpPr/>
              <p:nvPr/>
            </p:nvCxnSpPr>
            <p:spPr>
              <a:xfrm>
                <a:off x="4202150" y="305581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225" name="Google Shape;1225;p84"/>
              <p:cNvCxnSpPr/>
              <p:nvPr/>
            </p:nvCxnSpPr>
            <p:spPr>
              <a:xfrm>
                <a:off x="4202150" y="317706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</p:grpSp>
      </p:grpSp>
      <p:grpSp>
        <p:nvGrpSpPr>
          <p:cNvPr id="1226" name="Google Shape;1226;p84"/>
          <p:cNvGrpSpPr/>
          <p:nvPr/>
        </p:nvGrpSpPr>
        <p:grpSpPr>
          <a:xfrm>
            <a:off x="2441584" y="4983710"/>
            <a:ext cx="917751" cy="744298"/>
            <a:chOff x="5262050" y="2130000"/>
            <a:chExt cx="1573917" cy="1276450"/>
          </a:xfrm>
        </p:grpSpPr>
        <p:grpSp>
          <p:nvGrpSpPr>
            <p:cNvPr id="1227" name="Google Shape;1227;p84"/>
            <p:cNvGrpSpPr/>
            <p:nvPr/>
          </p:nvGrpSpPr>
          <p:grpSpPr>
            <a:xfrm>
              <a:off x="5262050" y="2130000"/>
              <a:ext cx="1318125" cy="1276450"/>
              <a:chOff x="5262050" y="2130000"/>
              <a:chExt cx="1318125" cy="1276450"/>
            </a:xfrm>
          </p:grpSpPr>
          <p:sp>
            <p:nvSpPr>
              <p:cNvPr id="1228" name="Google Shape;1228;p84"/>
              <p:cNvSpPr/>
              <p:nvPr/>
            </p:nvSpPr>
            <p:spPr>
              <a:xfrm>
                <a:off x="5262050" y="2130000"/>
                <a:ext cx="1318125" cy="89785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blktests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nvme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sp>
            <p:nvSpPr>
              <p:cNvPr id="1229" name="Google Shape;1229;p84"/>
              <p:cNvSpPr/>
              <p:nvPr/>
            </p:nvSpPr>
            <p:spPr>
              <a:xfrm>
                <a:off x="5262050" y="3027850"/>
                <a:ext cx="1318125" cy="37860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4GB/8c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230" name="Google Shape;1230;p84"/>
            <p:cNvGrpSpPr/>
            <p:nvPr/>
          </p:nvGrpSpPr>
          <p:grpSpPr>
            <a:xfrm>
              <a:off x="6291467" y="2254170"/>
              <a:ext cx="544500" cy="649500"/>
              <a:chOff x="4097600" y="2652670"/>
              <a:chExt cx="544500" cy="649500"/>
            </a:xfrm>
          </p:grpSpPr>
          <p:sp>
            <p:nvSpPr>
              <p:cNvPr id="1231" name="Google Shape;1231;p84"/>
              <p:cNvSpPr/>
              <p:nvPr/>
            </p:nvSpPr>
            <p:spPr>
              <a:xfrm>
                <a:off x="4097600" y="2652670"/>
                <a:ext cx="544500" cy="649500"/>
              </a:xfrm>
              <a:prstGeom prst="snip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665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cxnSp>
            <p:nvCxnSpPr>
              <p:cNvPr id="1232" name="Google Shape;1232;p84"/>
              <p:cNvCxnSpPr/>
              <p:nvPr/>
            </p:nvCxnSpPr>
            <p:spPr>
              <a:xfrm>
                <a:off x="4202150" y="281331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233" name="Google Shape;1233;p84"/>
              <p:cNvCxnSpPr/>
              <p:nvPr/>
            </p:nvCxnSpPr>
            <p:spPr>
              <a:xfrm>
                <a:off x="4202150" y="293456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234" name="Google Shape;1234;p84"/>
              <p:cNvCxnSpPr/>
              <p:nvPr/>
            </p:nvCxnSpPr>
            <p:spPr>
              <a:xfrm>
                <a:off x="4202150" y="305581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235" name="Google Shape;1235;p84"/>
              <p:cNvCxnSpPr/>
              <p:nvPr/>
            </p:nvCxnSpPr>
            <p:spPr>
              <a:xfrm>
                <a:off x="4202150" y="317706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</p:grpSp>
      </p:grpSp>
      <p:grpSp>
        <p:nvGrpSpPr>
          <p:cNvPr id="1236" name="Google Shape;1236;p84"/>
          <p:cNvGrpSpPr/>
          <p:nvPr/>
        </p:nvGrpSpPr>
        <p:grpSpPr>
          <a:xfrm>
            <a:off x="3575660" y="4983710"/>
            <a:ext cx="917751" cy="744298"/>
            <a:chOff x="7420275" y="2130000"/>
            <a:chExt cx="1573917" cy="1276450"/>
          </a:xfrm>
        </p:grpSpPr>
        <p:grpSp>
          <p:nvGrpSpPr>
            <p:cNvPr id="1237" name="Google Shape;1237;p84"/>
            <p:cNvGrpSpPr/>
            <p:nvPr/>
          </p:nvGrpSpPr>
          <p:grpSpPr>
            <a:xfrm>
              <a:off x="7420275" y="2130000"/>
              <a:ext cx="1318125" cy="1276450"/>
              <a:chOff x="7420275" y="2130000"/>
              <a:chExt cx="1318125" cy="1276450"/>
            </a:xfrm>
          </p:grpSpPr>
          <p:sp>
            <p:nvSpPr>
              <p:cNvPr id="1238" name="Google Shape;1238;p84"/>
              <p:cNvSpPr/>
              <p:nvPr/>
            </p:nvSpPr>
            <p:spPr>
              <a:xfrm>
                <a:off x="7420275" y="2130000"/>
                <a:ext cx="1318125" cy="89785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tmpfs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huge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noswap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sp>
            <p:nvSpPr>
              <p:cNvPr id="1239" name="Google Shape;1239;p84"/>
              <p:cNvSpPr/>
              <p:nvPr/>
            </p:nvSpPr>
            <p:spPr>
              <a:xfrm>
                <a:off x="7420275" y="3027850"/>
                <a:ext cx="1318125" cy="37860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4GB/8c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240" name="Google Shape;1240;p84"/>
            <p:cNvGrpSpPr/>
            <p:nvPr/>
          </p:nvGrpSpPr>
          <p:grpSpPr>
            <a:xfrm>
              <a:off x="8449692" y="2254170"/>
              <a:ext cx="544500" cy="649500"/>
              <a:chOff x="4097600" y="2652670"/>
              <a:chExt cx="544500" cy="649500"/>
            </a:xfrm>
          </p:grpSpPr>
          <p:sp>
            <p:nvSpPr>
              <p:cNvPr id="1241" name="Google Shape;1241;p84"/>
              <p:cNvSpPr/>
              <p:nvPr/>
            </p:nvSpPr>
            <p:spPr>
              <a:xfrm>
                <a:off x="4097600" y="2652670"/>
                <a:ext cx="544500" cy="649500"/>
              </a:xfrm>
              <a:prstGeom prst="snip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665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cxnSp>
            <p:nvCxnSpPr>
              <p:cNvPr id="1242" name="Google Shape;1242;p84"/>
              <p:cNvCxnSpPr/>
              <p:nvPr/>
            </p:nvCxnSpPr>
            <p:spPr>
              <a:xfrm>
                <a:off x="4202150" y="281331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243" name="Google Shape;1243;p84"/>
              <p:cNvCxnSpPr/>
              <p:nvPr/>
            </p:nvCxnSpPr>
            <p:spPr>
              <a:xfrm>
                <a:off x="4202150" y="293456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244" name="Google Shape;1244;p84"/>
              <p:cNvCxnSpPr/>
              <p:nvPr/>
            </p:nvCxnSpPr>
            <p:spPr>
              <a:xfrm>
                <a:off x="4202150" y="305581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245" name="Google Shape;1245;p84"/>
              <p:cNvCxnSpPr/>
              <p:nvPr/>
            </p:nvCxnSpPr>
            <p:spPr>
              <a:xfrm>
                <a:off x="4202150" y="317706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</p:grpSp>
      </p:grpSp>
      <p:grpSp>
        <p:nvGrpSpPr>
          <p:cNvPr id="1246" name="Google Shape;1246;p84"/>
          <p:cNvGrpSpPr/>
          <p:nvPr/>
        </p:nvGrpSpPr>
        <p:grpSpPr>
          <a:xfrm>
            <a:off x="173432" y="4983710"/>
            <a:ext cx="917751" cy="744298"/>
            <a:chOff x="1585550" y="2130000"/>
            <a:chExt cx="1573917" cy="1276450"/>
          </a:xfrm>
        </p:grpSpPr>
        <p:grpSp>
          <p:nvGrpSpPr>
            <p:cNvPr id="1247" name="Google Shape;1247;p84"/>
            <p:cNvGrpSpPr/>
            <p:nvPr/>
          </p:nvGrpSpPr>
          <p:grpSpPr>
            <a:xfrm>
              <a:off x="1585550" y="2130000"/>
              <a:ext cx="1318125" cy="1276450"/>
              <a:chOff x="1585550" y="2130000"/>
              <a:chExt cx="1318125" cy="1276450"/>
            </a:xfrm>
          </p:grpSpPr>
          <p:sp>
            <p:nvSpPr>
              <p:cNvPr id="1248" name="Google Shape;1248;p84"/>
              <p:cNvSpPr/>
              <p:nvPr/>
            </p:nvSpPr>
            <p:spPr>
              <a:xfrm>
                <a:off x="1585550" y="2130000"/>
                <a:ext cx="1318125" cy="89785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xfs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crc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logdev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sp>
            <p:nvSpPr>
              <p:cNvPr id="1249" name="Google Shape;1249;p84"/>
              <p:cNvSpPr/>
              <p:nvPr/>
            </p:nvSpPr>
            <p:spPr>
              <a:xfrm>
                <a:off x="1585550" y="3027850"/>
                <a:ext cx="1318125" cy="37860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4GB/8c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250" name="Google Shape;1250;p84"/>
            <p:cNvGrpSpPr/>
            <p:nvPr/>
          </p:nvGrpSpPr>
          <p:grpSpPr>
            <a:xfrm>
              <a:off x="2614967" y="2254170"/>
              <a:ext cx="544500" cy="649500"/>
              <a:chOff x="4097600" y="2652670"/>
              <a:chExt cx="544500" cy="649500"/>
            </a:xfrm>
          </p:grpSpPr>
          <p:sp>
            <p:nvSpPr>
              <p:cNvPr id="1251" name="Google Shape;1251;p84"/>
              <p:cNvSpPr/>
              <p:nvPr/>
            </p:nvSpPr>
            <p:spPr>
              <a:xfrm>
                <a:off x="4097600" y="2652670"/>
                <a:ext cx="544500" cy="649500"/>
              </a:xfrm>
              <a:prstGeom prst="snip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665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cxnSp>
            <p:nvCxnSpPr>
              <p:cNvPr id="1252" name="Google Shape;1252;p84"/>
              <p:cNvCxnSpPr/>
              <p:nvPr/>
            </p:nvCxnSpPr>
            <p:spPr>
              <a:xfrm>
                <a:off x="4202150" y="281331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253" name="Google Shape;1253;p84"/>
              <p:cNvCxnSpPr/>
              <p:nvPr/>
            </p:nvCxnSpPr>
            <p:spPr>
              <a:xfrm>
                <a:off x="4202150" y="293456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254" name="Google Shape;1254;p84"/>
              <p:cNvCxnSpPr/>
              <p:nvPr/>
            </p:nvCxnSpPr>
            <p:spPr>
              <a:xfrm>
                <a:off x="4202150" y="305581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255" name="Google Shape;1255;p84"/>
              <p:cNvCxnSpPr/>
              <p:nvPr/>
            </p:nvCxnSpPr>
            <p:spPr>
              <a:xfrm>
                <a:off x="4202150" y="317706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</p:grpSp>
      </p:grpSp>
      <p:sp>
        <p:nvSpPr>
          <p:cNvPr id="1256" name="Google Shape;1256;p84"/>
          <p:cNvSpPr/>
          <p:nvPr/>
        </p:nvSpPr>
        <p:spPr>
          <a:xfrm>
            <a:off x="5073615" y="4983710"/>
            <a:ext cx="768599" cy="523536"/>
          </a:xfrm>
          <a:prstGeom prst="flowChartProcess">
            <a:avLst/>
          </a:prstGeom>
          <a:noFill/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Capacity</a:t>
            </a:r>
            <a:endParaRPr sz="816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8 runners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257" name="Google Shape;1257;p84"/>
          <p:cNvSpPr/>
          <p:nvPr/>
        </p:nvSpPr>
        <p:spPr>
          <a:xfrm>
            <a:off x="6133484" y="3321205"/>
            <a:ext cx="5991352" cy="1269817"/>
          </a:xfrm>
          <a:prstGeom prst="rect">
            <a:avLst/>
          </a:prstGeom>
          <a:solidFill>
            <a:srgbClr val="666666"/>
          </a:solidFill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53300" lIns="53300" spcFirstLastPara="1" rIns="53300" wrap="square" tIns="533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Host</a:t>
            </a:r>
            <a:endParaRPr sz="816">
              <a:solidFill>
                <a:schemeClr val="lt1"/>
              </a:solidFill>
            </a:endParaRPr>
          </a:p>
        </p:txBody>
      </p:sp>
      <p:grpSp>
        <p:nvGrpSpPr>
          <p:cNvPr id="1258" name="Google Shape;1258;p84"/>
          <p:cNvGrpSpPr/>
          <p:nvPr/>
        </p:nvGrpSpPr>
        <p:grpSpPr>
          <a:xfrm>
            <a:off x="7391134" y="3538410"/>
            <a:ext cx="917751" cy="744298"/>
            <a:chOff x="3390375" y="2130000"/>
            <a:chExt cx="1573917" cy="1276450"/>
          </a:xfrm>
        </p:grpSpPr>
        <p:grpSp>
          <p:nvGrpSpPr>
            <p:cNvPr id="1259" name="Google Shape;1259;p84"/>
            <p:cNvGrpSpPr/>
            <p:nvPr/>
          </p:nvGrpSpPr>
          <p:grpSpPr>
            <a:xfrm>
              <a:off x="3390375" y="2130000"/>
              <a:ext cx="1318125" cy="1276450"/>
              <a:chOff x="3390375" y="2130000"/>
              <a:chExt cx="1318125" cy="1276450"/>
            </a:xfrm>
          </p:grpSpPr>
          <p:sp>
            <p:nvSpPr>
              <p:cNvPr id="1260" name="Google Shape;1260;p84"/>
              <p:cNvSpPr/>
              <p:nvPr/>
            </p:nvSpPr>
            <p:spPr>
              <a:xfrm>
                <a:off x="3390375" y="2130000"/>
                <a:ext cx="1318125" cy="89785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xfs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crc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rtdev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sp>
            <p:nvSpPr>
              <p:cNvPr id="1261" name="Google Shape;1261;p84"/>
              <p:cNvSpPr/>
              <p:nvPr/>
            </p:nvSpPr>
            <p:spPr>
              <a:xfrm>
                <a:off x="3390375" y="3027850"/>
                <a:ext cx="1318125" cy="37860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4GB/8c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262" name="Google Shape;1262;p84"/>
            <p:cNvGrpSpPr/>
            <p:nvPr/>
          </p:nvGrpSpPr>
          <p:grpSpPr>
            <a:xfrm>
              <a:off x="4419792" y="2254170"/>
              <a:ext cx="544500" cy="649500"/>
              <a:chOff x="4097600" y="2652670"/>
              <a:chExt cx="544500" cy="649500"/>
            </a:xfrm>
          </p:grpSpPr>
          <p:sp>
            <p:nvSpPr>
              <p:cNvPr id="1263" name="Google Shape;1263;p84"/>
              <p:cNvSpPr/>
              <p:nvPr/>
            </p:nvSpPr>
            <p:spPr>
              <a:xfrm>
                <a:off x="4097600" y="2652670"/>
                <a:ext cx="544500" cy="649500"/>
              </a:xfrm>
              <a:prstGeom prst="snip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665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cxnSp>
            <p:nvCxnSpPr>
              <p:cNvPr id="1264" name="Google Shape;1264;p84"/>
              <p:cNvCxnSpPr/>
              <p:nvPr/>
            </p:nvCxnSpPr>
            <p:spPr>
              <a:xfrm>
                <a:off x="4202150" y="281331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265" name="Google Shape;1265;p84"/>
              <p:cNvCxnSpPr/>
              <p:nvPr/>
            </p:nvCxnSpPr>
            <p:spPr>
              <a:xfrm>
                <a:off x="4202150" y="293456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266" name="Google Shape;1266;p84"/>
              <p:cNvCxnSpPr/>
              <p:nvPr/>
            </p:nvCxnSpPr>
            <p:spPr>
              <a:xfrm>
                <a:off x="4202150" y="305581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267" name="Google Shape;1267;p84"/>
              <p:cNvCxnSpPr/>
              <p:nvPr/>
            </p:nvCxnSpPr>
            <p:spPr>
              <a:xfrm>
                <a:off x="4202150" y="317706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</p:grpSp>
      </p:grpSp>
      <p:grpSp>
        <p:nvGrpSpPr>
          <p:cNvPr id="1268" name="Google Shape;1268;p84"/>
          <p:cNvGrpSpPr/>
          <p:nvPr/>
        </p:nvGrpSpPr>
        <p:grpSpPr>
          <a:xfrm>
            <a:off x="8525210" y="3538410"/>
            <a:ext cx="917751" cy="744298"/>
            <a:chOff x="5262050" y="2130000"/>
            <a:chExt cx="1573917" cy="1276450"/>
          </a:xfrm>
        </p:grpSpPr>
        <p:grpSp>
          <p:nvGrpSpPr>
            <p:cNvPr id="1269" name="Google Shape;1269;p84"/>
            <p:cNvGrpSpPr/>
            <p:nvPr/>
          </p:nvGrpSpPr>
          <p:grpSpPr>
            <a:xfrm>
              <a:off x="5262050" y="2130000"/>
              <a:ext cx="1318125" cy="1276450"/>
              <a:chOff x="5262050" y="2130000"/>
              <a:chExt cx="1318125" cy="1276450"/>
            </a:xfrm>
          </p:grpSpPr>
          <p:sp>
            <p:nvSpPr>
              <p:cNvPr id="1270" name="Google Shape;1270;p84"/>
              <p:cNvSpPr/>
              <p:nvPr/>
            </p:nvSpPr>
            <p:spPr>
              <a:xfrm>
                <a:off x="5262050" y="2130000"/>
                <a:ext cx="1318125" cy="89785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blktests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nvme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sp>
            <p:nvSpPr>
              <p:cNvPr id="1271" name="Google Shape;1271;p84"/>
              <p:cNvSpPr/>
              <p:nvPr/>
            </p:nvSpPr>
            <p:spPr>
              <a:xfrm>
                <a:off x="5262050" y="3027850"/>
                <a:ext cx="1318125" cy="37860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4GB/8c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272" name="Google Shape;1272;p84"/>
            <p:cNvGrpSpPr/>
            <p:nvPr/>
          </p:nvGrpSpPr>
          <p:grpSpPr>
            <a:xfrm>
              <a:off x="6291467" y="2254170"/>
              <a:ext cx="544500" cy="649500"/>
              <a:chOff x="4097600" y="2652670"/>
              <a:chExt cx="544500" cy="649500"/>
            </a:xfrm>
          </p:grpSpPr>
          <p:sp>
            <p:nvSpPr>
              <p:cNvPr id="1273" name="Google Shape;1273;p84"/>
              <p:cNvSpPr/>
              <p:nvPr/>
            </p:nvSpPr>
            <p:spPr>
              <a:xfrm>
                <a:off x="4097600" y="2652670"/>
                <a:ext cx="544500" cy="649500"/>
              </a:xfrm>
              <a:prstGeom prst="snip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665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cxnSp>
            <p:nvCxnSpPr>
              <p:cNvPr id="1274" name="Google Shape;1274;p84"/>
              <p:cNvCxnSpPr/>
              <p:nvPr/>
            </p:nvCxnSpPr>
            <p:spPr>
              <a:xfrm>
                <a:off x="4202150" y="281331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275" name="Google Shape;1275;p84"/>
              <p:cNvCxnSpPr/>
              <p:nvPr/>
            </p:nvCxnSpPr>
            <p:spPr>
              <a:xfrm>
                <a:off x="4202150" y="293456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276" name="Google Shape;1276;p84"/>
              <p:cNvCxnSpPr/>
              <p:nvPr/>
            </p:nvCxnSpPr>
            <p:spPr>
              <a:xfrm>
                <a:off x="4202150" y="305581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277" name="Google Shape;1277;p84"/>
              <p:cNvCxnSpPr/>
              <p:nvPr/>
            </p:nvCxnSpPr>
            <p:spPr>
              <a:xfrm>
                <a:off x="4202150" y="317706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</p:grpSp>
      </p:grpSp>
      <p:grpSp>
        <p:nvGrpSpPr>
          <p:cNvPr id="1278" name="Google Shape;1278;p84"/>
          <p:cNvGrpSpPr/>
          <p:nvPr/>
        </p:nvGrpSpPr>
        <p:grpSpPr>
          <a:xfrm>
            <a:off x="9659286" y="3538410"/>
            <a:ext cx="917751" cy="744298"/>
            <a:chOff x="7420275" y="2130000"/>
            <a:chExt cx="1573917" cy="1276450"/>
          </a:xfrm>
        </p:grpSpPr>
        <p:grpSp>
          <p:nvGrpSpPr>
            <p:cNvPr id="1279" name="Google Shape;1279;p84"/>
            <p:cNvGrpSpPr/>
            <p:nvPr/>
          </p:nvGrpSpPr>
          <p:grpSpPr>
            <a:xfrm>
              <a:off x="7420275" y="2130000"/>
              <a:ext cx="1318125" cy="1276450"/>
              <a:chOff x="7420275" y="2130000"/>
              <a:chExt cx="1318125" cy="1276450"/>
            </a:xfrm>
          </p:grpSpPr>
          <p:sp>
            <p:nvSpPr>
              <p:cNvPr id="1280" name="Google Shape;1280;p84"/>
              <p:cNvSpPr/>
              <p:nvPr/>
            </p:nvSpPr>
            <p:spPr>
              <a:xfrm>
                <a:off x="7420275" y="2130000"/>
                <a:ext cx="1318125" cy="89785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tmpfs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huge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noswap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sp>
            <p:nvSpPr>
              <p:cNvPr id="1281" name="Google Shape;1281;p84"/>
              <p:cNvSpPr/>
              <p:nvPr/>
            </p:nvSpPr>
            <p:spPr>
              <a:xfrm>
                <a:off x="7420275" y="3027850"/>
                <a:ext cx="1318125" cy="37860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4GB/8c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282" name="Google Shape;1282;p84"/>
            <p:cNvGrpSpPr/>
            <p:nvPr/>
          </p:nvGrpSpPr>
          <p:grpSpPr>
            <a:xfrm>
              <a:off x="8449692" y="2254170"/>
              <a:ext cx="544500" cy="649500"/>
              <a:chOff x="4097600" y="2652670"/>
              <a:chExt cx="544500" cy="649500"/>
            </a:xfrm>
          </p:grpSpPr>
          <p:sp>
            <p:nvSpPr>
              <p:cNvPr id="1283" name="Google Shape;1283;p84"/>
              <p:cNvSpPr/>
              <p:nvPr/>
            </p:nvSpPr>
            <p:spPr>
              <a:xfrm>
                <a:off x="4097600" y="2652670"/>
                <a:ext cx="544500" cy="649500"/>
              </a:xfrm>
              <a:prstGeom prst="snip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665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cxnSp>
            <p:nvCxnSpPr>
              <p:cNvPr id="1284" name="Google Shape;1284;p84"/>
              <p:cNvCxnSpPr/>
              <p:nvPr/>
            </p:nvCxnSpPr>
            <p:spPr>
              <a:xfrm>
                <a:off x="4202150" y="281331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285" name="Google Shape;1285;p84"/>
              <p:cNvCxnSpPr/>
              <p:nvPr/>
            </p:nvCxnSpPr>
            <p:spPr>
              <a:xfrm>
                <a:off x="4202150" y="293456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286" name="Google Shape;1286;p84"/>
              <p:cNvCxnSpPr/>
              <p:nvPr/>
            </p:nvCxnSpPr>
            <p:spPr>
              <a:xfrm>
                <a:off x="4202150" y="305581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287" name="Google Shape;1287;p84"/>
              <p:cNvCxnSpPr/>
              <p:nvPr/>
            </p:nvCxnSpPr>
            <p:spPr>
              <a:xfrm>
                <a:off x="4202150" y="317706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</p:grpSp>
      </p:grpSp>
      <p:grpSp>
        <p:nvGrpSpPr>
          <p:cNvPr id="1288" name="Google Shape;1288;p84"/>
          <p:cNvGrpSpPr/>
          <p:nvPr/>
        </p:nvGrpSpPr>
        <p:grpSpPr>
          <a:xfrm>
            <a:off x="6257058" y="3538410"/>
            <a:ext cx="917751" cy="744298"/>
            <a:chOff x="1585550" y="2130000"/>
            <a:chExt cx="1573917" cy="1276450"/>
          </a:xfrm>
        </p:grpSpPr>
        <p:grpSp>
          <p:nvGrpSpPr>
            <p:cNvPr id="1289" name="Google Shape;1289;p84"/>
            <p:cNvGrpSpPr/>
            <p:nvPr/>
          </p:nvGrpSpPr>
          <p:grpSpPr>
            <a:xfrm>
              <a:off x="1585550" y="2130000"/>
              <a:ext cx="1318125" cy="1276450"/>
              <a:chOff x="1585550" y="2130000"/>
              <a:chExt cx="1318125" cy="1276450"/>
            </a:xfrm>
          </p:grpSpPr>
          <p:sp>
            <p:nvSpPr>
              <p:cNvPr id="1290" name="Google Shape;1290;p84"/>
              <p:cNvSpPr/>
              <p:nvPr/>
            </p:nvSpPr>
            <p:spPr>
              <a:xfrm>
                <a:off x="1585550" y="2130000"/>
                <a:ext cx="1318125" cy="89785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xfs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crc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logdev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sp>
            <p:nvSpPr>
              <p:cNvPr id="1291" name="Google Shape;1291;p84"/>
              <p:cNvSpPr/>
              <p:nvPr/>
            </p:nvSpPr>
            <p:spPr>
              <a:xfrm>
                <a:off x="1585550" y="3027850"/>
                <a:ext cx="1318125" cy="37860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4GB/8c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292" name="Google Shape;1292;p84"/>
            <p:cNvGrpSpPr/>
            <p:nvPr/>
          </p:nvGrpSpPr>
          <p:grpSpPr>
            <a:xfrm>
              <a:off x="2614967" y="2254170"/>
              <a:ext cx="544500" cy="649500"/>
              <a:chOff x="4097600" y="2652670"/>
              <a:chExt cx="544500" cy="649500"/>
            </a:xfrm>
          </p:grpSpPr>
          <p:sp>
            <p:nvSpPr>
              <p:cNvPr id="1293" name="Google Shape;1293;p84"/>
              <p:cNvSpPr/>
              <p:nvPr/>
            </p:nvSpPr>
            <p:spPr>
              <a:xfrm>
                <a:off x="4097600" y="2652670"/>
                <a:ext cx="544500" cy="649500"/>
              </a:xfrm>
              <a:prstGeom prst="snip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665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cxnSp>
            <p:nvCxnSpPr>
              <p:cNvPr id="1294" name="Google Shape;1294;p84"/>
              <p:cNvCxnSpPr/>
              <p:nvPr/>
            </p:nvCxnSpPr>
            <p:spPr>
              <a:xfrm>
                <a:off x="4202150" y="281331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295" name="Google Shape;1295;p84"/>
              <p:cNvCxnSpPr/>
              <p:nvPr/>
            </p:nvCxnSpPr>
            <p:spPr>
              <a:xfrm>
                <a:off x="4202150" y="293456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296" name="Google Shape;1296;p84"/>
              <p:cNvCxnSpPr/>
              <p:nvPr/>
            </p:nvCxnSpPr>
            <p:spPr>
              <a:xfrm>
                <a:off x="4202150" y="305581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297" name="Google Shape;1297;p84"/>
              <p:cNvCxnSpPr/>
              <p:nvPr/>
            </p:nvCxnSpPr>
            <p:spPr>
              <a:xfrm>
                <a:off x="4202150" y="317706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</p:grpSp>
      </p:grpSp>
      <p:sp>
        <p:nvSpPr>
          <p:cNvPr id="1298" name="Google Shape;1298;p84"/>
          <p:cNvSpPr/>
          <p:nvPr/>
        </p:nvSpPr>
        <p:spPr>
          <a:xfrm>
            <a:off x="11157240" y="3538410"/>
            <a:ext cx="768599" cy="523536"/>
          </a:xfrm>
          <a:prstGeom prst="flowChartProcess">
            <a:avLst/>
          </a:prstGeom>
          <a:noFill/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Capacity</a:t>
            </a:r>
            <a:endParaRPr sz="816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32 runners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299" name="Google Shape;1299;p84"/>
          <p:cNvSpPr/>
          <p:nvPr/>
        </p:nvSpPr>
        <p:spPr>
          <a:xfrm>
            <a:off x="6133484" y="4766505"/>
            <a:ext cx="5991352" cy="1269817"/>
          </a:xfrm>
          <a:prstGeom prst="rect">
            <a:avLst/>
          </a:prstGeom>
          <a:solidFill>
            <a:srgbClr val="666666"/>
          </a:solidFill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53300" lIns="53300" spcFirstLastPara="1" rIns="53300" wrap="square" tIns="533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Host</a:t>
            </a:r>
            <a:endParaRPr sz="816">
              <a:solidFill>
                <a:schemeClr val="lt1"/>
              </a:solidFill>
            </a:endParaRPr>
          </a:p>
        </p:txBody>
      </p:sp>
      <p:grpSp>
        <p:nvGrpSpPr>
          <p:cNvPr id="1300" name="Google Shape;1300;p84"/>
          <p:cNvGrpSpPr/>
          <p:nvPr/>
        </p:nvGrpSpPr>
        <p:grpSpPr>
          <a:xfrm>
            <a:off x="7391134" y="4983710"/>
            <a:ext cx="917751" cy="744298"/>
            <a:chOff x="3390375" y="2130000"/>
            <a:chExt cx="1573917" cy="1276450"/>
          </a:xfrm>
        </p:grpSpPr>
        <p:grpSp>
          <p:nvGrpSpPr>
            <p:cNvPr id="1301" name="Google Shape;1301;p84"/>
            <p:cNvGrpSpPr/>
            <p:nvPr/>
          </p:nvGrpSpPr>
          <p:grpSpPr>
            <a:xfrm>
              <a:off x="3390375" y="2130000"/>
              <a:ext cx="1318125" cy="1276450"/>
              <a:chOff x="3390375" y="2130000"/>
              <a:chExt cx="1318125" cy="1276450"/>
            </a:xfrm>
          </p:grpSpPr>
          <p:sp>
            <p:nvSpPr>
              <p:cNvPr id="1302" name="Google Shape;1302;p84"/>
              <p:cNvSpPr/>
              <p:nvPr/>
            </p:nvSpPr>
            <p:spPr>
              <a:xfrm>
                <a:off x="3390375" y="2130000"/>
                <a:ext cx="1318125" cy="89785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xfs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crc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rtdev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sp>
            <p:nvSpPr>
              <p:cNvPr id="1303" name="Google Shape;1303;p84"/>
              <p:cNvSpPr/>
              <p:nvPr/>
            </p:nvSpPr>
            <p:spPr>
              <a:xfrm>
                <a:off x="3390375" y="3027850"/>
                <a:ext cx="1318125" cy="37860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4GB/8c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304" name="Google Shape;1304;p84"/>
            <p:cNvGrpSpPr/>
            <p:nvPr/>
          </p:nvGrpSpPr>
          <p:grpSpPr>
            <a:xfrm>
              <a:off x="4419792" y="2254170"/>
              <a:ext cx="544500" cy="649500"/>
              <a:chOff x="4097600" y="2652670"/>
              <a:chExt cx="544500" cy="649500"/>
            </a:xfrm>
          </p:grpSpPr>
          <p:sp>
            <p:nvSpPr>
              <p:cNvPr id="1305" name="Google Shape;1305;p84"/>
              <p:cNvSpPr/>
              <p:nvPr/>
            </p:nvSpPr>
            <p:spPr>
              <a:xfrm>
                <a:off x="4097600" y="2652670"/>
                <a:ext cx="544500" cy="649500"/>
              </a:xfrm>
              <a:prstGeom prst="snip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665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cxnSp>
            <p:nvCxnSpPr>
              <p:cNvPr id="1306" name="Google Shape;1306;p84"/>
              <p:cNvCxnSpPr/>
              <p:nvPr/>
            </p:nvCxnSpPr>
            <p:spPr>
              <a:xfrm>
                <a:off x="4202150" y="281331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307" name="Google Shape;1307;p84"/>
              <p:cNvCxnSpPr/>
              <p:nvPr/>
            </p:nvCxnSpPr>
            <p:spPr>
              <a:xfrm>
                <a:off x="4202150" y="293456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308" name="Google Shape;1308;p84"/>
              <p:cNvCxnSpPr/>
              <p:nvPr/>
            </p:nvCxnSpPr>
            <p:spPr>
              <a:xfrm>
                <a:off x="4202150" y="305581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309" name="Google Shape;1309;p84"/>
              <p:cNvCxnSpPr/>
              <p:nvPr/>
            </p:nvCxnSpPr>
            <p:spPr>
              <a:xfrm>
                <a:off x="4202150" y="317706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</p:grpSp>
      </p:grpSp>
      <p:grpSp>
        <p:nvGrpSpPr>
          <p:cNvPr id="1310" name="Google Shape;1310;p84"/>
          <p:cNvGrpSpPr/>
          <p:nvPr/>
        </p:nvGrpSpPr>
        <p:grpSpPr>
          <a:xfrm>
            <a:off x="8525210" y="4983710"/>
            <a:ext cx="917751" cy="744298"/>
            <a:chOff x="5262050" y="2130000"/>
            <a:chExt cx="1573917" cy="1276450"/>
          </a:xfrm>
        </p:grpSpPr>
        <p:grpSp>
          <p:nvGrpSpPr>
            <p:cNvPr id="1311" name="Google Shape;1311;p84"/>
            <p:cNvGrpSpPr/>
            <p:nvPr/>
          </p:nvGrpSpPr>
          <p:grpSpPr>
            <a:xfrm>
              <a:off x="5262050" y="2130000"/>
              <a:ext cx="1318125" cy="1276450"/>
              <a:chOff x="5262050" y="2130000"/>
              <a:chExt cx="1318125" cy="1276450"/>
            </a:xfrm>
          </p:grpSpPr>
          <p:sp>
            <p:nvSpPr>
              <p:cNvPr id="1312" name="Google Shape;1312;p84"/>
              <p:cNvSpPr/>
              <p:nvPr/>
            </p:nvSpPr>
            <p:spPr>
              <a:xfrm>
                <a:off x="5262050" y="2130000"/>
                <a:ext cx="1318125" cy="89785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blktests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nvme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sp>
            <p:nvSpPr>
              <p:cNvPr id="1313" name="Google Shape;1313;p84"/>
              <p:cNvSpPr/>
              <p:nvPr/>
            </p:nvSpPr>
            <p:spPr>
              <a:xfrm>
                <a:off x="5262050" y="3027850"/>
                <a:ext cx="1318125" cy="37860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4GB/8c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314" name="Google Shape;1314;p84"/>
            <p:cNvGrpSpPr/>
            <p:nvPr/>
          </p:nvGrpSpPr>
          <p:grpSpPr>
            <a:xfrm>
              <a:off x="6291467" y="2254170"/>
              <a:ext cx="544500" cy="649500"/>
              <a:chOff x="4097600" y="2652670"/>
              <a:chExt cx="544500" cy="649500"/>
            </a:xfrm>
          </p:grpSpPr>
          <p:sp>
            <p:nvSpPr>
              <p:cNvPr id="1315" name="Google Shape;1315;p84"/>
              <p:cNvSpPr/>
              <p:nvPr/>
            </p:nvSpPr>
            <p:spPr>
              <a:xfrm>
                <a:off x="4097600" y="2652670"/>
                <a:ext cx="544500" cy="649500"/>
              </a:xfrm>
              <a:prstGeom prst="snip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665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cxnSp>
            <p:nvCxnSpPr>
              <p:cNvPr id="1316" name="Google Shape;1316;p84"/>
              <p:cNvCxnSpPr/>
              <p:nvPr/>
            </p:nvCxnSpPr>
            <p:spPr>
              <a:xfrm>
                <a:off x="4202150" y="281331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317" name="Google Shape;1317;p84"/>
              <p:cNvCxnSpPr/>
              <p:nvPr/>
            </p:nvCxnSpPr>
            <p:spPr>
              <a:xfrm>
                <a:off x="4202150" y="293456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318" name="Google Shape;1318;p84"/>
              <p:cNvCxnSpPr/>
              <p:nvPr/>
            </p:nvCxnSpPr>
            <p:spPr>
              <a:xfrm>
                <a:off x="4202150" y="305581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319" name="Google Shape;1319;p84"/>
              <p:cNvCxnSpPr/>
              <p:nvPr/>
            </p:nvCxnSpPr>
            <p:spPr>
              <a:xfrm>
                <a:off x="4202150" y="317706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</p:grpSp>
      </p:grpSp>
      <p:grpSp>
        <p:nvGrpSpPr>
          <p:cNvPr id="1320" name="Google Shape;1320;p84"/>
          <p:cNvGrpSpPr/>
          <p:nvPr/>
        </p:nvGrpSpPr>
        <p:grpSpPr>
          <a:xfrm>
            <a:off x="9659286" y="4983710"/>
            <a:ext cx="917751" cy="744298"/>
            <a:chOff x="7420275" y="2130000"/>
            <a:chExt cx="1573917" cy="1276450"/>
          </a:xfrm>
        </p:grpSpPr>
        <p:grpSp>
          <p:nvGrpSpPr>
            <p:cNvPr id="1321" name="Google Shape;1321;p84"/>
            <p:cNvGrpSpPr/>
            <p:nvPr/>
          </p:nvGrpSpPr>
          <p:grpSpPr>
            <a:xfrm>
              <a:off x="7420275" y="2130000"/>
              <a:ext cx="1318125" cy="1276450"/>
              <a:chOff x="7420275" y="2130000"/>
              <a:chExt cx="1318125" cy="1276450"/>
            </a:xfrm>
          </p:grpSpPr>
          <p:sp>
            <p:nvSpPr>
              <p:cNvPr id="1322" name="Google Shape;1322;p84"/>
              <p:cNvSpPr/>
              <p:nvPr/>
            </p:nvSpPr>
            <p:spPr>
              <a:xfrm>
                <a:off x="7420275" y="2130000"/>
                <a:ext cx="1318125" cy="89785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tmpfs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huge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noswap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sp>
            <p:nvSpPr>
              <p:cNvPr id="1323" name="Google Shape;1323;p84"/>
              <p:cNvSpPr/>
              <p:nvPr/>
            </p:nvSpPr>
            <p:spPr>
              <a:xfrm>
                <a:off x="7420275" y="3027850"/>
                <a:ext cx="1318125" cy="37860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4GB/8c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324" name="Google Shape;1324;p84"/>
            <p:cNvGrpSpPr/>
            <p:nvPr/>
          </p:nvGrpSpPr>
          <p:grpSpPr>
            <a:xfrm>
              <a:off x="8449692" y="2254170"/>
              <a:ext cx="544500" cy="649500"/>
              <a:chOff x="4097600" y="2652670"/>
              <a:chExt cx="544500" cy="649500"/>
            </a:xfrm>
          </p:grpSpPr>
          <p:sp>
            <p:nvSpPr>
              <p:cNvPr id="1325" name="Google Shape;1325;p84"/>
              <p:cNvSpPr/>
              <p:nvPr/>
            </p:nvSpPr>
            <p:spPr>
              <a:xfrm>
                <a:off x="4097600" y="2652670"/>
                <a:ext cx="544500" cy="649500"/>
              </a:xfrm>
              <a:prstGeom prst="snip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665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cxnSp>
            <p:nvCxnSpPr>
              <p:cNvPr id="1326" name="Google Shape;1326;p84"/>
              <p:cNvCxnSpPr/>
              <p:nvPr/>
            </p:nvCxnSpPr>
            <p:spPr>
              <a:xfrm>
                <a:off x="4202150" y="281331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327" name="Google Shape;1327;p84"/>
              <p:cNvCxnSpPr/>
              <p:nvPr/>
            </p:nvCxnSpPr>
            <p:spPr>
              <a:xfrm>
                <a:off x="4202150" y="293456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328" name="Google Shape;1328;p84"/>
              <p:cNvCxnSpPr/>
              <p:nvPr/>
            </p:nvCxnSpPr>
            <p:spPr>
              <a:xfrm>
                <a:off x="4202150" y="305581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329" name="Google Shape;1329;p84"/>
              <p:cNvCxnSpPr/>
              <p:nvPr/>
            </p:nvCxnSpPr>
            <p:spPr>
              <a:xfrm>
                <a:off x="4202150" y="317706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</p:grpSp>
      </p:grpSp>
      <p:grpSp>
        <p:nvGrpSpPr>
          <p:cNvPr id="1330" name="Google Shape;1330;p84"/>
          <p:cNvGrpSpPr/>
          <p:nvPr/>
        </p:nvGrpSpPr>
        <p:grpSpPr>
          <a:xfrm>
            <a:off x="6257058" y="4983710"/>
            <a:ext cx="917751" cy="744298"/>
            <a:chOff x="1585550" y="2130000"/>
            <a:chExt cx="1573917" cy="1276450"/>
          </a:xfrm>
        </p:grpSpPr>
        <p:grpSp>
          <p:nvGrpSpPr>
            <p:cNvPr id="1331" name="Google Shape;1331;p84"/>
            <p:cNvGrpSpPr/>
            <p:nvPr/>
          </p:nvGrpSpPr>
          <p:grpSpPr>
            <a:xfrm>
              <a:off x="1585550" y="2130000"/>
              <a:ext cx="1318125" cy="1276450"/>
              <a:chOff x="1585550" y="2130000"/>
              <a:chExt cx="1318125" cy="1276450"/>
            </a:xfrm>
          </p:grpSpPr>
          <p:sp>
            <p:nvSpPr>
              <p:cNvPr id="1332" name="Google Shape;1332;p84"/>
              <p:cNvSpPr/>
              <p:nvPr/>
            </p:nvSpPr>
            <p:spPr>
              <a:xfrm>
                <a:off x="1585550" y="2130000"/>
                <a:ext cx="1318125" cy="89785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xfs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crc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logdev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sp>
            <p:nvSpPr>
              <p:cNvPr id="1333" name="Google Shape;1333;p84"/>
              <p:cNvSpPr/>
              <p:nvPr/>
            </p:nvSpPr>
            <p:spPr>
              <a:xfrm>
                <a:off x="1585550" y="3027850"/>
                <a:ext cx="1318125" cy="37860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4GB/8c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334" name="Google Shape;1334;p84"/>
            <p:cNvGrpSpPr/>
            <p:nvPr/>
          </p:nvGrpSpPr>
          <p:grpSpPr>
            <a:xfrm>
              <a:off x="2614967" y="2254170"/>
              <a:ext cx="544500" cy="649500"/>
              <a:chOff x="4097600" y="2652670"/>
              <a:chExt cx="544500" cy="649500"/>
            </a:xfrm>
          </p:grpSpPr>
          <p:sp>
            <p:nvSpPr>
              <p:cNvPr id="1335" name="Google Shape;1335;p84"/>
              <p:cNvSpPr/>
              <p:nvPr/>
            </p:nvSpPr>
            <p:spPr>
              <a:xfrm>
                <a:off x="4097600" y="2652670"/>
                <a:ext cx="544500" cy="649500"/>
              </a:xfrm>
              <a:prstGeom prst="snip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665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cxnSp>
            <p:nvCxnSpPr>
              <p:cNvPr id="1336" name="Google Shape;1336;p84"/>
              <p:cNvCxnSpPr/>
              <p:nvPr/>
            </p:nvCxnSpPr>
            <p:spPr>
              <a:xfrm>
                <a:off x="4202150" y="281331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337" name="Google Shape;1337;p84"/>
              <p:cNvCxnSpPr/>
              <p:nvPr/>
            </p:nvCxnSpPr>
            <p:spPr>
              <a:xfrm>
                <a:off x="4202150" y="293456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338" name="Google Shape;1338;p84"/>
              <p:cNvCxnSpPr/>
              <p:nvPr/>
            </p:nvCxnSpPr>
            <p:spPr>
              <a:xfrm>
                <a:off x="4202150" y="305581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339" name="Google Shape;1339;p84"/>
              <p:cNvCxnSpPr/>
              <p:nvPr/>
            </p:nvCxnSpPr>
            <p:spPr>
              <a:xfrm>
                <a:off x="4202150" y="317706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</p:grpSp>
      </p:grpSp>
      <p:sp>
        <p:nvSpPr>
          <p:cNvPr id="1340" name="Google Shape;1340;p84"/>
          <p:cNvSpPr/>
          <p:nvPr/>
        </p:nvSpPr>
        <p:spPr>
          <a:xfrm>
            <a:off x="11157240" y="4983710"/>
            <a:ext cx="768599" cy="523536"/>
          </a:xfrm>
          <a:prstGeom prst="flowChartProcess">
            <a:avLst/>
          </a:prstGeom>
          <a:noFill/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Capacity</a:t>
            </a:r>
            <a:endParaRPr sz="816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4 runners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341" name="Google Shape;1341;p84"/>
          <p:cNvSpPr/>
          <p:nvPr/>
        </p:nvSpPr>
        <p:spPr>
          <a:xfrm>
            <a:off x="175926" y="4270571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342" name="Google Shape;1342;p84"/>
          <p:cNvSpPr/>
          <p:nvPr/>
        </p:nvSpPr>
        <p:spPr>
          <a:xfrm>
            <a:off x="1305687" y="4270565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343" name="Google Shape;1343;p84"/>
          <p:cNvSpPr/>
          <p:nvPr/>
        </p:nvSpPr>
        <p:spPr>
          <a:xfrm>
            <a:off x="2441787" y="4270565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344" name="Google Shape;1344;p84"/>
          <p:cNvSpPr/>
          <p:nvPr/>
        </p:nvSpPr>
        <p:spPr>
          <a:xfrm>
            <a:off x="3577887" y="4270565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345" name="Google Shape;1345;p84"/>
          <p:cNvSpPr/>
          <p:nvPr/>
        </p:nvSpPr>
        <p:spPr>
          <a:xfrm>
            <a:off x="178424" y="5734610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346" name="Google Shape;1346;p84"/>
          <p:cNvSpPr/>
          <p:nvPr/>
        </p:nvSpPr>
        <p:spPr>
          <a:xfrm>
            <a:off x="1308186" y="5734604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347" name="Google Shape;1347;p84"/>
          <p:cNvSpPr/>
          <p:nvPr/>
        </p:nvSpPr>
        <p:spPr>
          <a:xfrm>
            <a:off x="2444286" y="5734604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348" name="Google Shape;1348;p84"/>
          <p:cNvSpPr/>
          <p:nvPr/>
        </p:nvSpPr>
        <p:spPr>
          <a:xfrm>
            <a:off x="3580386" y="5734604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349" name="Google Shape;1349;p84"/>
          <p:cNvSpPr/>
          <p:nvPr/>
        </p:nvSpPr>
        <p:spPr>
          <a:xfrm>
            <a:off x="6261319" y="4270571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350" name="Google Shape;1350;p84"/>
          <p:cNvSpPr/>
          <p:nvPr/>
        </p:nvSpPr>
        <p:spPr>
          <a:xfrm>
            <a:off x="7391081" y="4270565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351" name="Google Shape;1351;p84"/>
          <p:cNvSpPr/>
          <p:nvPr/>
        </p:nvSpPr>
        <p:spPr>
          <a:xfrm>
            <a:off x="8527181" y="4270565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352" name="Google Shape;1352;p84"/>
          <p:cNvSpPr/>
          <p:nvPr/>
        </p:nvSpPr>
        <p:spPr>
          <a:xfrm>
            <a:off x="9663281" y="4270565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353" name="Google Shape;1353;p84"/>
          <p:cNvSpPr/>
          <p:nvPr/>
        </p:nvSpPr>
        <p:spPr>
          <a:xfrm>
            <a:off x="6261319" y="5734608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354" name="Google Shape;1354;p84"/>
          <p:cNvSpPr/>
          <p:nvPr/>
        </p:nvSpPr>
        <p:spPr>
          <a:xfrm>
            <a:off x="7391081" y="5734602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355" name="Google Shape;1355;p84"/>
          <p:cNvSpPr/>
          <p:nvPr/>
        </p:nvSpPr>
        <p:spPr>
          <a:xfrm>
            <a:off x="8527181" y="5734602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356" name="Google Shape;1356;p84"/>
          <p:cNvSpPr/>
          <p:nvPr/>
        </p:nvSpPr>
        <p:spPr>
          <a:xfrm>
            <a:off x="9663281" y="5734602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p85"/>
          <p:cNvSpPr txBox="1"/>
          <p:nvPr/>
        </p:nvSpPr>
        <p:spPr>
          <a:xfrm>
            <a:off x="439450" y="311200"/>
            <a:ext cx="102750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Noto Sans Symbols"/>
              <a:buNone/>
            </a:pPr>
            <a:r>
              <a:rPr b="1" lang="en-US" sz="3400">
                <a:solidFill>
                  <a:srgbClr val="FFFFFF"/>
                </a:solidFill>
              </a:rPr>
              <a:t>Turning kdevops into CI accelerator</a:t>
            </a:r>
            <a:endParaRPr/>
          </a:p>
        </p:txBody>
      </p:sp>
      <p:sp>
        <p:nvSpPr>
          <p:cNvPr id="1363" name="Google Shape;1363;p85"/>
          <p:cNvSpPr txBox="1"/>
          <p:nvPr/>
        </p:nvSpPr>
        <p:spPr>
          <a:xfrm>
            <a:off x="351625" y="851175"/>
            <a:ext cx="11661900" cy="54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How do we scale?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kdevops normal workflow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Linux build (uses host nproc)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Every runner competes for the same resources</a:t>
            </a:r>
            <a:endParaRPr sz="2400">
              <a:solidFill>
                <a:schemeClr val="lt1"/>
              </a:solidFill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grpSp>
        <p:nvGrpSpPr>
          <p:cNvPr id="1364" name="Google Shape;1364;p85"/>
          <p:cNvGrpSpPr/>
          <p:nvPr/>
        </p:nvGrpSpPr>
        <p:grpSpPr>
          <a:xfrm>
            <a:off x="49858" y="3321205"/>
            <a:ext cx="5991352" cy="1269817"/>
            <a:chOff x="351625" y="4154950"/>
            <a:chExt cx="10275000" cy="2177700"/>
          </a:xfrm>
        </p:grpSpPr>
        <p:sp>
          <p:nvSpPr>
            <p:cNvPr id="1365" name="Google Shape;1365;p85"/>
            <p:cNvSpPr/>
            <p:nvPr/>
          </p:nvSpPr>
          <p:spPr>
            <a:xfrm>
              <a:off x="351625" y="4154950"/>
              <a:ext cx="10275000" cy="2177700"/>
            </a:xfrm>
            <a:prstGeom prst="rect">
              <a:avLst/>
            </a:prstGeom>
            <a:solidFill>
              <a:srgbClr val="666666"/>
            </a:solidFill>
            <a:ln cap="flat" cmpd="sng" w="5550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53300" lIns="53300" spcFirstLastPara="1" rIns="53300" wrap="square" tIns="5330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16">
                  <a:solidFill>
                    <a:schemeClr val="lt1"/>
                  </a:solidFill>
                </a:rPr>
                <a:t>Host</a:t>
              </a:r>
              <a:endParaRPr sz="816">
                <a:solidFill>
                  <a:schemeClr val="lt1"/>
                </a:solidFill>
              </a:endParaRPr>
            </a:p>
          </p:txBody>
        </p:sp>
        <p:grpSp>
          <p:nvGrpSpPr>
            <p:cNvPr id="1366" name="Google Shape;1366;p85"/>
            <p:cNvGrpSpPr/>
            <p:nvPr/>
          </p:nvGrpSpPr>
          <p:grpSpPr>
            <a:xfrm>
              <a:off x="2508458" y="4527450"/>
              <a:ext cx="1573917" cy="1276450"/>
              <a:chOff x="3390375" y="2130000"/>
              <a:chExt cx="1573917" cy="1276450"/>
            </a:xfrm>
          </p:grpSpPr>
          <p:grpSp>
            <p:nvGrpSpPr>
              <p:cNvPr id="1367" name="Google Shape;1367;p85"/>
              <p:cNvGrpSpPr/>
              <p:nvPr/>
            </p:nvGrpSpPr>
            <p:grpSpPr>
              <a:xfrm>
                <a:off x="3390375" y="2130000"/>
                <a:ext cx="1318125" cy="1276450"/>
                <a:chOff x="3390375" y="2130000"/>
                <a:chExt cx="1318125" cy="1276450"/>
              </a:xfrm>
            </p:grpSpPr>
            <p:sp>
              <p:nvSpPr>
                <p:cNvPr id="1368" name="Google Shape;1368;p85"/>
                <p:cNvSpPr/>
                <p:nvPr/>
              </p:nvSpPr>
              <p:spPr>
                <a:xfrm>
                  <a:off x="3390375" y="2130000"/>
                  <a:ext cx="1318125" cy="897850"/>
                </a:xfrm>
                <a:prstGeom prst="flowChartProcess">
                  <a:avLst/>
                </a:prstGeom>
                <a:solidFill>
                  <a:schemeClr val="accent5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Build</a:t>
                  </a:r>
                  <a:endParaRPr sz="816">
                    <a:solidFill>
                      <a:schemeClr val="lt1"/>
                    </a:solidFill>
                  </a:endParaRPr>
                </a:p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Linux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369" name="Google Shape;1369;p85"/>
                <p:cNvSpPr/>
                <p:nvPr/>
              </p:nvSpPr>
              <p:spPr>
                <a:xfrm>
                  <a:off x="3390375" y="3027850"/>
                  <a:ext cx="1318125" cy="378600"/>
                </a:xfrm>
                <a:prstGeom prst="flowChartProcess">
                  <a:avLst/>
                </a:prstGeom>
                <a:solidFill>
                  <a:schemeClr val="accent5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4GB/8c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370" name="Google Shape;1370;p85"/>
              <p:cNvGrpSpPr/>
              <p:nvPr/>
            </p:nvGrpSpPr>
            <p:grpSpPr>
              <a:xfrm>
                <a:off x="4419792" y="2254170"/>
                <a:ext cx="544500" cy="649500"/>
                <a:chOff x="4097600" y="2652670"/>
                <a:chExt cx="544500" cy="649500"/>
              </a:xfrm>
            </p:grpSpPr>
            <p:sp>
              <p:nvSpPr>
                <p:cNvPr id="1371" name="Google Shape;1371;p85"/>
                <p:cNvSpPr/>
                <p:nvPr/>
              </p:nvSpPr>
              <p:spPr>
                <a:xfrm>
                  <a:off x="4097600" y="2652670"/>
                  <a:ext cx="544500" cy="649500"/>
                </a:xfrm>
                <a:prstGeom prst="snip1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6650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cxnSp>
              <p:nvCxnSpPr>
                <p:cNvPr id="1372" name="Google Shape;1372;p85"/>
                <p:cNvCxnSpPr/>
                <p:nvPr/>
              </p:nvCxnSpPr>
              <p:spPr>
                <a:xfrm>
                  <a:off x="4202150" y="281331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373" name="Google Shape;1373;p85"/>
                <p:cNvCxnSpPr/>
                <p:nvPr/>
              </p:nvCxnSpPr>
              <p:spPr>
                <a:xfrm>
                  <a:off x="4202150" y="293456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374" name="Google Shape;1374;p85"/>
                <p:cNvCxnSpPr/>
                <p:nvPr/>
              </p:nvCxnSpPr>
              <p:spPr>
                <a:xfrm>
                  <a:off x="4202150" y="305581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375" name="Google Shape;1375;p85"/>
                <p:cNvCxnSpPr/>
                <p:nvPr/>
              </p:nvCxnSpPr>
              <p:spPr>
                <a:xfrm>
                  <a:off x="4202150" y="317706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</p:grpSp>
        </p:grpSp>
        <p:grpSp>
          <p:nvGrpSpPr>
            <p:cNvPr id="1376" name="Google Shape;1376;p85"/>
            <p:cNvGrpSpPr/>
            <p:nvPr/>
          </p:nvGrpSpPr>
          <p:grpSpPr>
            <a:xfrm>
              <a:off x="4453367" y="4527450"/>
              <a:ext cx="1573917" cy="1276450"/>
              <a:chOff x="5262050" y="2130000"/>
              <a:chExt cx="1573917" cy="1276450"/>
            </a:xfrm>
          </p:grpSpPr>
          <p:grpSp>
            <p:nvGrpSpPr>
              <p:cNvPr id="1377" name="Google Shape;1377;p85"/>
              <p:cNvGrpSpPr/>
              <p:nvPr/>
            </p:nvGrpSpPr>
            <p:grpSpPr>
              <a:xfrm>
                <a:off x="5262050" y="2130000"/>
                <a:ext cx="1318125" cy="1276450"/>
                <a:chOff x="5262050" y="2130000"/>
                <a:chExt cx="1318125" cy="1276450"/>
              </a:xfrm>
            </p:grpSpPr>
            <p:sp>
              <p:nvSpPr>
                <p:cNvPr id="1378" name="Google Shape;1378;p85"/>
                <p:cNvSpPr/>
                <p:nvPr/>
              </p:nvSpPr>
              <p:spPr>
                <a:xfrm>
                  <a:off x="5262050" y="2130000"/>
                  <a:ext cx="1318125" cy="89785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blktests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nvme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379" name="Google Shape;1379;p85"/>
                <p:cNvSpPr/>
                <p:nvPr/>
              </p:nvSpPr>
              <p:spPr>
                <a:xfrm>
                  <a:off x="5262050" y="3027850"/>
                  <a:ext cx="1318125" cy="37860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4GB/8c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380" name="Google Shape;1380;p85"/>
              <p:cNvGrpSpPr/>
              <p:nvPr/>
            </p:nvGrpSpPr>
            <p:grpSpPr>
              <a:xfrm>
                <a:off x="6291467" y="2254170"/>
                <a:ext cx="544500" cy="649500"/>
                <a:chOff x="4097600" y="2652670"/>
                <a:chExt cx="544500" cy="649500"/>
              </a:xfrm>
            </p:grpSpPr>
            <p:sp>
              <p:nvSpPr>
                <p:cNvPr id="1381" name="Google Shape;1381;p85"/>
                <p:cNvSpPr/>
                <p:nvPr/>
              </p:nvSpPr>
              <p:spPr>
                <a:xfrm>
                  <a:off x="4097600" y="2652670"/>
                  <a:ext cx="544500" cy="649500"/>
                </a:xfrm>
                <a:prstGeom prst="snip1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6650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cxnSp>
              <p:nvCxnSpPr>
                <p:cNvPr id="1382" name="Google Shape;1382;p85"/>
                <p:cNvCxnSpPr/>
                <p:nvPr/>
              </p:nvCxnSpPr>
              <p:spPr>
                <a:xfrm>
                  <a:off x="4202150" y="281331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383" name="Google Shape;1383;p85"/>
                <p:cNvCxnSpPr/>
                <p:nvPr/>
              </p:nvCxnSpPr>
              <p:spPr>
                <a:xfrm>
                  <a:off x="4202150" y="293456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384" name="Google Shape;1384;p85"/>
                <p:cNvCxnSpPr/>
                <p:nvPr/>
              </p:nvCxnSpPr>
              <p:spPr>
                <a:xfrm>
                  <a:off x="4202150" y="305581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385" name="Google Shape;1385;p85"/>
                <p:cNvCxnSpPr/>
                <p:nvPr/>
              </p:nvCxnSpPr>
              <p:spPr>
                <a:xfrm>
                  <a:off x="4202150" y="317706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</p:grpSp>
        </p:grpSp>
        <p:grpSp>
          <p:nvGrpSpPr>
            <p:cNvPr id="1386" name="Google Shape;1386;p85"/>
            <p:cNvGrpSpPr/>
            <p:nvPr/>
          </p:nvGrpSpPr>
          <p:grpSpPr>
            <a:xfrm>
              <a:off x="6398275" y="4527450"/>
              <a:ext cx="1573917" cy="1276450"/>
              <a:chOff x="7420275" y="2130000"/>
              <a:chExt cx="1573917" cy="1276450"/>
            </a:xfrm>
          </p:grpSpPr>
          <p:grpSp>
            <p:nvGrpSpPr>
              <p:cNvPr id="1387" name="Google Shape;1387;p85"/>
              <p:cNvGrpSpPr/>
              <p:nvPr/>
            </p:nvGrpSpPr>
            <p:grpSpPr>
              <a:xfrm>
                <a:off x="7420275" y="2130000"/>
                <a:ext cx="1318125" cy="1276450"/>
                <a:chOff x="7420275" y="2130000"/>
                <a:chExt cx="1318125" cy="1276450"/>
              </a:xfrm>
            </p:grpSpPr>
            <p:sp>
              <p:nvSpPr>
                <p:cNvPr id="1388" name="Google Shape;1388;p85"/>
                <p:cNvSpPr/>
                <p:nvPr/>
              </p:nvSpPr>
              <p:spPr>
                <a:xfrm>
                  <a:off x="7420275" y="2130000"/>
                  <a:ext cx="1318125" cy="89785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tmpfs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huge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noswap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389" name="Google Shape;1389;p85"/>
                <p:cNvSpPr/>
                <p:nvPr/>
              </p:nvSpPr>
              <p:spPr>
                <a:xfrm>
                  <a:off x="7420275" y="3027850"/>
                  <a:ext cx="1318125" cy="37860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4GB/8c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390" name="Google Shape;1390;p85"/>
              <p:cNvGrpSpPr/>
              <p:nvPr/>
            </p:nvGrpSpPr>
            <p:grpSpPr>
              <a:xfrm>
                <a:off x="8449692" y="2254170"/>
                <a:ext cx="544500" cy="649500"/>
                <a:chOff x="4097600" y="2652670"/>
                <a:chExt cx="544500" cy="649500"/>
              </a:xfrm>
            </p:grpSpPr>
            <p:sp>
              <p:nvSpPr>
                <p:cNvPr id="1391" name="Google Shape;1391;p85"/>
                <p:cNvSpPr/>
                <p:nvPr/>
              </p:nvSpPr>
              <p:spPr>
                <a:xfrm>
                  <a:off x="4097600" y="2652670"/>
                  <a:ext cx="544500" cy="649500"/>
                </a:xfrm>
                <a:prstGeom prst="snip1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6650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cxnSp>
              <p:nvCxnSpPr>
                <p:cNvPr id="1392" name="Google Shape;1392;p85"/>
                <p:cNvCxnSpPr/>
                <p:nvPr/>
              </p:nvCxnSpPr>
              <p:spPr>
                <a:xfrm>
                  <a:off x="4202150" y="281331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393" name="Google Shape;1393;p85"/>
                <p:cNvCxnSpPr/>
                <p:nvPr/>
              </p:nvCxnSpPr>
              <p:spPr>
                <a:xfrm>
                  <a:off x="4202150" y="293456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394" name="Google Shape;1394;p85"/>
                <p:cNvCxnSpPr/>
                <p:nvPr/>
              </p:nvCxnSpPr>
              <p:spPr>
                <a:xfrm>
                  <a:off x="4202150" y="305581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395" name="Google Shape;1395;p85"/>
                <p:cNvCxnSpPr/>
                <p:nvPr/>
              </p:nvCxnSpPr>
              <p:spPr>
                <a:xfrm>
                  <a:off x="4202150" y="317706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</p:grpSp>
        </p:grpSp>
        <p:grpSp>
          <p:nvGrpSpPr>
            <p:cNvPr id="1396" name="Google Shape;1396;p85"/>
            <p:cNvGrpSpPr/>
            <p:nvPr/>
          </p:nvGrpSpPr>
          <p:grpSpPr>
            <a:xfrm>
              <a:off x="563550" y="4527450"/>
              <a:ext cx="1573917" cy="1276450"/>
              <a:chOff x="1585550" y="2130000"/>
              <a:chExt cx="1573917" cy="1276450"/>
            </a:xfrm>
          </p:grpSpPr>
          <p:grpSp>
            <p:nvGrpSpPr>
              <p:cNvPr id="1397" name="Google Shape;1397;p85"/>
              <p:cNvGrpSpPr/>
              <p:nvPr/>
            </p:nvGrpSpPr>
            <p:grpSpPr>
              <a:xfrm>
                <a:off x="1585550" y="2130000"/>
                <a:ext cx="1318125" cy="1276450"/>
                <a:chOff x="1585550" y="2130000"/>
                <a:chExt cx="1318125" cy="1276450"/>
              </a:xfrm>
            </p:grpSpPr>
            <p:sp>
              <p:nvSpPr>
                <p:cNvPr id="1398" name="Google Shape;1398;p85"/>
                <p:cNvSpPr/>
                <p:nvPr/>
              </p:nvSpPr>
              <p:spPr>
                <a:xfrm>
                  <a:off x="1585550" y="2130000"/>
                  <a:ext cx="1318125" cy="89785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xfs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crc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logdev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399" name="Google Shape;1399;p85"/>
                <p:cNvSpPr/>
                <p:nvPr/>
              </p:nvSpPr>
              <p:spPr>
                <a:xfrm>
                  <a:off x="1585550" y="3027850"/>
                  <a:ext cx="1318125" cy="37860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4GB/8c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400" name="Google Shape;1400;p85"/>
              <p:cNvGrpSpPr/>
              <p:nvPr/>
            </p:nvGrpSpPr>
            <p:grpSpPr>
              <a:xfrm>
                <a:off x="2614967" y="2254170"/>
                <a:ext cx="544500" cy="649500"/>
                <a:chOff x="4097600" y="2652670"/>
                <a:chExt cx="544500" cy="649500"/>
              </a:xfrm>
            </p:grpSpPr>
            <p:sp>
              <p:nvSpPr>
                <p:cNvPr id="1401" name="Google Shape;1401;p85"/>
                <p:cNvSpPr/>
                <p:nvPr/>
              </p:nvSpPr>
              <p:spPr>
                <a:xfrm>
                  <a:off x="4097600" y="2652670"/>
                  <a:ext cx="544500" cy="649500"/>
                </a:xfrm>
                <a:prstGeom prst="snip1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6650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cxnSp>
              <p:nvCxnSpPr>
                <p:cNvPr id="1402" name="Google Shape;1402;p85"/>
                <p:cNvCxnSpPr/>
                <p:nvPr/>
              </p:nvCxnSpPr>
              <p:spPr>
                <a:xfrm>
                  <a:off x="4202150" y="281331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403" name="Google Shape;1403;p85"/>
                <p:cNvCxnSpPr/>
                <p:nvPr/>
              </p:nvCxnSpPr>
              <p:spPr>
                <a:xfrm>
                  <a:off x="4202150" y="293456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404" name="Google Shape;1404;p85"/>
                <p:cNvCxnSpPr/>
                <p:nvPr/>
              </p:nvCxnSpPr>
              <p:spPr>
                <a:xfrm>
                  <a:off x="4202150" y="305581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405" name="Google Shape;1405;p85"/>
                <p:cNvCxnSpPr/>
                <p:nvPr/>
              </p:nvCxnSpPr>
              <p:spPr>
                <a:xfrm>
                  <a:off x="4202150" y="317706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</p:grpSp>
        </p:grpSp>
        <p:sp>
          <p:nvSpPr>
            <p:cNvPr id="1406" name="Google Shape;1406;p85"/>
            <p:cNvSpPr/>
            <p:nvPr/>
          </p:nvSpPr>
          <p:spPr>
            <a:xfrm>
              <a:off x="8967225" y="4527450"/>
              <a:ext cx="1318125" cy="897850"/>
            </a:xfrm>
            <a:prstGeom prst="flowChartProcess">
              <a:avLst/>
            </a:prstGeom>
            <a:noFill/>
            <a:ln cap="flat" cmpd="sng" w="11100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53300" lIns="53300" spcFirstLastPara="1" rIns="53300" wrap="square" tIns="533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16">
                  <a:solidFill>
                    <a:schemeClr val="lt1"/>
                  </a:solidFill>
                </a:rPr>
                <a:t>Capacity</a:t>
              </a:r>
              <a:endParaRPr sz="816">
                <a:solidFill>
                  <a:schemeClr val="lt1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16">
                  <a:solidFill>
                    <a:schemeClr val="lt1"/>
                  </a:solidFill>
                </a:rPr>
                <a:t>16 runners</a:t>
              </a:r>
              <a:endParaRPr sz="816">
                <a:solidFill>
                  <a:schemeClr val="lt1"/>
                </a:solidFill>
              </a:endParaRPr>
            </a:p>
          </p:txBody>
        </p:sp>
      </p:grpSp>
      <p:grpSp>
        <p:nvGrpSpPr>
          <p:cNvPr id="1407" name="Google Shape;1407;p85"/>
          <p:cNvGrpSpPr/>
          <p:nvPr/>
        </p:nvGrpSpPr>
        <p:grpSpPr>
          <a:xfrm>
            <a:off x="49858" y="4766505"/>
            <a:ext cx="5991352" cy="1269817"/>
            <a:chOff x="351625" y="4154950"/>
            <a:chExt cx="10275000" cy="2177700"/>
          </a:xfrm>
        </p:grpSpPr>
        <p:sp>
          <p:nvSpPr>
            <p:cNvPr id="1408" name="Google Shape;1408;p85"/>
            <p:cNvSpPr/>
            <p:nvPr/>
          </p:nvSpPr>
          <p:spPr>
            <a:xfrm>
              <a:off x="351625" y="4154950"/>
              <a:ext cx="10275000" cy="2177700"/>
            </a:xfrm>
            <a:prstGeom prst="rect">
              <a:avLst/>
            </a:prstGeom>
            <a:solidFill>
              <a:srgbClr val="666666"/>
            </a:solidFill>
            <a:ln cap="flat" cmpd="sng" w="5550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53300" lIns="53300" spcFirstLastPara="1" rIns="53300" wrap="square" tIns="5330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16">
                  <a:solidFill>
                    <a:schemeClr val="lt1"/>
                  </a:solidFill>
                </a:rPr>
                <a:t>Host</a:t>
              </a:r>
              <a:endParaRPr sz="816">
                <a:solidFill>
                  <a:schemeClr val="lt1"/>
                </a:solidFill>
              </a:endParaRPr>
            </a:p>
          </p:txBody>
        </p:sp>
        <p:grpSp>
          <p:nvGrpSpPr>
            <p:cNvPr id="1409" name="Google Shape;1409;p85"/>
            <p:cNvGrpSpPr/>
            <p:nvPr/>
          </p:nvGrpSpPr>
          <p:grpSpPr>
            <a:xfrm>
              <a:off x="2508458" y="4527450"/>
              <a:ext cx="1573917" cy="1276450"/>
              <a:chOff x="3390375" y="2130000"/>
              <a:chExt cx="1573917" cy="1276450"/>
            </a:xfrm>
          </p:grpSpPr>
          <p:grpSp>
            <p:nvGrpSpPr>
              <p:cNvPr id="1410" name="Google Shape;1410;p85"/>
              <p:cNvGrpSpPr/>
              <p:nvPr/>
            </p:nvGrpSpPr>
            <p:grpSpPr>
              <a:xfrm>
                <a:off x="3390375" y="2130000"/>
                <a:ext cx="1318125" cy="1276450"/>
                <a:chOff x="3390375" y="2130000"/>
                <a:chExt cx="1318125" cy="1276450"/>
              </a:xfrm>
            </p:grpSpPr>
            <p:sp>
              <p:nvSpPr>
                <p:cNvPr id="1411" name="Google Shape;1411;p85"/>
                <p:cNvSpPr/>
                <p:nvPr/>
              </p:nvSpPr>
              <p:spPr>
                <a:xfrm>
                  <a:off x="3390375" y="2130000"/>
                  <a:ext cx="1318125" cy="897850"/>
                </a:xfrm>
                <a:prstGeom prst="flowChartProcess">
                  <a:avLst/>
                </a:prstGeom>
                <a:solidFill>
                  <a:schemeClr val="accent5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Build</a:t>
                  </a:r>
                  <a:endParaRPr sz="816">
                    <a:solidFill>
                      <a:schemeClr val="lt1"/>
                    </a:solidFill>
                  </a:endParaRPr>
                </a:p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Linux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412" name="Google Shape;1412;p85"/>
                <p:cNvSpPr/>
                <p:nvPr/>
              </p:nvSpPr>
              <p:spPr>
                <a:xfrm>
                  <a:off x="3390375" y="3027850"/>
                  <a:ext cx="1318125" cy="378600"/>
                </a:xfrm>
                <a:prstGeom prst="flowChartProcess">
                  <a:avLst/>
                </a:prstGeom>
                <a:solidFill>
                  <a:schemeClr val="accent5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4GB/8c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413" name="Google Shape;1413;p85"/>
              <p:cNvGrpSpPr/>
              <p:nvPr/>
            </p:nvGrpSpPr>
            <p:grpSpPr>
              <a:xfrm>
                <a:off x="4419792" y="2254170"/>
                <a:ext cx="544500" cy="649500"/>
                <a:chOff x="4097600" y="2652670"/>
                <a:chExt cx="544500" cy="649500"/>
              </a:xfrm>
            </p:grpSpPr>
            <p:sp>
              <p:nvSpPr>
                <p:cNvPr id="1414" name="Google Shape;1414;p85"/>
                <p:cNvSpPr/>
                <p:nvPr/>
              </p:nvSpPr>
              <p:spPr>
                <a:xfrm>
                  <a:off x="4097600" y="2652670"/>
                  <a:ext cx="544500" cy="649500"/>
                </a:xfrm>
                <a:prstGeom prst="snip1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6650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cxnSp>
              <p:nvCxnSpPr>
                <p:cNvPr id="1415" name="Google Shape;1415;p85"/>
                <p:cNvCxnSpPr/>
                <p:nvPr/>
              </p:nvCxnSpPr>
              <p:spPr>
                <a:xfrm>
                  <a:off x="4202150" y="281331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416" name="Google Shape;1416;p85"/>
                <p:cNvCxnSpPr/>
                <p:nvPr/>
              </p:nvCxnSpPr>
              <p:spPr>
                <a:xfrm>
                  <a:off x="4202150" y="293456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417" name="Google Shape;1417;p85"/>
                <p:cNvCxnSpPr/>
                <p:nvPr/>
              </p:nvCxnSpPr>
              <p:spPr>
                <a:xfrm>
                  <a:off x="4202150" y="305581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418" name="Google Shape;1418;p85"/>
                <p:cNvCxnSpPr/>
                <p:nvPr/>
              </p:nvCxnSpPr>
              <p:spPr>
                <a:xfrm>
                  <a:off x="4202150" y="317706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</p:grpSp>
        </p:grpSp>
        <p:grpSp>
          <p:nvGrpSpPr>
            <p:cNvPr id="1419" name="Google Shape;1419;p85"/>
            <p:cNvGrpSpPr/>
            <p:nvPr/>
          </p:nvGrpSpPr>
          <p:grpSpPr>
            <a:xfrm>
              <a:off x="4453367" y="4527450"/>
              <a:ext cx="1573917" cy="1276450"/>
              <a:chOff x="5262050" y="2130000"/>
              <a:chExt cx="1573917" cy="1276450"/>
            </a:xfrm>
          </p:grpSpPr>
          <p:grpSp>
            <p:nvGrpSpPr>
              <p:cNvPr id="1420" name="Google Shape;1420;p85"/>
              <p:cNvGrpSpPr/>
              <p:nvPr/>
            </p:nvGrpSpPr>
            <p:grpSpPr>
              <a:xfrm>
                <a:off x="5262050" y="2130000"/>
                <a:ext cx="1318125" cy="1276450"/>
                <a:chOff x="5262050" y="2130000"/>
                <a:chExt cx="1318125" cy="1276450"/>
              </a:xfrm>
            </p:grpSpPr>
            <p:sp>
              <p:nvSpPr>
                <p:cNvPr id="1421" name="Google Shape;1421;p85"/>
                <p:cNvSpPr/>
                <p:nvPr/>
              </p:nvSpPr>
              <p:spPr>
                <a:xfrm>
                  <a:off x="5262050" y="2130000"/>
                  <a:ext cx="1318125" cy="89785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blktests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nvme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422" name="Google Shape;1422;p85"/>
                <p:cNvSpPr/>
                <p:nvPr/>
              </p:nvSpPr>
              <p:spPr>
                <a:xfrm>
                  <a:off x="5262050" y="3027850"/>
                  <a:ext cx="1318125" cy="37860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4GB/8c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423" name="Google Shape;1423;p85"/>
              <p:cNvGrpSpPr/>
              <p:nvPr/>
            </p:nvGrpSpPr>
            <p:grpSpPr>
              <a:xfrm>
                <a:off x="6291467" y="2254170"/>
                <a:ext cx="544500" cy="649500"/>
                <a:chOff x="4097600" y="2652670"/>
                <a:chExt cx="544500" cy="649500"/>
              </a:xfrm>
            </p:grpSpPr>
            <p:sp>
              <p:nvSpPr>
                <p:cNvPr id="1424" name="Google Shape;1424;p85"/>
                <p:cNvSpPr/>
                <p:nvPr/>
              </p:nvSpPr>
              <p:spPr>
                <a:xfrm>
                  <a:off x="4097600" y="2652670"/>
                  <a:ext cx="544500" cy="649500"/>
                </a:xfrm>
                <a:prstGeom prst="snip1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6650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cxnSp>
              <p:nvCxnSpPr>
                <p:cNvPr id="1425" name="Google Shape;1425;p85"/>
                <p:cNvCxnSpPr/>
                <p:nvPr/>
              </p:nvCxnSpPr>
              <p:spPr>
                <a:xfrm>
                  <a:off x="4202150" y="281331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426" name="Google Shape;1426;p85"/>
                <p:cNvCxnSpPr/>
                <p:nvPr/>
              </p:nvCxnSpPr>
              <p:spPr>
                <a:xfrm>
                  <a:off x="4202150" y="293456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427" name="Google Shape;1427;p85"/>
                <p:cNvCxnSpPr/>
                <p:nvPr/>
              </p:nvCxnSpPr>
              <p:spPr>
                <a:xfrm>
                  <a:off x="4202150" y="305581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428" name="Google Shape;1428;p85"/>
                <p:cNvCxnSpPr/>
                <p:nvPr/>
              </p:nvCxnSpPr>
              <p:spPr>
                <a:xfrm>
                  <a:off x="4202150" y="317706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</p:grpSp>
        </p:grpSp>
        <p:grpSp>
          <p:nvGrpSpPr>
            <p:cNvPr id="1429" name="Google Shape;1429;p85"/>
            <p:cNvGrpSpPr/>
            <p:nvPr/>
          </p:nvGrpSpPr>
          <p:grpSpPr>
            <a:xfrm>
              <a:off x="6398275" y="4527450"/>
              <a:ext cx="1573917" cy="1276450"/>
              <a:chOff x="7420275" y="2130000"/>
              <a:chExt cx="1573917" cy="1276450"/>
            </a:xfrm>
          </p:grpSpPr>
          <p:grpSp>
            <p:nvGrpSpPr>
              <p:cNvPr id="1430" name="Google Shape;1430;p85"/>
              <p:cNvGrpSpPr/>
              <p:nvPr/>
            </p:nvGrpSpPr>
            <p:grpSpPr>
              <a:xfrm>
                <a:off x="7420275" y="2130000"/>
                <a:ext cx="1318125" cy="1276450"/>
                <a:chOff x="7420275" y="2130000"/>
                <a:chExt cx="1318125" cy="1276450"/>
              </a:xfrm>
            </p:grpSpPr>
            <p:sp>
              <p:nvSpPr>
                <p:cNvPr id="1431" name="Google Shape;1431;p85"/>
                <p:cNvSpPr/>
                <p:nvPr/>
              </p:nvSpPr>
              <p:spPr>
                <a:xfrm>
                  <a:off x="7420275" y="2130000"/>
                  <a:ext cx="1318125" cy="89785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tmpfs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huge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noswap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432" name="Google Shape;1432;p85"/>
                <p:cNvSpPr/>
                <p:nvPr/>
              </p:nvSpPr>
              <p:spPr>
                <a:xfrm>
                  <a:off x="7420275" y="3027850"/>
                  <a:ext cx="1318125" cy="37860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4GB/8c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433" name="Google Shape;1433;p85"/>
              <p:cNvGrpSpPr/>
              <p:nvPr/>
            </p:nvGrpSpPr>
            <p:grpSpPr>
              <a:xfrm>
                <a:off x="8449692" y="2254170"/>
                <a:ext cx="544500" cy="649500"/>
                <a:chOff x="4097600" y="2652670"/>
                <a:chExt cx="544500" cy="649500"/>
              </a:xfrm>
            </p:grpSpPr>
            <p:sp>
              <p:nvSpPr>
                <p:cNvPr id="1434" name="Google Shape;1434;p85"/>
                <p:cNvSpPr/>
                <p:nvPr/>
              </p:nvSpPr>
              <p:spPr>
                <a:xfrm>
                  <a:off x="4097600" y="2652670"/>
                  <a:ext cx="544500" cy="649500"/>
                </a:xfrm>
                <a:prstGeom prst="snip1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6650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cxnSp>
              <p:nvCxnSpPr>
                <p:cNvPr id="1435" name="Google Shape;1435;p85"/>
                <p:cNvCxnSpPr/>
                <p:nvPr/>
              </p:nvCxnSpPr>
              <p:spPr>
                <a:xfrm>
                  <a:off x="4202150" y="281331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436" name="Google Shape;1436;p85"/>
                <p:cNvCxnSpPr/>
                <p:nvPr/>
              </p:nvCxnSpPr>
              <p:spPr>
                <a:xfrm>
                  <a:off x="4202150" y="293456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437" name="Google Shape;1437;p85"/>
                <p:cNvCxnSpPr/>
                <p:nvPr/>
              </p:nvCxnSpPr>
              <p:spPr>
                <a:xfrm>
                  <a:off x="4202150" y="305581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438" name="Google Shape;1438;p85"/>
                <p:cNvCxnSpPr/>
                <p:nvPr/>
              </p:nvCxnSpPr>
              <p:spPr>
                <a:xfrm>
                  <a:off x="4202150" y="317706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</p:grpSp>
        </p:grpSp>
        <p:grpSp>
          <p:nvGrpSpPr>
            <p:cNvPr id="1439" name="Google Shape;1439;p85"/>
            <p:cNvGrpSpPr/>
            <p:nvPr/>
          </p:nvGrpSpPr>
          <p:grpSpPr>
            <a:xfrm>
              <a:off x="563550" y="4527450"/>
              <a:ext cx="1573917" cy="1276450"/>
              <a:chOff x="1585550" y="2130000"/>
              <a:chExt cx="1573917" cy="1276450"/>
            </a:xfrm>
          </p:grpSpPr>
          <p:grpSp>
            <p:nvGrpSpPr>
              <p:cNvPr id="1440" name="Google Shape;1440;p85"/>
              <p:cNvGrpSpPr/>
              <p:nvPr/>
            </p:nvGrpSpPr>
            <p:grpSpPr>
              <a:xfrm>
                <a:off x="1585550" y="2130000"/>
                <a:ext cx="1318125" cy="1276450"/>
                <a:chOff x="1585550" y="2130000"/>
                <a:chExt cx="1318125" cy="1276450"/>
              </a:xfrm>
            </p:grpSpPr>
            <p:sp>
              <p:nvSpPr>
                <p:cNvPr id="1441" name="Google Shape;1441;p85"/>
                <p:cNvSpPr/>
                <p:nvPr/>
              </p:nvSpPr>
              <p:spPr>
                <a:xfrm>
                  <a:off x="1585550" y="2130000"/>
                  <a:ext cx="1318125" cy="89785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xfs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crc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logdev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442" name="Google Shape;1442;p85"/>
                <p:cNvSpPr/>
                <p:nvPr/>
              </p:nvSpPr>
              <p:spPr>
                <a:xfrm>
                  <a:off x="1585550" y="3027850"/>
                  <a:ext cx="1318125" cy="37860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4GB/8c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443" name="Google Shape;1443;p85"/>
              <p:cNvGrpSpPr/>
              <p:nvPr/>
            </p:nvGrpSpPr>
            <p:grpSpPr>
              <a:xfrm>
                <a:off x="2614967" y="2254170"/>
                <a:ext cx="544500" cy="649500"/>
                <a:chOff x="4097600" y="2652670"/>
                <a:chExt cx="544500" cy="649500"/>
              </a:xfrm>
            </p:grpSpPr>
            <p:sp>
              <p:nvSpPr>
                <p:cNvPr id="1444" name="Google Shape;1444;p85"/>
                <p:cNvSpPr/>
                <p:nvPr/>
              </p:nvSpPr>
              <p:spPr>
                <a:xfrm>
                  <a:off x="4097600" y="2652670"/>
                  <a:ext cx="544500" cy="649500"/>
                </a:xfrm>
                <a:prstGeom prst="snip1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6650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cxnSp>
              <p:nvCxnSpPr>
                <p:cNvPr id="1445" name="Google Shape;1445;p85"/>
                <p:cNvCxnSpPr/>
                <p:nvPr/>
              </p:nvCxnSpPr>
              <p:spPr>
                <a:xfrm>
                  <a:off x="4202150" y="281331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446" name="Google Shape;1446;p85"/>
                <p:cNvCxnSpPr/>
                <p:nvPr/>
              </p:nvCxnSpPr>
              <p:spPr>
                <a:xfrm>
                  <a:off x="4202150" y="293456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447" name="Google Shape;1447;p85"/>
                <p:cNvCxnSpPr/>
                <p:nvPr/>
              </p:nvCxnSpPr>
              <p:spPr>
                <a:xfrm>
                  <a:off x="4202150" y="305581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448" name="Google Shape;1448;p85"/>
                <p:cNvCxnSpPr/>
                <p:nvPr/>
              </p:nvCxnSpPr>
              <p:spPr>
                <a:xfrm>
                  <a:off x="4202150" y="317706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</p:grpSp>
        </p:grpSp>
        <p:sp>
          <p:nvSpPr>
            <p:cNvPr id="1449" name="Google Shape;1449;p85"/>
            <p:cNvSpPr/>
            <p:nvPr/>
          </p:nvSpPr>
          <p:spPr>
            <a:xfrm>
              <a:off x="8967225" y="4527450"/>
              <a:ext cx="1318125" cy="897850"/>
            </a:xfrm>
            <a:prstGeom prst="flowChartProcess">
              <a:avLst/>
            </a:prstGeom>
            <a:noFill/>
            <a:ln cap="flat" cmpd="sng" w="11100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53300" lIns="53300" spcFirstLastPara="1" rIns="53300" wrap="square" tIns="533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16">
                  <a:solidFill>
                    <a:schemeClr val="lt1"/>
                  </a:solidFill>
                </a:rPr>
                <a:t>Capacity</a:t>
              </a:r>
              <a:endParaRPr sz="816">
                <a:solidFill>
                  <a:schemeClr val="lt1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16">
                  <a:solidFill>
                    <a:schemeClr val="lt1"/>
                  </a:solidFill>
                </a:rPr>
                <a:t>8 runners</a:t>
              </a:r>
              <a:endParaRPr sz="816">
                <a:solidFill>
                  <a:schemeClr val="lt1"/>
                </a:solidFill>
              </a:endParaRPr>
            </a:p>
          </p:txBody>
        </p:sp>
      </p:grpSp>
      <p:grpSp>
        <p:nvGrpSpPr>
          <p:cNvPr id="1450" name="Google Shape;1450;p85"/>
          <p:cNvGrpSpPr/>
          <p:nvPr/>
        </p:nvGrpSpPr>
        <p:grpSpPr>
          <a:xfrm>
            <a:off x="6133484" y="3321205"/>
            <a:ext cx="5991352" cy="1269817"/>
            <a:chOff x="351625" y="4154950"/>
            <a:chExt cx="10275000" cy="2177700"/>
          </a:xfrm>
        </p:grpSpPr>
        <p:sp>
          <p:nvSpPr>
            <p:cNvPr id="1451" name="Google Shape;1451;p85"/>
            <p:cNvSpPr/>
            <p:nvPr/>
          </p:nvSpPr>
          <p:spPr>
            <a:xfrm>
              <a:off x="351625" y="4154950"/>
              <a:ext cx="10275000" cy="2177700"/>
            </a:xfrm>
            <a:prstGeom prst="rect">
              <a:avLst/>
            </a:prstGeom>
            <a:solidFill>
              <a:srgbClr val="666666"/>
            </a:solidFill>
            <a:ln cap="flat" cmpd="sng" w="5550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53300" lIns="53300" spcFirstLastPara="1" rIns="53300" wrap="square" tIns="5330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16">
                  <a:solidFill>
                    <a:schemeClr val="lt1"/>
                  </a:solidFill>
                </a:rPr>
                <a:t>Host</a:t>
              </a:r>
              <a:endParaRPr sz="816">
                <a:solidFill>
                  <a:schemeClr val="lt1"/>
                </a:solidFill>
              </a:endParaRPr>
            </a:p>
          </p:txBody>
        </p:sp>
        <p:grpSp>
          <p:nvGrpSpPr>
            <p:cNvPr id="1452" name="Google Shape;1452;p85"/>
            <p:cNvGrpSpPr/>
            <p:nvPr/>
          </p:nvGrpSpPr>
          <p:grpSpPr>
            <a:xfrm>
              <a:off x="2508458" y="4527450"/>
              <a:ext cx="1573917" cy="1276450"/>
              <a:chOff x="3390375" y="2130000"/>
              <a:chExt cx="1573917" cy="1276450"/>
            </a:xfrm>
          </p:grpSpPr>
          <p:grpSp>
            <p:nvGrpSpPr>
              <p:cNvPr id="1453" name="Google Shape;1453;p85"/>
              <p:cNvGrpSpPr/>
              <p:nvPr/>
            </p:nvGrpSpPr>
            <p:grpSpPr>
              <a:xfrm>
                <a:off x="3390375" y="2130000"/>
                <a:ext cx="1318125" cy="1276450"/>
                <a:chOff x="3390375" y="2130000"/>
                <a:chExt cx="1318125" cy="1276450"/>
              </a:xfrm>
            </p:grpSpPr>
            <p:sp>
              <p:nvSpPr>
                <p:cNvPr id="1454" name="Google Shape;1454;p85"/>
                <p:cNvSpPr/>
                <p:nvPr/>
              </p:nvSpPr>
              <p:spPr>
                <a:xfrm>
                  <a:off x="3390375" y="2130000"/>
                  <a:ext cx="1318125" cy="897850"/>
                </a:xfrm>
                <a:prstGeom prst="flowChartProcess">
                  <a:avLst/>
                </a:prstGeom>
                <a:solidFill>
                  <a:schemeClr val="accent5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Build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Linux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455" name="Google Shape;1455;p85"/>
                <p:cNvSpPr/>
                <p:nvPr/>
              </p:nvSpPr>
              <p:spPr>
                <a:xfrm>
                  <a:off x="3390375" y="3027850"/>
                  <a:ext cx="1318125" cy="378600"/>
                </a:xfrm>
                <a:prstGeom prst="flowChartProcess">
                  <a:avLst/>
                </a:prstGeom>
                <a:solidFill>
                  <a:schemeClr val="accent5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4GB/8c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456" name="Google Shape;1456;p85"/>
              <p:cNvGrpSpPr/>
              <p:nvPr/>
            </p:nvGrpSpPr>
            <p:grpSpPr>
              <a:xfrm>
                <a:off x="4419792" y="2254170"/>
                <a:ext cx="544500" cy="649500"/>
                <a:chOff x="4097600" y="2652670"/>
                <a:chExt cx="544500" cy="649500"/>
              </a:xfrm>
            </p:grpSpPr>
            <p:sp>
              <p:nvSpPr>
                <p:cNvPr id="1457" name="Google Shape;1457;p85"/>
                <p:cNvSpPr/>
                <p:nvPr/>
              </p:nvSpPr>
              <p:spPr>
                <a:xfrm>
                  <a:off x="4097600" y="2652670"/>
                  <a:ext cx="544500" cy="649500"/>
                </a:xfrm>
                <a:prstGeom prst="snip1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6650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cxnSp>
              <p:nvCxnSpPr>
                <p:cNvPr id="1458" name="Google Shape;1458;p85"/>
                <p:cNvCxnSpPr/>
                <p:nvPr/>
              </p:nvCxnSpPr>
              <p:spPr>
                <a:xfrm>
                  <a:off x="4202150" y="281331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459" name="Google Shape;1459;p85"/>
                <p:cNvCxnSpPr/>
                <p:nvPr/>
              </p:nvCxnSpPr>
              <p:spPr>
                <a:xfrm>
                  <a:off x="4202150" y="293456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460" name="Google Shape;1460;p85"/>
                <p:cNvCxnSpPr/>
                <p:nvPr/>
              </p:nvCxnSpPr>
              <p:spPr>
                <a:xfrm>
                  <a:off x="4202150" y="305581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461" name="Google Shape;1461;p85"/>
                <p:cNvCxnSpPr/>
                <p:nvPr/>
              </p:nvCxnSpPr>
              <p:spPr>
                <a:xfrm>
                  <a:off x="4202150" y="317706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</p:grpSp>
        </p:grpSp>
        <p:grpSp>
          <p:nvGrpSpPr>
            <p:cNvPr id="1462" name="Google Shape;1462;p85"/>
            <p:cNvGrpSpPr/>
            <p:nvPr/>
          </p:nvGrpSpPr>
          <p:grpSpPr>
            <a:xfrm>
              <a:off x="4453367" y="4527450"/>
              <a:ext cx="1573917" cy="1276450"/>
              <a:chOff x="5262050" y="2130000"/>
              <a:chExt cx="1573917" cy="1276450"/>
            </a:xfrm>
          </p:grpSpPr>
          <p:grpSp>
            <p:nvGrpSpPr>
              <p:cNvPr id="1463" name="Google Shape;1463;p85"/>
              <p:cNvGrpSpPr/>
              <p:nvPr/>
            </p:nvGrpSpPr>
            <p:grpSpPr>
              <a:xfrm>
                <a:off x="5262050" y="2130000"/>
                <a:ext cx="1318125" cy="1276450"/>
                <a:chOff x="5262050" y="2130000"/>
                <a:chExt cx="1318125" cy="1276450"/>
              </a:xfrm>
            </p:grpSpPr>
            <p:sp>
              <p:nvSpPr>
                <p:cNvPr id="1464" name="Google Shape;1464;p85"/>
                <p:cNvSpPr/>
                <p:nvPr/>
              </p:nvSpPr>
              <p:spPr>
                <a:xfrm>
                  <a:off x="5262050" y="2130000"/>
                  <a:ext cx="1318125" cy="89785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blktests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nvme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465" name="Google Shape;1465;p85"/>
                <p:cNvSpPr/>
                <p:nvPr/>
              </p:nvSpPr>
              <p:spPr>
                <a:xfrm>
                  <a:off x="5262050" y="3027850"/>
                  <a:ext cx="1318125" cy="37860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4GB/8c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466" name="Google Shape;1466;p85"/>
              <p:cNvGrpSpPr/>
              <p:nvPr/>
            </p:nvGrpSpPr>
            <p:grpSpPr>
              <a:xfrm>
                <a:off x="6291467" y="2254170"/>
                <a:ext cx="544500" cy="649500"/>
                <a:chOff x="4097600" y="2652670"/>
                <a:chExt cx="544500" cy="649500"/>
              </a:xfrm>
            </p:grpSpPr>
            <p:sp>
              <p:nvSpPr>
                <p:cNvPr id="1467" name="Google Shape;1467;p85"/>
                <p:cNvSpPr/>
                <p:nvPr/>
              </p:nvSpPr>
              <p:spPr>
                <a:xfrm>
                  <a:off x="4097600" y="2652670"/>
                  <a:ext cx="544500" cy="649500"/>
                </a:xfrm>
                <a:prstGeom prst="snip1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6650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cxnSp>
              <p:nvCxnSpPr>
                <p:cNvPr id="1468" name="Google Shape;1468;p85"/>
                <p:cNvCxnSpPr/>
                <p:nvPr/>
              </p:nvCxnSpPr>
              <p:spPr>
                <a:xfrm>
                  <a:off x="4202150" y="281331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469" name="Google Shape;1469;p85"/>
                <p:cNvCxnSpPr/>
                <p:nvPr/>
              </p:nvCxnSpPr>
              <p:spPr>
                <a:xfrm>
                  <a:off x="4202150" y="293456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470" name="Google Shape;1470;p85"/>
                <p:cNvCxnSpPr/>
                <p:nvPr/>
              </p:nvCxnSpPr>
              <p:spPr>
                <a:xfrm>
                  <a:off x="4202150" y="305581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471" name="Google Shape;1471;p85"/>
                <p:cNvCxnSpPr/>
                <p:nvPr/>
              </p:nvCxnSpPr>
              <p:spPr>
                <a:xfrm>
                  <a:off x="4202150" y="317706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</p:grpSp>
        </p:grpSp>
        <p:grpSp>
          <p:nvGrpSpPr>
            <p:cNvPr id="1472" name="Google Shape;1472;p85"/>
            <p:cNvGrpSpPr/>
            <p:nvPr/>
          </p:nvGrpSpPr>
          <p:grpSpPr>
            <a:xfrm>
              <a:off x="6398275" y="4527450"/>
              <a:ext cx="1573917" cy="1276450"/>
              <a:chOff x="7420275" y="2130000"/>
              <a:chExt cx="1573917" cy="1276450"/>
            </a:xfrm>
          </p:grpSpPr>
          <p:grpSp>
            <p:nvGrpSpPr>
              <p:cNvPr id="1473" name="Google Shape;1473;p85"/>
              <p:cNvGrpSpPr/>
              <p:nvPr/>
            </p:nvGrpSpPr>
            <p:grpSpPr>
              <a:xfrm>
                <a:off x="7420275" y="2130000"/>
                <a:ext cx="1318125" cy="1276450"/>
                <a:chOff x="7420275" y="2130000"/>
                <a:chExt cx="1318125" cy="1276450"/>
              </a:xfrm>
            </p:grpSpPr>
            <p:sp>
              <p:nvSpPr>
                <p:cNvPr id="1474" name="Google Shape;1474;p85"/>
                <p:cNvSpPr/>
                <p:nvPr/>
              </p:nvSpPr>
              <p:spPr>
                <a:xfrm>
                  <a:off x="7420275" y="2130000"/>
                  <a:ext cx="1318125" cy="89785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tmpfs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huge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noswap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475" name="Google Shape;1475;p85"/>
                <p:cNvSpPr/>
                <p:nvPr/>
              </p:nvSpPr>
              <p:spPr>
                <a:xfrm>
                  <a:off x="7420275" y="3027850"/>
                  <a:ext cx="1318125" cy="37860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4GB/8c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476" name="Google Shape;1476;p85"/>
              <p:cNvGrpSpPr/>
              <p:nvPr/>
            </p:nvGrpSpPr>
            <p:grpSpPr>
              <a:xfrm>
                <a:off x="8449692" y="2254170"/>
                <a:ext cx="544500" cy="649500"/>
                <a:chOff x="4097600" y="2652670"/>
                <a:chExt cx="544500" cy="649500"/>
              </a:xfrm>
            </p:grpSpPr>
            <p:sp>
              <p:nvSpPr>
                <p:cNvPr id="1477" name="Google Shape;1477;p85"/>
                <p:cNvSpPr/>
                <p:nvPr/>
              </p:nvSpPr>
              <p:spPr>
                <a:xfrm>
                  <a:off x="4097600" y="2652670"/>
                  <a:ext cx="544500" cy="649500"/>
                </a:xfrm>
                <a:prstGeom prst="snip1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6650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cxnSp>
              <p:nvCxnSpPr>
                <p:cNvPr id="1478" name="Google Shape;1478;p85"/>
                <p:cNvCxnSpPr/>
                <p:nvPr/>
              </p:nvCxnSpPr>
              <p:spPr>
                <a:xfrm>
                  <a:off x="4202150" y="281331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479" name="Google Shape;1479;p85"/>
                <p:cNvCxnSpPr/>
                <p:nvPr/>
              </p:nvCxnSpPr>
              <p:spPr>
                <a:xfrm>
                  <a:off x="4202150" y="293456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480" name="Google Shape;1480;p85"/>
                <p:cNvCxnSpPr/>
                <p:nvPr/>
              </p:nvCxnSpPr>
              <p:spPr>
                <a:xfrm>
                  <a:off x="4202150" y="305581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481" name="Google Shape;1481;p85"/>
                <p:cNvCxnSpPr/>
                <p:nvPr/>
              </p:nvCxnSpPr>
              <p:spPr>
                <a:xfrm>
                  <a:off x="4202150" y="317706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</p:grpSp>
        </p:grpSp>
        <p:grpSp>
          <p:nvGrpSpPr>
            <p:cNvPr id="1482" name="Google Shape;1482;p85"/>
            <p:cNvGrpSpPr/>
            <p:nvPr/>
          </p:nvGrpSpPr>
          <p:grpSpPr>
            <a:xfrm>
              <a:off x="563550" y="4527450"/>
              <a:ext cx="1573917" cy="1276450"/>
              <a:chOff x="1585550" y="2130000"/>
              <a:chExt cx="1573917" cy="1276450"/>
            </a:xfrm>
          </p:grpSpPr>
          <p:grpSp>
            <p:nvGrpSpPr>
              <p:cNvPr id="1483" name="Google Shape;1483;p85"/>
              <p:cNvGrpSpPr/>
              <p:nvPr/>
            </p:nvGrpSpPr>
            <p:grpSpPr>
              <a:xfrm>
                <a:off x="1585550" y="2130000"/>
                <a:ext cx="1318125" cy="1276450"/>
                <a:chOff x="1585550" y="2130000"/>
                <a:chExt cx="1318125" cy="1276450"/>
              </a:xfrm>
            </p:grpSpPr>
            <p:sp>
              <p:nvSpPr>
                <p:cNvPr id="1484" name="Google Shape;1484;p85"/>
                <p:cNvSpPr/>
                <p:nvPr/>
              </p:nvSpPr>
              <p:spPr>
                <a:xfrm>
                  <a:off x="1585550" y="2130000"/>
                  <a:ext cx="1318125" cy="89785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xfs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crc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logdev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485" name="Google Shape;1485;p85"/>
                <p:cNvSpPr/>
                <p:nvPr/>
              </p:nvSpPr>
              <p:spPr>
                <a:xfrm>
                  <a:off x="1585550" y="3027850"/>
                  <a:ext cx="1318125" cy="37860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4GB/8c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486" name="Google Shape;1486;p85"/>
              <p:cNvGrpSpPr/>
              <p:nvPr/>
            </p:nvGrpSpPr>
            <p:grpSpPr>
              <a:xfrm>
                <a:off x="2614967" y="2254170"/>
                <a:ext cx="544500" cy="649500"/>
                <a:chOff x="4097600" y="2652670"/>
                <a:chExt cx="544500" cy="649500"/>
              </a:xfrm>
            </p:grpSpPr>
            <p:sp>
              <p:nvSpPr>
                <p:cNvPr id="1487" name="Google Shape;1487;p85"/>
                <p:cNvSpPr/>
                <p:nvPr/>
              </p:nvSpPr>
              <p:spPr>
                <a:xfrm>
                  <a:off x="4097600" y="2652670"/>
                  <a:ext cx="544500" cy="649500"/>
                </a:xfrm>
                <a:prstGeom prst="snip1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6650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cxnSp>
              <p:nvCxnSpPr>
                <p:cNvPr id="1488" name="Google Shape;1488;p85"/>
                <p:cNvCxnSpPr/>
                <p:nvPr/>
              </p:nvCxnSpPr>
              <p:spPr>
                <a:xfrm>
                  <a:off x="4202150" y="281331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489" name="Google Shape;1489;p85"/>
                <p:cNvCxnSpPr/>
                <p:nvPr/>
              </p:nvCxnSpPr>
              <p:spPr>
                <a:xfrm>
                  <a:off x="4202150" y="293456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490" name="Google Shape;1490;p85"/>
                <p:cNvCxnSpPr/>
                <p:nvPr/>
              </p:nvCxnSpPr>
              <p:spPr>
                <a:xfrm>
                  <a:off x="4202150" y="305581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491" name="Google Shape;1491;p85"/>
                <p:cNvCxnSpPr/>
                <p:nvPr/>
              </p:nvCxnSpPr>
              <p:spPr>
                <a:xfrm>
                  <a:off x="4202150" y="317706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</p:grpSp>
        </p:grpSp>
        <p:sp>
          <p:nvSpPr>
            <p:cNvPr id="1492" name="Google Shape;1492;p85"/>
            <p:cNvSpPr/>
            <p:nvPr/>
          </p:nvSpPr>
          <p:spPr>
            <a:xfrm>
              <a:off x="8967225" y="4527450"/>
              <a:ext cx="1318125" cy="897850"/>
            </a:xfrm>
            <a:prstGeom prst="flowChartProcess">
              <a:avLst/>
            </a:prstGeom>
            <a:noFill/>
            <a:ln cap="flat" cmpd="sng" w="11100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53300" lIns="53300" spcFirstLastPara="1" rIns="53300" wrap="square" tIns="533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16">
                  <a:solidFill>
                    <a:schemeClr val="lt1"/>
                  </a:solidFill>
                </a:rPr>
                <a:t>Capacity</a:t>
              </a:r>
              <a:endParaRPr sz="816">
                <a:solidFill>
                  <a:schemeClr val="lt1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16">
                  <a:solidFill>
                    <a:schemeClr val="lt1"/>
                  </a:solidFill>
                </a:rPr>
                <a:t>32 runners</a:t>
              </a:r>
              <a:endParaRPr sz="816">
                <a:solidFill>
                  <a:schemeClr val="lt1"/>
                </a:solidFill>
              </a:endParaRPr>
            </a:p>
          </p:txBody>
        </p:sp>
      </p:grpSp>
      <p:grpSp>
        <p:nvGrpSpPr>
          <p:cNvPr id="1493" name="Google Shape;1493;p85"/>
          <p:cNvGrpSpPr/>
          <p:nvPr/>
        </p:nvGrpSpPr>
        <p:grpSpPr>
          <a:xfrm>
            <a:off x="6133484" y="4766505"/>
            <a:ext cx="5991352" cy="1269817"/>
            <a:chOff x="351625" y="4154950"/>
            <a:chExt cx="10275000" cy="2177700"/>
          </a:xfrm>
        </p:grpSpPr>
        <p:sp>
          <p:nvSpPr>
            <p:cNvPr id="1494" name="Google Shape;1494;p85"/>
            <p:cNvSpPr/>
            <p:nvPr/>
          </p:nvSpPr>
          <p:spPr>
            <a:xfrm>
              <a:off x="351625" y="4154950"/>
              <a:ext cx="10275000" cy="2177700"/>
            </a:xfrm>
            <a:prstGeom prst="rect">
              <a:avLst/>
            </a:prstGeom>
            <a:solidFill>
              <a:srgbClr val="666666"/>
            </a:solidFill>
            <a:ln cap="flat" cmpd="sng" w="5550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53300" lIns="53300" spcFirstLastPara="1" rIns="53300" wrap="square" tIns="5330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16">
                  <a:solidFill>
                    <a:schemeClr val="lt1"/>
                  </a:solidFill>
                </a:rPr>
                <a:t>Host</a:t>
              </a:r>
              <a:endParaRPr sz="816">
                <a:solidFill>
                  <a:schemeClr val="lt1"/>
                </a:solidFill>
              </a:endParaRPr>
            </a:p>
          </p:txBody>
        </p:sp>
        <p:grpSp>
          <p:nvGrpSpPr>
            <p:cNvPr id="1495" name="Google Shape;1495;p85"/>
            <p:cNvGrpSpPr/>
            <p:nvPr/>
          </p:nvGrpSpPr>
          <p:grpSpPr>
            <a:xfrm>
              <a:off x="2508458" y="4527450"/>
              <a:ext cx="1573917" cy="1276450"/>
              <a:chOff x="3390375" y="2130000"/>
              <a:chExt cx="1573917" cy="1276450"/>
            </a:xfrm>
          </p:grpSpPr>
          <p:grpSp>
            <p:nvGrpSpPr>
              <p:cNvPr id="1496" name="Google Shape;1496;p85"/>
              <p:cNvGrpSpPr/>
              <p:nvPr/>
            </p:nvGrpSpPr>
            <p:grpSpPr>
              <a:xfrm>
                <a:off x="3390375" y="2130000"/>
                <a:ext cx="1318125" cy="1276450"/>
                <a:chOff x="3390375" y="2130000"/>
                <a:chExt cx="1318125" cy="1276450"/>
              </a:xfrm>
            </p:grpSpPr>
            <p:sp>
              <p:nvSpPr>
                <p:cNvPr id="1497" name="Google Shape;1497;p85"/>
                <p:cNvSpPr/>
                <p:nvPr/>
              </p:nvSpPr>
              <p:spPr>
                <a:xfrm>
                  <a:off x="3390375" y="2130000"/>
                  <a:ext cx="1318125" cy="897850"/>
                </a:xfrm>
                <a:prstGeom prst="flowChartProcess">
                  <a:avLst/>
                </a:prstGeom>
                <a:solidFill>
                  <a:schemeClr val="accent5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Build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Linux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498" name="Google Shape;1498;p85"/>
                <p:cNvSpPr/>
                <p:nvPr/>
              </p:nvSpPr>
              <p:spPr>
                <a:xfrm>
                  <a:off x="3390375" y="3027850"/>
                  <a:ext cx="1318125" cy="378600"/>
                </a:xfrm>
                <a:prstGeom prst="flowChartProcess">
                  <a:avLst/>
                </a:prstGeom>
                <a:solidFill>
                  <a:schemeClr val="accent5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4GB/8c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499" name="Google Shape;1499;p85"/>
              <p:cNvGrpSpPr/>
              <p:nvPr/>
            </p:nvGrpSpPr>
            <p:grpSpPr>
              <a:xfrm>
                <a:off x="4419792" y="2254170"/>
                <a:ext cx="544500" cy="649500"/>
                <a:chOff x="4097600" y="2652670"/>
                <a:chExt cx="544500" cy="649500"/>
              </a:xfrm>
            </p:grpSpPr>
            <p:sp>
              <p:nvSpPr>
                <p:cNvPr id="1500" name="Google Shape;1500;p85"/>
                <p:cNvSpPr/>
                <p:nvPr/>
              </p:nvSpPr>
              <p:spPr>
                <a:xfrm>
                  <a:off x="4097600" y="2652670"/>
                  <a:ext cx="544500" cy="649500"/>
                </a:xfrm>
                <a:prstGeom prst="snip1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6650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cxnSp>
              <p:nvCxnSpPr>
                <p:cNvPr id="1501" name="Google Shape;1501;p85"/>
                <p:cNvCxnSpPr/>
                <p:nvPr/>
              </p:nvCxnSpPr>
              <p:spPr>
                <a:xfrm>
                  <a:off x="4202150" y="281331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502" name="Google Shape;1502;p85"/>
                <p:cNvCxnSpPr/>
                <p:nvPr/>
              </p:nvCxnSpPr>
              <p:spPr>
                <a:xfrm>
                  <a:off x="4202150" y="293456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503" name="Google Shape;1503;p85"/>
                <p:cNvCxnSpPr/>
                <p:nvPr/>
              </p:nvCxnSpPr>
              <p:spPr>
                <a:xfrm>
                  <a:off x="4202150" y="305581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504" name="Google Shape;1504;p85"/>
                <p:cNvCxnSpPr/>
                <p:nvPr/>
              </p:nvCxnSpPr>
              <p:spPr>
                <a:xfrm>
                  <a:off x="4202150" y="317706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</p:grpSp>
        </p:grpSp>
        <p:grpSp>
          <p:nvGrpSpPr>
            <p:cNvPr id="1505" name="Google Shape;1505;p85"/>
            <p:cNvGrpSpPr/>
            <p:nvPr/>
          </p:nvGrpSpPr>
          <p:grpSpPr>
            <a:xfrm>
              <a:off x="4453367" y="4527450"/>
              <a:ext cx="1573917" cy="1276450"/>
              <a:chOff x="5262050" y="2130000"/>
              <a:chExt cx="1573917" cy="1276450"/>
            </a:xfrm>
          </p:grpSpPr>
          <p:grpSp>
            <p:nvGrpSpPr>
              <p:cNvPr id="1506" name="Google Shape;1506;p85"/>
              <p:cNvGrpSpPr/>
              <p:nvPr/>
            </p:nvGrpSpPr>
            <p:grpSpPr>
              <a:xfrm>
                <a:off x="5262050" y="2130000"/>
                <a:ext cx="1318125" cy="1276450"/>
                <a:chOff x="5262050" y="2130000"/>
                <a:chExt cx="1318125" cy="1276450"/>
              </a:xfrm>
            </p:grpSpPr>
            <p:sp>
              <p:nvSpPr>
                <p:cNvPr id="1507" name="Google Shape;1507;p85"/>
                <p:cNvSpPr/>
                <p:nvPr/>
              </p:nvSpPr>
              <p:spPr>
                <a:xfrm>
                  <a:off x="5262050" y="2130000"/>
                  <a:ext cx="1318125" cy="89785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blktests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nvme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508" name="Google Shape;1508;p85"/>
                <p:cNvSpPr/>
                <p:nvPr/>
              </p:nvSpPr>
              <p:spPr>
                <a:xfrm>
                  <a:off x="5262050" y="3027850"/>
                  <a:ext cx="1318125" cy="37860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4GB/8c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509" name="Google Shape;1509;p85"/>
              <p:cNvGrpSpPr/>
              <p:nvPr/>
            </p:nvGrpSpPr>
            <p:grpSpPr>
              <a:xfrm>
                <a:off x="6291467" y="2254170"/>
                <a:ext cx="544500" cy="649500"/>
                <a:chOff x="4097600" y="2652670"/>
                <a:chExt cx="544500" cy="649500"/>
              </a:xfrm>
            </p:grpSpPr>
            <p:sp>
              <p:nvSpPr>
                <p:cNvPr id="1510" name="Google Shape;1510;p85"/>
                <p:cNvSpPr/>
                <p:nvPr/>
              </p:nvSpPr>
              <p:spPr>
                <a:xfrm>
                  <a:off x="4097600" y="2652670"/>
                  <a:ext cx="544500" cy="649500"/>
                </a:xfrm>
                <a:prstGeom prst="snip1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6650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cxnSp>
              <p:nvCxnSpPr>
                <p:cNvPr id="1511" name="Google Shape;1511;p85"/>
                <p:cNvCxnSpPr/>
                <p:nvPr/>
              </p:nvCxnSpPr>
              <p:spPr>
                <a:xfrm>
                  <a:off x="4202150" y="281331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512" name="Google Shape;1512;p85"/>
                <p:cNvCxnSpPr/>
                <p:nvPr/>
              </p:nvCxnSpPr>
              <p:spPr>
                <a:xfrm>
                  <a:off x="4202150" y="293456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513" name="Google Shape;1513;p85"/>
                <p:cNvCxnSpPr/>
                <p:nvPr/>
              </p:nvCxnSpPr>
              <p:spPr>
                <a:xfrm>
                  <a:off x="4202150" y="305581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514" name="Google Shape;1514;p85"/>
                <p:cNvCxnSpPr/>
                <p:nvPr/>
              </p:nvCxnSpPr>
              <p:spPr>
                <a:xfrm>
                  <a:off x="4202150" y="317706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</p:grpSp>
        </p:grpSp>
        <p:grpSp>
          <p:nvGrpSpPr>
            <p:cNvPr id="1515" name="Google Shape;1515;p85"/>
            <p:cNvGrpSpPr/>
            <p:nvPr/>
          </p:nvGrpSpPr>
          <p:grpSpPr>
            <a:xfrm>
              <a:off x="6398275" y="4527450"/>
              <a:ext cx="1573917" cy="1276450"/>
              <a:chOff x="7420275" y="2130000"/>
              <a:chExt cx="1573917" cy="1276450"/>
            </a:xfrm>
          </p:grpSpPr>
          <p:grpSp>
            <p:nvGrpSpPr>
              <p:cNvPr id="1516" name="Google Shape;1516;p85"/>
              <p:cNvGrpSpPr/>
              <p:nvPr/>
            </p:nvGrpSpPr>
            <p:grpSpPr>
              <a:xfrm>
                <a:off x="7420275" y="2130000"/>
                <a:ext cx="1318125" cy="1276450"/>
                <a:chOff x="7420275" y="2130000"/>
                <a:chExt cx="1318125" cy="1276450"/>
              </a:xfrm>
            </p:grpSpPr>
            <p:sp>
              <p:nvSpPr>
                <p:cNvPr id="1517" name="Google Shape;1517;p85"/>
                <p:cNvSpPr/>
                <p:nvPr/>
              </p:nvSpPr>
              <p:spPr>
                <a:xfrm>
                  <a:off x="7420275" y="2130000"/>
                  <a:ext cx="1318125" cy="89785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tmpfs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huge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noswap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518" name="Google Shape;1518;p85"/>
                <p:cNvSpPr/>
                <p:nvPr/>
              </p:nvSpPr>
              <p:spPr>
                <a:xfrm>
                  <a:off x="7420275" y="3027850"/>
                  <a:ext cx="1318125" cy="37860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4GB/8c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519" name="Google Shape;1519;p85"/>
              <p:cNvGrpSpPr/>
              <p:nvPr/>
            </p:nvGrpSpPr>
            <p:grpSpPr>
              <a:xfrm>
                <a:off x="8449692" y="2254170"/>
                <a:ext cx="544500" cy="649500"/>
                <a:chOff x="4097600" y="2652670"/>
                <a:chExt cx="544500" cy="649500"/>
              </a:xfrm>
            </p:grpSpPr>
            <p:sp>
              <p:nvSpPr>
                <p:cNvPr id="1520" name="Google Shape;1520;p85"/>
                <p:cNvSpPr/>
                <p:nvPr/>
              </p:nvSpPr>
              <p:spPr>
                <a:xfrm>
                  <a:off x="4097600" y="2652670"/>
                  <a:ext cx="544500" cy="649500"/>
                </a:xfrm>
                <a:prstGeom prst="snip1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6650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cxnSp>
              <p:nvCxnSpPr>
                <p:cNvPr id="1521" name="Google Shape;1521;p85"/>
                <p:cNvCxnSpPr/>
                <p:nvPr/>
              </p:nvCxnSpPr>
              <p:spPr>
                <a:xfrm>
                  <a:off x="4202150" y="281331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522" name="Google Shape;1522;p85"/>
                <p:cNvCxnSpPr/>
                <p:nvPr/>
              </p:nvCxnSpPr>
              <p:spPr>
                <a:xfrm>
                  <a:off x="4202150" y="293456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523" name="Google Shape;1523;p85"/>
                <p:cNvCxnSpPr/>
                <p:nvPr/>
              </p:nvCxnSpPr>
              <p:spPr>
                <a:xfrm>
                  <a:off x="4202150" y="305581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524" name="Google Shape;1524;p85"/>
                <p:cNvCxnSpPr/>
                <p:nvPr/>
              </p:nvCxnSpPr>
              <p:spPr>
                <a:xfrm>
                  <a:off x="4202150" y="317706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</p:grpSp>
        </p:grpSp>
        <p:grpSp>
          <p:nvGrpSpPr>
            <p:cNvPr id="1525" name="Google Shape;1525;p85"/>
            <p:cNvGrpSpPr/>
            <p:nvPr/>
          </p:nvGrpSpPr>
          <p:grpSpPr>
            <a:xfrm>
              <a:off x="563550" y="4527450"/>
              <a:ext cx="1573917" cy="1276450"/>
              <a:chOff x="1585550" y="2130000"/>
              <a:chExt cx="1573917" cy="1276450"/>
            </a:xfrm>
          </p:grpSpPr>
          <p:grpSp>
            <p:nvGrpSpPr>
              <p:cNvPr id="1526" name="Google Shape;1526;p85"/>
              <p:cNvGrpSpPr/>
              <p:nvPr/>
            </p:nvGrpSpPr>
            <p:grpSpPr>
              <a:xfrm>
                <a:off x="1585550" y="2130000"/>
                <a:ext cx="1318125" cy="1276450"/>
                <a:chOff x="1585550" y="2130000"/>
                <a:chExt cx="1318125" cy="1276450"/>
              </a:xfrm>
            </p:grpSpPr>
            <p:sp>
              <p:nvSpPr>
                <p:cNvPr id="1527" name="Google Shape;1527;p85"/>
                <p:cNvSpPr/>
                <p:nvPr/>
              </p:nvSpPr>
              <p:spPr>
                <a:xfrm>
                  <a:off x="1585550" y="2130000"/>
                  <a:ext cx="1318125" cy="89785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xfs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crc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logdev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528" name="Google Shape;1528;p85"/>
                <p:cNvSpPr/>
                <p:nvPr/>
              </p:nvSpPr>
              <p:spPr>
                <a:xfrm>
                  <a:off x="1585550" y="3027850"/>
                  <a:ext cx="1318125" cy="37860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4GB/8c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529" name="Google Shape;1529;p85"/>
              <p:cNvGrpSpPr/>
              <p:nvPr/>
            </p:nvGrpSpPr>
            <p:grpSpPr>
              <a:xfrm>
                <a:off x="2614967" y="2254170"/>
                <a:ext cx="544500" cy="649500"/>
                <a:chOff x="4097600" y="2652670"/>
                <a:chExt cx="544500" cy="649500"/>
              </a:xfrm>
            </p:grpSpPr>
            <p:sp>
              <p:nvSpPr>
                <p:cNvPr id="1530" name="Google Shape;1530;p85"/>
                <p:cNvSpPr/>
                <p:nvPr/>
              </p:nvSpPr>
              <p:spPr>
                <a:xfrm>
                  <a:off x="4097600" y="2652670"/>
                  <a:ext cx="544500" cy="649500"/>
                </a:xfrm>
                <a:prstGeom prst="snip1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6650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cxnSp>
              <p:nvCxnSpPr>
                <p:cNvPr id="1531" name="Google Shape;1531;p85"/>
                <p:cNvCxnSpPr/>
                <p:nvPr/>
              </p:nvCxnSpPr>
              <p:spPr>
                <a:xfrm>
                  <a:off x="4202150" y="281331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532" name="Google Shape;1532;p85"/>
                <p:cNvCxnSpPr/>
                <p:nvPr/>
              </p:nvCxnSpPr>
              <p:spPr>
                <a:xfrm>
                  <a:off x="4202150" y="293456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533" name="Google Shape;1533;p85"/>
                <p:cNvCxnSpPr/>
                <p:nvPr/>
              </p:nvCxnSpPr>
              <p:spPr>
                <a:xfrm>
                  <a:off x="4202150" y="305581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534" name="Google Shape;1534;p85"/>
                <p:cNvCxnSpPr/>
                <p:nvPr/>
              </p:nvCxnSpPr>
              <p:spPr>
                <a:xfrm>
                  <a:off x="4202150" y="317706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</p:grpSp>
        </p:grpSp>
        <p:sp>
          <p:nvSpPr>
            <p:cNvPr id="1535" name="Google Shape;1535;p85"/>
            <p:cNvSpPr/>
            <p:nvPr/>
          </p:nvSpPr>
          <p:spPr>
            <a:xfrm>
              <a:off x="8967225" y="4527450"/>
              <a:ext cx="1318125" cy="897850"/>
            </a:xfrm>
            <a:prstGeom prst="flowChartProcess">
              <a:avLst/>
            </a:prstGeom>
            <a:noFill/>
            <a:ln cap="flat" cmpd="sng" w="11100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53300" lIns="53300" spcFirstLastPara="1" rIns="53300" wrap="square" tIns="533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16">
                  <a:solidFill>
                    <a:schemeClr val="lt1"/>
                  </a:solidFill>
                </a:rPr>
                <a:t>Capacity</a:t>
              </a:r>
              <a:endParaRPr sz="816">
                <a:solidFill>
                  <a:schemeClr val="lt1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16">
                  <a:solidFill>
                    <a:schemeClr val="lt1"/>
                  </a:solidFill>
                </a:rPr>
                <a:t>4 runners</a:t>
              </a:r>
              <a:endParaRPr sz="816"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4"/>
          <p:cNvSpPr txBox="1"/>
          <p:nvPr/>
        </p:nvSpPr>
        <p:spPr>
          <a:xfrm>
            <a:off x="366715" y="159281"/>
            <a:ext cx="650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4"/>
          <p:cNvSpPr txBox="1"/>
          <p:nvPr/>
        </p:nvSpPr>
        <p:spPr>
          <a:xfrm>
            <a:off x="878603" y="987826"/>
            <a:ext cx="900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4"/>
          <p:cNvSpPr txBox="1"/>
          <p:nvPr/>
        </p:nvSpPr>
        <p:spPr>
          <a:xfrm>
            <a:off x="1025750" y="5987325"/>
            <a:ext cx="42300" cy="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3f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114" name="Google Shape;114;p14"/>
          <p:cNvSpPr txBox="1"/>
          <p:nvPr/>
        </p:nvSpPr>
        <p:spPr>
          <a:xfrm>
            <a:off x="351625" y="851175"/>
            <a:ext cx="10682400" cy="54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US" sz="2400">
                <a:solidFill>
                  <a:srgbClr val="FFFFFF"/>
                </a:solidFill>
              </a:rPr>
              <a:t>What is kdevops:</a:t>
            </a:r>
            <a:endParaRPr sz="2400">
              <a:solidFill>
                <a:srgbClr val="FFFFFF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</a:pPr>
            <a:r>
              <a:rPr lang="en-US" sz="2400">
                <a:solidFill>
                  <a:srgbClr val="FFFFFF"/>
                </a:solidFill>
              </a:rPr>
              <a:t>Linux distribution agnostic</a:t>
            </a:r>
            <a:endParaRPr sz="2400">
              <a:solidFill>
                <a:srgbClr val="FFFFFF"/>
              </a:solidFill>
            </a:endParaRPr>
          </a:p>
          <a:p>
            <a: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</a:pPr>
            <a:r>
              <a:rPr lang="en-US" sz="2400">
                <a:solidFill>
                  <a:srgbClr val="FFFFFF"/>
                </a:solidFill>
              </a:rPr>
              <a:t>Linux kernel </a:t>
            </a:r>
            <a:r>
              <a:rPr lang="en-US" sz="2400">
                <a:solidFill>
                  <a:schemeClr val="accent1"/>
                </a:solidFill>
              </a:rPr>
              <a:t>test automation</a:t>
            </a:r>
            <a:r>
              <a:rPr lang="en-US" sz="2400">
                <a:solidFill>
                  <a:srgbClr val="FFFFFF"/>
                </a:solidFill>
              </a:rPr>
              <a:t> solution</a:t>
            </a:r>
            <a:endParaRPr sz="2400">
              <a:solidFill>
                <a:srgbClr val="FFFFFF"/>
              </a:solidFill>
            </a:endParaRPr>
          </a:p>
          <a:p>
            <a: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</a:pPr>
            <a:r>
              <a:rPr lang="en-US" sz="2400">
                <a:solidFill>
                  <a:srgbClr val="FFFFFF"/>
                </a:solidFill>
              </a:rPr>
              <a:t>Linux kernel </a:t>
            </a:r>
            <a:r>
              <a:rPr lang="en-US" sz="2400">
                <a:solidFill>
                  <a:schemeClr val="accent1"/>
                </a:solidFill>
              </a:rPr>
              <a:t>development automation</a:t>
            </a:r>
            <a:r>
              <a:rPr lang="en-US" sz="2400">
                <a:solidFill>
                  <a:srgbClr val="FFFFFF"/>
                </a:solidFill>
              </a:rPr>
              <a:t> solution</a:t>
            </a:r>
            <a:endParaRPr sz="2400">
              <a:solidFill>
                <a:srgbClr val="FFFFFF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</a:pPr>
            <a:r>
              <a:rPr lang="en-US" sz="2400">
                <a:solidFill>
                  <a:srgbClr val="FFFFFF"/>
                </a:solidFill>
              </a:rPr>
              <a:t>Kconfig + ansible + CI integration + automatic dashboard</a:t>
            </a:r>
            <a:endParaRPr sz="2400">
              <a:solidFill>
                <a:srgbClr val="FFFFFF"/>
              </a:solidFill>
            </a:endParaRPr>
          </a:p>
          <a:p>
            <a: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</a:pPr>
            <a:r>
              <a:rPr lang="en-US" sz="2400">
                <a:solidFill>
                  <a:srgbClr val="FFFFFF"/>
                </a:solidFill>
              </a:rPr>
              <a:t>guestfs for local virtualization</a:t>
            </a:r>
            <a:endParaRPr sz="2400">
              <a:solidFill>
                <a:srgbClr val="FFFFFF"/>
              </a:solidFill>
            </a:endParaRPr>
          </a:p>
          <a:p>
            <a: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</a:pPr>
            <a:r>
              <a:rPr lang="en-US" sz="2400">
                <a:solidFill>
                  <a:srgbClr val="FFFFFF"/>
                </a:solidFill>
              </a:rPr>
              <a:t>terraform or opentofu</a:t>
            </a:r>
            <a:endParaRPr sz="2400">
              <a:solidFill>
                <a:srgbClr val="FFFFFF"/>
              </a:solidFill>
            </a:endParaRPr>
          </a:p>
          <a:p>
            <a: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US" sz="2400">
                <a:solidFill>
                  <a:srgbClr val="FFFFFF"/>
                </a:solidFill>
              </a:rPr>
              <a:t>OCI</a:t>
            </a:r>
            <a:endParaRPr sz="2400">
              <a:solidFill>
                <a:srgbClr val="FFFFFF"/>
              </a:solidFill>
            </a:endParaRPr>
          </a:p>
          <a:p>
            <a: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US" sz="2400">
                <a:solidFill>
                  <a:srgbClr val="FFFFFF"/>
                </a:solidFill>
              </a:rPr>
              <a:t>AWS</a:t>
            </a:r>
            <a:endParaRPr sz="2400">
              <a:solidFill>
                <a:srgbClr val="FFFFFF"/>
              </a:solidFill>
            </a:endParaRPr>
          </a:p>
          <a:p>
            <a: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US" sz="2400">
                <a:solidFill>
                  <a:srgbClr val="FFFFFF"/>
                </a:solidFill>
              </a:rPr>
              <a:t>Azure</a:t>
            </a:r>
            <a:endParaRPr sz="2400">
              <a:solidFill>
                <a:srgbClr val="FFFFFF"/>
              </a:solidFill>
            </a:endParaRPr>
          </a:p>
          <a:p>
            <a: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US" sz="2400">
                <a:solidFill>
                  <a:srgbClr val="FFFFFF"/>
                </a:solidFill>
              </a:rPr>
              <a:t>GCE</a:t>
            </a:r>
            <a:endParaRPr sz="2400">
              <a:solidFill>
                <a:srgbClr val="FFFFFF"/>
              </a:solidFill>
            </a:endParaRPr>
          </a:p>
          <a:p>
            <a: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US" sz="2400">
                <a:solidFill>
                  <a:srgbClr val="FFFFFF"/>
                </a:solidFill>
              </a:rPr>
              <a:t>OpenStack</a:t>
            </a:r>
            <a:endParaRPr sz="2400">
              <a:solidFill>
                <a:srgbClr val="FFFFFF"/>
              </a:solidFill>
            </a:endParaRPr>
          </a:p>
          <a:p>
            <a: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</a:pPr>
            <a:r>
              <a:rPr lang="en-US" sz="2400">
                <a:solidFill>
                  <a:schemeClr val="accent1"/>
                </a:solidFill>
              </a:rPr>
              <a:t>Neoclouds: </a:t>
            </a:r>
            <a:r>
              <a:rPr lang="en-US" sz="2400">
                <a:solidFill>
                  <a:schemeClr val="accent1"/>
                </a:solidFill>
              </a:rPr>
              <a:t>Lambda Labs &amp; DataCrunch (Verdi)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15" name="Google Shape;115;p14"/>
          <p:cNvSpPr txBox="1"/>
          <p:nvPr/>
        </p:nvSpPr>
        <p:spPr>
          <a:xfrm>
            <a:off x="1068050" y="311200"/>
            <a:ext cx="96465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Noto Sans Symbols"/>
              <a:buNone/>
            </a:pPr>
            <a:r>
              <a:rPr b="1" lang="en-US" sz="3400">
                <a:solidFill>
                  <a:srgbClr val="FFFFFF"/>
                </a:solidFill>
              </a:rPr>
              <a:t>kdevops: intro</a:t>
            </a:r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0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p86"/>
          <p:cNvSpPr txBox="1"/>
          <p:nvPr/>
        </p:nvSpPr>
        <p:spPr>
          <a:xfrm>
            <a:off x="439450" y="311200"/>
            <a:ext cx="102750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Noto Sans Symbols"/>
              <a:buNone/>
            </a:pPr>
            <a:r>
              <a:rPr b="1" lang="en-US" sz="3400">
                <a:solidFill>
                  <a:srgbClr val="FFFFFF"/>
                </a:solidFill>
              </a:rPr>
              <a:t>Turning kdevops into CI accelerator</a:t>
            </a:r>
            <a:endParaRPr/>
          </a:p>
        </p:txBody>
      </p:sp>
      <p:sp>
        <p:nvSpPr>
          <p:cNvPr id="1542" name="Google Shape;1542;p86"/>
          <p:cNvSpPr txBox="1"/>
          <p:nvPr/>
        </p:nvSpPr>
        <p:spPr>
          <a:xfrm>
            <a:off x="351625" y="851175"/>
            <a:ext cx="11661900" cy="54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How do we scale?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kdevops normal workflow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Linux builder runner (uses host nproc)</a:t>
            </a:r>
            <a:endParaRPr sz="2400">
              <a:solidFill>
                <a:schemeClr val="lt1"/>
              </a:solidFill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543" name="Google Shape;1543;p86"/>
          <p:cNvSpPr/>
          <p:nvPr/>
        </p:nvSpPr>
        <p:spPr>
          <a:xfrm>
            <a:off x="49858" y="3321205"/>
            <a:ext cx="5991352" cy="1269817"/>
          </a:xfrm>
          <a:prstGeom prst="rect">
            <a:avLst/>
          </a:prstGeom>
          <a:solidFill>
            <a:srgbClr val="666666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53300" lIns="53300" spcFirstLastPara="1" rIns="53300" wrap="square" tIns="533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Host</a:t>
            </a:r>
            <a:endParaRPr sz="816">
              <a:solidFill>
                <a:schemeClr val="lt1"/>
              </a:solidFill>
            </a:endParaRPr>
          </a:p>
        </p:txBody>
      </p:sp>
      <p:grpSp>
        <p:nvGrpSpPr>
          <p:cNvPr id="1544" name="Google Shape;1544;p86"/>
          <p:cNvGrpSpPr/>
          <p:nvPr/>
        </p:nvGrpSpPr>
        <p:grpSpPr>
          <a:xfrm>
            <a:off x="1307508" y="3538410"/>
            <a:ext cx="917751" cy="744298"/>
            <a:chOff x="3390375" y="2130000"/>
            <a:chExt cx="1573917" cy="1276450"/>
          </a:xfrm>
        </p:grpSpPr>
        <p:grpSp>
          <p:nvGrpSpPr>
            <p:cNvPr id="1545" name="Google Shape;1545;p86"/>
            <p:cNvGrpSpPr/>
            <p:nvPr/>
          </p:nvGrpSpPr>
          <p:grpSpPr>
            <a:xfrm>
              <a:off x="3390375" y="2130000"/>
              <a:ext cx="1318125" cy="1276450"/>
              <a:chOff x="3390375" y="2130000"/>
              <a:chExt cx="1318125" cy="1276450"/>
            </a:xfrm>
          </p:grpSpPr>
          <p:sp>
            <p:nvSpPr>
              <p:cNvPr id="1546" name="Google Shape;1546;p86"/>
              <p:cNvSpPr/>
              <p:nvPr/>
            </p:nvSpPr>
            <p:spPr>
              <a:xfrm>
                <a:off x="3390375" y="2130000"/>
                <a:ext cx="1318125" cy="89785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xfs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crc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rtdev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sp>
            <p:nvSpPr>
              <p:cNvPr id="1547" name="Google Shape;1547;p86"/>
              <p:cNvSpPr/>
              <p:nvPr/>
            </p:nvSpPr>
            <p:spPr>
              <a:xfrm>
                <a:off x="3390375" y="3027850"/>
                <a:ext cx="1318125" cy="37860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4GB/8c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548" name="Google Shape;1548;p86"/>
            <p:cNvGrpSpPr/>
            <p:nvPr/>
          </p:nvGrpSpPr>
          <p:grpSpPr>
            <a:xfrm>
              <a:off x="4419792" y="2254170"/>
              <a:ext cx="544500" cy="649500"/>
              <a:chOff x="4097600" y="2652670"/>
              <a:chExt cx="544500" cy="649500"/>
            </a:xfrm>
          </p:grpSpPr>
          <p:sp>
            <p:nvSpPr>
              <p:cNvPr id="1549" name="Google Shape;1549;p86"/>
              <p:cNvSpPr/>
              <p:nvPr/>
            </p:nvSpPr>
            <p:spPr>
              <a:xfrm>
                <a:off x="4097600" y="2652670"/>
                <a:ext cx="544500" cy="649500"/>
              </a:xfrm>
              <a:prstGeom prst="snip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665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cxnSp>
            <p:nvCxnSpPr>
              <p:cNvPr id="1550" name="Google Shape;1550;p86"/>
              <p:cNvCxnSpPr/>
              <p:nvPr/>
            </p:nvCxnSpPr>
            <p:spPr>
              <a:xfrm>
                <a:off x="4202150" y="281331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551" name="Google Shape;1551;p86"/>
              <p:cNvCxnSpPr/>
              <p:nvPr/>
            </p:nvCxnSpPr>
            <p:spPr>
              <a:xfrm>
                <a:off x="4202150" y="293456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552" name="Google Shape;1552;p86"/>
              <p:cNvCxnSpPr/>
              <p:nvPr/>
            </p:nvCxnSpPr>
            <p:spPr>
              <a:xfrm>
                <a:off x="4202150" y="305581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553" name="Google Shape;1553;p86"/>
              <p:cNvCxnSpPr/>
              <p:nvPr/>
            </p:nvCxnSpPr>
            <p:spPr>
              <a:xfrm>
                <a:off x="4202150" y="317706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</p:grpSp>
      </p:grpSp>
      <p:grpSp>
        <p:nvGrpSpPr>
          <p:cNvPr id="1554" name="Google Shape;1554;p86"/>
          <p:cNvGrpSpPr/>
          <p:nvPr/>
        </p:nvGrpSpPr>
        <p:grpSpPr>
          <a:xfrm>
            <a:off x="2441584" y="3538410"/>
            <a:ext cx="917751" cy="744298"/>
            <a:chOff x="5262050" y="2130000"/>
            <a:chExt cx="1573917" cy="1276450"/>
          </a:xfrm>
        </p:grpSpPr>
        <p:grpSp>
          <p:nvGrpSpPr>
            <p:cNvPr id="1555" name="Google Shape;1555;p86"/>
            <p:cNvGrpSpPr/>
            <p:nvPr/>
          </p:nvGrpSpPr>
          <p:grpSpPr>
            <a:xfrm>
              <a:off x="5262050" y="2130000"/>
              <a:ext cx="1318125" cy="1276450"/>
              <a:chOff x="5262050" y="2130000"/>
              <a:chExt cx="1318125" cy="1276450"/>
            </a:xfrm>
          </p:grpSpPr>
          <p:sp>
            <p:nvSpPr>
              <p:cNvPr id="1556" name="Google Shape;1556;p86"/>
              <p:cNvSpPr/>
              <p:nvPr/>
            </p:nvSpPr>
            <p:spPr>
              <a:xfrm>
                <a:off x="5262050" y="2130000"/>
                <a:ext cx="1318125" cy="89785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blktests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nvme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sp>
            <p:nvSpPr>
              <p:cNvPr id="1557" name="Google Shape;1557;p86"/>
              <p:cNvSpPr/>
              <p:nvPr/>
            </p:nvSpPr>
            <p:spPr>
              <a:xfrm>
                <a:off x="5262050" y="3027850"/>
                <a:ext cx="1318125" cy="37860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4GB/8c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558" name="Google Shape;1558;p86"/>
            <p:cNvGrpSpPr/>
            <p:nvPr/>
          </p:nvGrpSpPr>
          <p:grpSpPr>
            <a:xfrm>
              <a:off x="6291467" y="2254170"/>
              <a:ext cx="544500" cy="649500"/>
              <a:chOff x="4097600" y="2652670"/>
              <a:chExt cx="544500" cy="649500"/>
            </a:xfrm>
          </p:grpSpPr>
          <p:sp>
            <p:nvSpPr>
              <p:cNvPr id="1559" name="Google Shape;1559;p86"/>
              <p:cNvSpPr/>
              <p:nvPr/>
            </p:nvSpPr>
            <p:spPr>
              <a:xfrm>
                <a:off x="4097600" y="2652670"/>
                <a:ext cx="544500" cy="649500"/>
              </a:xfrm>
              <a:prstGeom prst="snip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665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cxnSp>
            <p:nvCxnSpPr>
              <p:cNvPr id="1560" name="Google Shape;1560;p86"/>
              <p:cNvCxnSpPr/>
              <p:nvPr/>
            </p:nvCxnSpPr>
            <p:spPr>
              <a:xfrm>
                <a:off x="4202150" y="281331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561" name="Google Shape;1561;p86"/>
              <p:cNvCxnSpPr/>
              <p:nvPr/>
            </p:nvCxnSpPr>
            <p:spPr>
              <a:xfrm>
                <a:off x="4202150" y="293456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562" name="Google Shape;1562;p86"/>
              <p:cNvCxnSpPr/>
              <p:nvPr/>
            </p:nvCxnSpPr>
            <p:spPr>
              <a:xfrm>
                <a:off x="4202150" y="305581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563" name="Google Shape;1563;p86"/>
              <p:cNvCxnSpPr/>
              <p:nvPr/>
            </p:nvCxnSpPr>
            <p:spPr>
              <a:xfrm>
                <a:off x="4202150" y="317706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</p:grpSp>
      </p:grpSp>
      <p:grpSp>
        <p:nvGrpSpPr>
          <p:cNvPr id="1564" name="Google Shape;1564;p86"/>
          <p:cNvGrpSpPr/>
          <p:nvPr/>
        </p:nvGrpSpPr>
        <p:grpSpPr>
          <a:xfrm>
            <a:off x="3575660" y="3538410"/>
            <a:ext cx="917751" cy="744298"/>
            <a:chOff x="7420275" y="2130000"/>
            <a:chExt cx="1573917" cy="1276450"/>
          </a:xfrm>
        </p:grpSpPr>
        <p:grpSp>
          <p:nvGrpSpPr>
            <p:cNvPr id="1565" name="Google Shape;1565;p86"/>
            <p:cNvGrpSpPr/>
            <p:nvPr/>
          </p:nvGrpSpPr>
          <p:grpSpPr>
            <a:xfrm>
              <a:off x="7420275" y="2130000"/>
              <a:ext cx="1318125" cy="1276450"/>
              <a:chOff x="7420275" y="2130000"/>
              <a:chExt cx="1318125" cy="1276450"/>
            </a:xfrm>
          </p:grpSpPr>
          <p:sp>
            <p:nvSpPr>
              <p:cNvPr id="1566" name="Google Shape;1566;p86"/>
              <p:cNvSpPr/>
              <p:nvPr/>
            </p:nvSpPr>
            <p:spPr>
              <a:xfrm>
                <a:off x="7420275" y="2130000"/>
                <a:ext cx="1318125" cy="89785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tmpfs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huge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noswap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sp>
            <p:nvSpPr>
              <p:cNvPr id="1567" name="Google Shape;1567;p86"/>
              <p:cNvSpPr/>
              <p:nvPr/>
            </p:nvSpPr>
            <p:spPr>
              <a:xfrm>
                <a:off x="7420275" y="3027850"/>
                <a:ext cx="1318125" cy="37860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4GB/8c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568" name="Google Shape;1568;p86"/>
            <p:cNvGrpSpPr/>
            <p:nvPr/>
          </p:nvGrpSpPr>
          <p:grpSpPr>
            <a:xfrm>
              <a:off x="8449692" y="2254170"/>
              <a:ext cx="544500" cy="649500"/>
              <a:chOff x="4097600" y="2652670"/>
              <a:chExt cx="544500" cy="649500"/>
            </a:xfrm>
          </p:grpSpPr>
          <p:sp>
            <p:nvSpPr>
              <p:cNvPr id="1569" name="Google Shape;1569;p86"/>
              <p:cNvSpPr/>
              <p:nvPr/>
            </p:nvSpPr>
            <p:spPr>
              <a:xfrm>
                <a:off x="4097600" y="2652670"/>
                <a:ext cx="544500" cy="649500"/>
              </a:xfrm>
              <a:prstGeom prst="snip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665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cxnSp>
            <p:nvCxnSpPr>
              <p:cNvPr id="1570" name="Google Shape;1570;p86"/>
              <p:cNvCxnSpPr/>
              <p:nvPr/>
            </p:nvCxnSpPr>
            <p:spPr>
              <a:xfrm>
                <a:off x="4202150" y="281331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571" name="Google Shape;1571;p86"/>
              <p:cNvCxnSpPr/>
              <p:nvPr/>
            </p:nvCxnSpPr>
            <p:spPr>
              <a:xfrm>
                <a:off x="4202150" y="293456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572" name="Google Shape;1572;p86"/>
              <p:cNvCxnSpPr/>
              <p:nvPr/>
            </p:nvCxnSpPr>
            <p:spPr>
              <a:xfrm>
                <a:off x="4202150" y="305581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573" name="Google Shape;1573;p86"/>
              <p:cNvCxnSpPr/>
              <p:nvPr/>
            </p:nvCxnSpPr>
            <p:spPr>
              <a:xfrm>
                <a:off x="4202150" y="317706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</p:grpSp>
      </p:grpSp>
      <p:grpSp>
        <p:nvGrpSpPr>
          <p:cNvPr id="1574" name="Google Shape;1574;p86"/>
          <p:cNvGrpSpPr/>
          <p:nvPr/>
        </p:nvGrpSpPr>
        <p:grpSpPr>
          <a:xfrm>
            <a:off x="173432" y="3538410"/>
            <a:ext cx="917751" cy="744298"/>
            <a:chOff x="1585550" y="2130000"/>
            <a:chExt cx="1573917" cy="1276450"/>
          </a:xfrm>
        </p:grpSpPr>
        <p:grpSp>
          <p:nvGrpSpPr>
            <p:cNvPr id="1575" name="Google Shape;1575;p86"/>
            <p:cNvGrpSpPr/>
            <p:nvPr/>
          </p:nvGrpSpPr>
          <p:grpSpPr>
            <a:xfrm>
              <a:off x="1585550" y="2130000"/>
              <a:ext cx="1318125" cy="1276450"/>
              <a:chOff x="1585550" y="2130000"/>
              <a:chExt cx="1318125" cy="1276450"/>
            </a:xfrm>
          </p:grpSpPr>
          <p:sp>
            <p:nvSpPr>
              <p:cNvPr id="1576" name="Google Shape;1576;p86"/>
              <p:cNvSpPr/>
              <p:nvPr/>
            </p:nvSpPr>
            <p:spPr>
              <a:xfrm>
                <a:off x="1585550" y="2130000"/>
                <a:ext cx="1318125" cy="89785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xfs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crc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logdev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sp>
            <p:nvSpPr>
              <p:cNvPr id="1577" name="Google Shape;1577;p86"/>
              <p:cNvSpPr/>
              <p:nvPr/>
            </p:nvSpPr>
            <p:spPr>
              <a:xfrm>
                <a:off x="1585550" y="3027850"/>
                <a:ext cx="1318125" cy="37860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4GB/8c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578" name="Google Shape;1578;p86"/>
            <p:cNvGrpSpPr/>
            <p:nvPr/>
          </p:nvGrpSpPr>
          <p:grpSpPr>
            <a:xfrm>
              <a:off x="2614967" y="2254170"/>
              <a:ext cx="544500" cy="649500"/>
              <a:chOff x="4097600" y="2652670"/>
              <a:chExt cx="544500" cy="649500"/>
            </a:xfrm>
          </p:grpSpPr>
          <p:sp>
            <p:nvSpPr>
              <p:cNvPr id="1579" name="Google Shape;1579;p86"/>
              <p:cNvSpPr/>
              <p:nvPr/>
            </p:nvSpPr>
            <p:spPr>
              <a:xfrm>
                <a:off x="4097600" y="2652670"/>
                <a:ext cx="544500" cy="649500"/>
              </a:xfrm>
              <a:prstGeom prst="snip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665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cxnSp>
            <p:nvCxnSpPr>
              <p:cNvPr id="1580" name="Google Shape;1580;p86"/>
              <p:cNvCxnSpPr/>
              <p:nvPr/>
            </p:nvCxnSpPr>
            <p:spPr>
              <a:xfrm>
                <a:off x="4202150" y="281331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581" name="Google Shape;1581;p86"/>
              <p:cNvCxnSpPr/>
              <p:nvPr/>
            </p:nvCxnSpPr>
            <p:spPr>
              <a:xfrm>
                <a:off x="4202150" y="293456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582" name="Google Shape;1582;p86"/>
              <p:cNvCxnSpPr/>
              <p:nvPr/>
            </p:nvCxnSpPr>
            <p:spPr>
              <a:xfrm>
                <a:off x="4202150" y="305581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583" name="Google Shape;1583;p86"/>
              <p:cNvCxnSpPr/>
              <p:nvPr/>
            </p:nvCxnSpPr>
            <p:spPr>
              <a:xfrm>
                <a:off x="4202150" y="317706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</p:grpSp>
      </p:grpSp>
      <p:sp>
        <p:nvSpPr>
          <p:cNvPr id="1584" name="Google Shape;1584;p86"/>
          <p:cNvSpPr/>
          <p:nvPr/>
        </p:nvSpPr>
        <p:spPr>
          <a:xfrm>
            <a:off x="5073615" y="3538410"/>
            <a:ext cx="768599" cy="523536"/>
          </a:xfrm>
          <a:prstGeom prst="flowChartProcess">
            <a:avLst/>
          </a:prstGeom>
          <a:noFill/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Capacity</a:t>
            </a:r>
            <a:endParaRPr sz="816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16 runners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585" name="Google Shape;1585;p86"/>
          <p:cNvSpPr/>
          <p:nvPr/>
        </p:nvSpPr>
        <p:spPr>
          <a:xfrm>
            <a:off x="49858" y="4766505"/>
            <a:ext cx="5991352" cy="1269817"/>
          </a:xfrm>
          <a:prstGeom prst="rect">
            <a:avLst/>
          </a:prstGeom>
          <a:solidFill>
            <a:srgbClr val="666666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53300" lIns="53300" spcFirstLastPara="1" rIns="53300" wrap="square" tIns="533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Host</a:t>
            </a:r>
            <a:endParaRPr sz="816">
              <a:solidFill>
                <a:schemeClr val="lt1"/>
              </a:solidFill>
            </a:endParaRPr>
          </a:p>
        </p:txBody>
      </p:sp>
      <p:grpSp>
        <p:nvGrpSpPr>
          <p:cNvPr id="1586" name="Google Shape;1586;p86"/>
          <p:cNvGrpSpPr/>
          <p:nvPr/>
        </p:nvGrpSpPr>
        <p:grpSpPr>
          <a:xfrm>
            <a:off x="1307508" y="4983710"/>
            <a:ext cx="917751" cy="744298"/>
            <a:chOff x="3390375" y="2130000"/>
            <a:chExt cx="1573917" cy="1276450"/>
          </a:xfrm>
        </p:grpSpPr>
        <p:grpSp>
          <p:nvGrpSpPr>
            <p:cNvPr id="1587" name="Google Shape;1587;p86"/>
            <p:cNvGrpSpPr/>
            <p:nvPr/>
          </p:nvGrpSpPr>
          <p:grpSpPr>
            <a:xfrm>
              <a:off x="3390375" y="2130000"/>
              <a:ext cx="1318125" cy="1276450"/>
              <a:chOff x="3390375" y="2130000"/>
              <a:chExt cx="1318125" cy="1276450"/>
            </a:xfrm>
          </p:grpSpPr>
          <p:sp>
            <p:nvSpPr>
              <p:cNvPr id="1588" name="Google Shape;1588;p86"/>
              <p:cNvSpPr/>
              <p:nvPr/>
            </p:nvSpPr>
            <p:spPr>
              <a:xfrm>
                <a:off x="3390375" y="2130000"/>
                <a:ext cx="1318125" cy="89785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xfs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crc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rtdev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sp>
            <p:nvSpPr>
              <p:cNvPr id="1589" name="Google Shape;1589;p86"/>
              <p:cNvSpPr/>
              <p:nvPr/>
            </p:nvSpPr>
            <p:spPr>
              <a:xfrm>
                <a:off x="3390375" y="3027850"/>
                <a:ext cx="1318125" cy="37860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4GB/8c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590" name="Google Shape;1590;p86"/>
            <p:cNvGrpSpPr/>
            <p:nvPr/>
          </p:nvGrpSpPr>
          <p:grpSpPr>
            <a:xfrm>
              <a:off x="4419792" y="2254170"/>
              <a:ext cx="544500" cy="649500"/>
              <a:chOff x="4097600" y="2652670"/>
              <a:chExt cx="544500" cy="649500"/>
            </a:xfrm>
          </p:grpSpPr>
          <p:sp>
            <p:nvSpPr>
              <p:cNvPr id="1591" name="Google Shape;1591;p86"/>
              <p:cNvSpPr/>
              <p:nvPr/>
            </p:nvSpPr>
            <p:spPr>
              <a:xfrm>
                <a:off x="4097600" y="2652670"/>
                <a:ext cx="544500" cy="649500"/>
              </a:xfrm>
              <a:prstGeom prst="snip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665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cxnSp>
            <p:nvCxnSpPr>
              <p:cNvPr id="1592" name="Google Shape;1592;p86"/>
              <p:cNvCxnSpPr/>
              <p:nvPr/>
            </p:nvCxnSpPr>
            <p:spPr>
              <a:xfrm>
                <a:off x="4202150" y="281331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593" name="Google Shape;1593;p86"/>
              <p:cNvCxnSpPr/>
              <p:nvPr/>
            </p:nvCxnSpPr>
            <p:spPr>
              <a:xfrm>
                <a:off x="4202150" y="293456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594" name="Google Shape;1594;p86"/>
              <p:cNvCxnSpPr/>
              <p:nvPr/>
            </p:nvCxnSpPr>
            <p:spPr>
              <a:xfrm>
                <a:off x="4202150" y="305581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595" name="Google Shape;1595;p86"/>
              <p:cNvCxnSpPr/>
              <p:nvPr/>
            </p:nvCxnSpPr>
            <p:spPr>
              <a:xfrm>
                <a:off x="4202150" y="317706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</p:grpSp>
      </p:grpSp>
      <p:grpSp>
        <p:nvGrpSpPr>
          <p:cNvPr id="1596" name="Google Shape;1596;p86"/>
          <p:cNvGrpSpPr/>
          <p:nvPr/>
        </p:nvGrpSpPr>
        <p:grpSpPr>
          <a:xfrm>
            <a:off x="2441584" y="4983710"/>
            <a:ext cx="917751" cy="744298"/>
            <a:chOff x="5262050" y="2130000"/>
            <a:chExt cx="1573917" cy="1276450"/>
          </a:xfrm>
        </p:grpSpPr>
        <p:grpSp>
          <p:nvGrpSpPr>
            <p:cNvPr id="1597" name="Google Shape;1597;p86"/>
            <p:cNvGrpSpPr/>
            <p:nvPr/>
          </p:nvGrpSpPr>
          <p:grpSpPr>
            <a:xfrm>
              <a:off x="5262050" y="2130000"/>
              <a:ext cx="1318125" cy="1276450"/>
              <a:chOff x="5262050" y="2130000"/>
              <a:chExt cx="1318125" cy="1276450"/>
            </a:xfrm>
          </p:grpSpPr>
          <p:sp>
            <p:nvSpPr>
              <p:cNvPr id="1598" name="Google Shape;1598;p86"/>
              <p:cNvSpPr/>
              <p:nvPr/>
            </p:nvSpPr>
            <p:spPr>
              <a:xfrm>
                <a:off x="5262050" y="2130000"/>
                <a:ext cx="1318125" cy="89785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blktests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nvme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sp>
            <p:nvSpPr>
              <p:cNvPr id="1599" name="Google Shape;1599;p86"/>
              <p:cNvSpPr/>
              <p:nvPr/>
            </p:nvSpPr>
            <p:spPr>
              <a:xfrm>
                <a:off x="5262050" y="3027850"/>
                <a:ext cx="1318125" cy="37860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4GB/8c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600" name="Google Shape;1600;p86"/>
            <p:cNvGrpSpPr/>
            <p:nvPr/>
          </p:nvGrpSpPr>
          <p:grpSpPr>
            <a:xfrm>
              <a:off x="6291467" y="2254170"/>
              <a:ext cx="544500" cy="649500"/>
              <a:chOff x="4097600" y="2652670"/>
              <a:chExt cx="544500" cy="649500"/>
            </a:xfrm>
          </p:grpSpPr>
          <p:sp>
            <p:nvSpPr>
              <p:cNvPr id="1601" name="Google Shape;1601;p86"/>
              <p:cNvSpPr/>
              <p:nvPr/>
            </p:nvSpPr>
            <p:spPr>
              <a:xfrm>
                <a:off x="4097600" y="2652670"/>
                <a:ext cx="544500" cy="649500"/>
              </a:xfrm>
              <a:prstGeom prst="snip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665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cxnSp>
            <p:nvCxnSpPr>
              <p:cNvPr id="1602" name="Google Shape;1602;p86"/>
              <p:cNvCxnSpPr/>
              <p:nvPr/>
            </p:nvCxnSpPr>
            <p:spPr>
              <a:xfrm>
                <a:off x="4202150" y="281331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603" name="Google Shape;1603;p86"/>
              <p:cNvCxnSpPr/>
              <p:nvPr/>
            </p:nvCxnSpPr>
            <p:spPr>
              <a:xfrm>
                <a:off x="4202150" y="293456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604" name="Google Shape;1604;p86"/>
              <p:cNvCxnSpPr/>
              <p:nvPr/>
            </p:nvCxnSpPr>
            <p:spPr>
              <a:xfrm>
                <a:off x="4202150" y="305581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605" name="Google Shape;1605;p86"/>
              <p:cNvCxnSpPr/>
              <p:nvPr/>
            </p:nvCxnSpPr>
            <p:spPr>
              <a:xfrm>
                <a:off x="4202150" y="317706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</p:grpSp>
      </p:grpSp>
      <p:grpSp>
        <p:nvGrpSpPr>
          <p:cNvPr id="1606" name="Google Shape;1606;p86"/>
          <p:cNvGrpSpPr/>
          <p:nvPr/>
        </p:nvGrpSpPr>
        <p:grpSpPr>
          <a:xfrm>
            <a:off x="3575660" y="4983710"/>
            <a:ext cx="917751" cy="744298"/>
            <a:chOff x="7420275" y="2130000"/>
            <a:chExt cx="1573917" cy="1276450"/>
          </a:xfrm>
        </p:grpSpPr>
        <p:grpSp>
          <p:nvGrpSpPr>
            <p:cNvPr id="1607" name="Google Shape;1607;p86"/>
            <p:cNvGrpSpPr/>
            <p:nvPr/>
          </p:nvGrpSpPr>
          <p:grpSpPr>
            <a:xfrm>
              <a:off x="7420275" y="2130000"/>
              <a:ext cx="1318125" cy="1276450"/>
              <a:chOff x="7420275" y="2130000"/>
              <a:chExt cx="1318125" cy="1276450"/>
            </a:xfrm>
          </p:grpSpPr>
          <p:sp>
            <p:nvSpPr>
              <p:cNvPr id="1608" name="Google Shape;1608;p86"/>
              <p:cNvSpPr/>
              <p:nvPr/>
            </p:nvSpPr>
            <p:spPr>
              <a:xfrm>
                <a:off x="7420275" y="2130000"/>
                <a:ext cx="1318125" cy="89785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tmpfs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huge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noswap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sp>
            <p:nvSpPr>
              <p:cNvPr id="1609" name="Google Shape;1609;p86"/>
              <p:cNvSpPr/>
              <p:nvPr/>
            </p:nvSpPr>
            <p:spPr>
              <a:xfrm>
                <a:off x="7420275" y="3027850"/>
                <a:ext cx="1318125" cy="37860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4GB/8c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610" name="Google Shape;1610;p86"/>
            <p:cNvGrpSpPr/>
            <p:nvPr/>
          </p:nvGrpSpPr>
          <p:grpSpPr>
            <a:xfrm>
              <a:off x="8449692" y="2254170"/>
              <a:ext cx="544500" cy="649500"/>
              <a:chOff x="4097600" y="2652670"/>
              <a:chExt cx="544500" cy="649500"/>
            </a:xfrm>
          </p:grpSpPr>
          <p:sp>
            <p:nvSpPr>
              <p:cNvPr id="1611" name="Google Shape;1611;p86"/>
              <p:cNvSpPr/>
              <p:nvPr/>
            </p:nvSpPr>
            <p:spPr>
              <a:xfrm>
                <a:off x="4097600" y="2652670"/>
                <a:ext cx="544500" cy="649500"/>
              </a:xfrm>
              <a:prstGeom prst="snip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665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cxnSp>
            <p:nvCxnSpPr>
              <p:cNvPr id="1612" name="Google Shape;1612;p86"/>
              <p:cNvCxnSpPr/>
              <p:nvPr/>
            </p:nvCxnSpPr>
            <p:spPr>
              <a:xfrm>
                <a:off x="4202150" y="281331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613" name="Google Shape;1613;p86"/>
              <p:cNvCxnSpPr/>
              <p:nvPr/>
            </p:nvCxnSpPr>
            <p:spPr>
              <a:xfrm>
                <a:off x="4202150" y="293456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614" name="Google Shape;1614;p86"/>
              <p:cNvCxnSpPr/>
              <p:nvPr/>
            </p:nvCxnSpPr>
            <p:spPr>
              <a:xfrm>
                <a:off x="4202150" y="305581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615" name="Google Shape;1615;p86"/>
              <p:cNvCxnSpPr/>
              <p:nvPr/>
            </p:nvCxnSpPr>
            <p:spPr>
              <a:xfrm>
                <a:off x="4202150" y="317706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</p:grpSp>
      </p:grpSp>
      <p:grpSp>
        <p:nvGrpSpPr>
          <p:cNvPr id="1616" name="Google Shape;1616;p86"/>
          <p:cNvGrpSpPr/>
          <p:nvPr/>
        </p:nvGrpSpPr>
        <p:grpSpPr>
          <a:xfrm>
            <a:off x="173432" y="4983710"/>
            <a:ext cx="917751" cy="744298"/>
            <a:chOff x="1585550" y="2130000"/>
            <a:chExt cx="1573917" cy="1276450"/>
          </a:xfrm>
        </p:grpSpPr>
        <p:grpSp>
          <p:nvGrpSpPr>
            <p:cNvPr id="1617" name="Google Shape;1617;p86"/>
            <p:cNvGrpSpPr/>
            <p:nvPr/>
          </p:nvGrpSpPr>
          <p:grpSpPr>
            <a:xfrm>
              <a:off x="1585550" y="2130000"/>
              <a:ext cx="1318125" cy="1276450"/>
              <a:chOff x="1585550" y="2130000"/>
              <a:chExt cx="1318125" cy="1276450"/>
            </a:xfrm>
          </p:grpSpPr>
          <p:sp>
            <p:nvSpPr>
              <p:cNvPr id="1618" name="Google Shape;1618;p86"/>
              <p:cNvSpPr/>
              <p:nvPr/>
            </p:nvSpPr>
            <p:spPr>
              <a:xfrm>
                <a:off x="1585550" y="2130000"/>
                <a:ext cx="1318125" cy="89785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xfs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crc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logdev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sp>
            <p:nvSpPr>
              <p:cNvPr id="1619" name="Google Shape;1619;p86"/>
              <p:cNvSpPr/>
              <p:nvPr/>
            </p:nvSpPr>
            <p:spPr>
              <a:xfrm>
                <a:off x="1585550" y="3027850"/>
                <a:ext cx="1318125" cy="37860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4GB/8c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620" name="Google Shape;1620;p86"/>
            <p:cNvGrpSpPr/>
            <p:nvPr/>
          </p:nvGrpSpPr>
          <p:grpSpPr>
            <a:xfrm>
              <a:off x="2614967" y="2254170"/>
              <a:ext cx="544500" cy="649500"/>
              <a:chOff x="4097600" y="2652670"/>
              <a:chExt cx="544500" cy="649500"/>
            </a:xfrm>
          </p:grpSpPr>
          <p:sp>
            <p:nvSpPr>
              <p:cNvPr id="1621" name="Google Shape;1621;p86"/>
              <p:cNvSpPr/>
              <p:nvPr/>
            </p:nvSpPr>
            <p:spPr>
              <a:xfrm>
                <a:off x="4097600" y="2652670"/>
                <a:ext cx="544500" cy="649500"/>
              </a:xfrm>
              <a:prstGeom prst="snip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665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cxnSp>
            <p:nvCxnSpPr>
              <p:cNvPr id="1622" name="Google Shape;1622;p86"/>
              <p:cNvCxnSpPr/>
              <p:nvPr/>
            </p:nvCxnSpPr>
            <p:spPr>
              <a:xfrm>
                <a:off x="4202150" y="281331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623" name="Google Shape;1623;p86"/>
              <p:cNvCxnSpPr/>
              <p:nvPr/>
            </p:nvCxnSpPr>
            <p:spPr>
              <a:xfrm>
                <a:off x="4202150" y="293456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624" name="Google Shape;1624;p86"/>
              <p:cNvCxnSpPr/>
              <p:nvPr/>
            </p:nvCxnSpPr>
            <p:spPr>
              <a:xfrm>
                <a:off x="4202150" y="305581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625" name="Google Shape;1625;p86"/>
              <p:cNvCxnSpPr/>
              <p:nvPr/>
            </p:nvCxnSpPr>
            <p:spPr>
              <a:xfrm>
                <a:off x="4202150" y="317706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</p:grpSp>
      </p:grpSp>
      <p:sp>
        <p:nvSpPr>
          <p:cNvPr id="1626" name="Google Shape;1626;p86"/>
          <p:cNvSpPr/>
          <p:nvPr/>
        </p:nvSpPr>
        <p:spPr>
          <a:xfrm>
            <a:off x="5073615" y="4983710"/>
            <a:ext cx="768599" cy="523536"/>
          </a:xfrm>
          <a:prstGeom prst="flowChartProcess">
            <a:avLst/>
          </a:prstGeom>
          <a:noFill/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Capacity</a:t>
            </a:r>
            <a:endParaRPr sz="816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8 runners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627" name="Google Shape;1627;p86"/>
          <p:cNvSpPr/>
          <p:nvPr/>
        </p:nvSpPr>
        <p:spPr>
          <a:xfrm>
            <a:off x="6133484" y="3321205"/>
            <a:ext cx="5991352" cy="1269817"/>
          </a:xfrm>
          <a:prstGeom prst="rect">
            <a:avLst/>
          </a:prstGeom>
          <a:solidFill>
            <a:srgbClr val="666666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53300" lIns="53300" spcFirstLastPara="1" rIns="53300" wrap="square" tIns="533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Host</a:t>
            </a:r>
            <a:endParaRPr sz="816">
              <a:solidFill>
                <a:schemeClr val="lt1"/>
              </a:solidFill>
            </a:endParaRPr>
          </a:p>
        </p:txBody>
      </p:sp>
      <p:grpSp>
        <p:nvGrpSpPr>
          <p:cNvPr id="1628" name="Google Shape;1628;p86"/>
          <p:cNvGrpSpPr/>
          <p:nvPr/>
        </p:nvGrpSpPr>
        <p:grpSpPr>
          <a:xfrm>
            <a:off x="7391134" y="3538410"/>
            <a:ext cx="917751" cy="744298"/>
            <a:chOff x="3390375" y="2130000"/>
            <a:chExt cx="1573917" cy="1276450"/>
          </a:xfrm>
        </p:grpSpPr>
        <p:grpSp>
          <p:nvGrpSpPr>
            <p:cNvPr id="1629" name="Google Shape;1629;p86"/>
            <p:cNvGrpSpPr/>
            <p:nvPr/>
          </p:nvGrpSpPr>
          <p:grpSpPr>
            <a:xfrm>
              <a:off x="3390375" y="2130000"/>
              <a:ext cx="1318125" cy="1276450"/>
              <a:chOff x="3390375" y="2130000"/>
              <a:chExt cx="1318125" cy="1276450"/>
            </a:xfrm>
          </p:grpSpPr>
          <p:sp>
            <p:nvSpPr>
              <p:cNvPr id="1630" name="Google Shape;1630;p86"/>
              <p:cNvSpPr/>
              <p:nvPr/>
            </p:nvSpPr>
            <p:spPr>
              <a:xfrm>
                <a:off x="3390375" y="2130000"/>
                <a:ext cx="1318125" cy="89785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xfs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crc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rtdev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sp>
            <p:nvSpPr>
              <p:cNvPr id="1631" name="Google Shape;1631;p86"/>
              <p:cNvSpPr/>
              <p:nvPr/>
            </p:nvSpPr>
            <p:spPr>
              <a:xfrm>
                <a:off x="3390375" y="3027850"/>
                <a:ext cx="1318125" cy="37860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4GB/8c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632" name="Google Shape;1632;p86"/>
            <p:cNvGrpSpPr/>
            <p:nvPr/>
          </p:nvGrpSpPr>
          <p:grpSpPr>
            <a:xfrm>
              <a:off x="4419792" y="2254170"/>
              <a:ext cx="544500" cy="649500"/>
              <a:chOff x="4097600" y="2652670"/>
              <a:chExt cx="544500" cy="649500"/>
            </a:xfrm>
          </p:grpSpPr>
          <p:sp>
            <p:nvSpPr>
              <p:cNvPr id="1633" name="Google Shape;1633;p86"/>
              <p:cNvSpPr/>
              <p:nvPr/>
            </p:nvSpPr>
            <p:spPr>
              <a:xfrm>
                <a:off x="4097600" y="2652670"/>
                <a:ext cx="544500" cy="649500"/>
              </a:xfrm>
              <a:prstGeom prst="snip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665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cxnSp>
            <p:nvCxnSpPr>
              <p:cNvPr id="1634" name="Google Shape;1634;p86"/>
              <p:cNvCxnSpPr/>
              <p:nvPr/>
            </p:nvCxnSpPr>
            <p:spPr>
              <a:xfrm>
                <a:off x="4202150" y="281331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635" name="Google Shape;1635;p86"/>
              <p:cNvCxnSpPr/>
              <p:nvPr/>
            </p:nvCxnSpPr>
            <p:spPr>
              <a:xfrm>
                <a:off x="4202150" y="293456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636" name="Google Shape;1636;p86"/>
              <p:cNvCxnSpPr/>
              <p:nvPr/>
            </p:nvCxnSpPr>
            <p:spPr>
              <a:xfrm>
                <a:off x="4202150" y="305581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637" name="Google Shape;1637;p86"/>
              <p:cNvCxnSpPr/>
              <p:nvPr/>
            </p:nvCxnSpPr>
            <p:spPr>
              <a:xfrm>
                <a:off x="4202150" y="317706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</p:grpSp>
      </p:grpSp>
      <p:grpSp>
        <p:nvGrpSpPr>
          <p:cNvPr id="1638" name="Google Shape;1638;p86"/>
          <p:cNvGrpSpPr/>
          <p:nvPr/>
        </p:nvGrpSpPr>
        <p:grpSpPr>
          <a:xfrm>
            <a:off x="8525210" y="3538410"/>
            <a:ext cx="917751" cy="744298"/>
            <a:chOff x="5262050" y="2130000"/>
            <a:chExt cx="1573917" cy="1276450"/>
          </a:xfrm>
        </p:grpSpPr>
        <p:grpSp>
          <p:nvGrpSpPr>
            <p:cNvPr id="1639" name="Google Shape;1639;p86"/>
            <p:cNvGrpSpPr/>
            <p:nvPr/>
          </p:nvGrpSpPr>
          <p:grpSpPr>
            <a:xfrm>
              <a:off x="5262050" y="2130000"/>
              <a:ext cx="1318125" cy="1276450"/>
              <a:chOff x="5262050" y="2130000"/>
              <a:chExt cx="1318125" cy="1276450"/>
            </a:xfrm>
          </p:grpSpPr>
          <p:sp>
            <p:nvSpPr>
              <p:cNvPr id="1640" name="Google Shape;1640;p86"/>
              <p:cNvSpPr/>
              <p:nvPr/>
            </p:nvSpPr>
            <p:spPr>
              <a:xfrm>
                <a:off x="5262050" y="2130000"/>
                <a:ext cx="1318125" cy="89785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blktests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nvme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sp>
            <p:nvSpPr>
              <p:cNvPr id="1641" name="Google Shape;1641;p86"/>
              <p:cNvSpPr/>
              <p:nvPr/>
            </p:nvSpPr>
            <p:spPr>
              <a:xfrm>
                <a:off x="5262050" y="3027850"/>
                <a:ext cx="1318125" cy="37860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4GB/8c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642" name="Google Shape;1642;p86"/>
            <p:cNvGrpSpPr/>
            <p:nvPr/>
          </p:nvGrpSpPr>
          <p:grpSpPr>
            <a:xfrm>
              <a:off x="6291467" y="2254170"/>
              <a:ext cx="544500" cy="649500"/>
              <a:chOff x="4097600" y="2652670"/>
              <a:chExt cx="544500" cy="649500"/>
            </a:xfrm>
          </p:grpSpPr>
          <p:sp>
            <p:nvSpPr>
              <p:cNvPr id="1643" name="Google Shape;1643;p86"/>
              <p:cNvSpPr/>
              <p:nvPr/>
            </p:nvSpPr>
            <p:spPr>
              <a:xfrm>
                <a:off x="4097600" y="2652670"/>
                <a:ext cx="544500" cy="649500"/>
              </a:xfrm>
              <a:prstGeom prst="snip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665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cxnSp>
            <p:nvCxnSpPr>
              <p:cNvPr id="1644" name="Google Shape;1644;p86"/>
              <p:cNvCxnSpPr/>
              <p:nvPr/>
            </p:nvCxnSpPr>
            <p:spPr>
              <a:xfrm>
                <a:off x="4202150" y="281331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645" name="Google Shape;1645;p86"/>
              <p:cNvCxnSpPr/>
              <p:nvPr/>
            </p:nvCxnSpPr>
            <p:spPr>
              <a:xfrm>
                <a:off x="4202150" y="293456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646" name="Google Shape;1646;p86"/>
              <p:cNvCxnSpPr/>
              <p:nvPr/>
            </p:nvCxnSpPr>
            <p:spPr>
              <a:xfrm>
                <a:off x="4202150" y="305581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647" name="Google Shape;1647;p86"/>
              <p:cNvCxnSpPr/>
              <p:nvPr/>
            </p:nvCxnSpPr>
            <p:spPr>
              <a:xfrm>
                <a:off x="4202150" y="317706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</p:grpSp>
      </p:grpSp>
      <p:sp>
        <p:nvSpPr>
          <p:cNvPr id="1648" name="Google Shape;1648;p86"/>
          <p:cNvSpPr/>
          <p:nvPr/>
        </p:nvSpPr>
        <p:spPr>
          <a:xfrm>
            <a:off x="9659275" y="3538400"/>
            <a:ext cx="768600" cy="732175"/>
          </a:xfrm>
          <a:prstGeom prst="flowChartProcess">
            <a:avLst/>
          </a:prstGeom>
          <a:solidFill>
            <a:srgbClr val="674EA7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Build</a:t>
            </a:r>
            <a:br>
              <a:rPr lang="en-US" sz="816">
                <a:solidFill>
                  <a:schemeClr val="lt1"/>
                </a:solidFill>
              </a:rPr>
            </a:br>
            <a:r>
              <a:rPr lang="en-US" sz="816">
                <a:solidFill>
                  <a:schemeClr val="lt1"/>
                </a:solidFill>
              </a:rPr>
              <a:t>Linux</a:t>
            </a:r>
            <a:endParaRPr sz="816">
              <a:solidFill>
                <a:schemeClr val="lt1"/>
              </a:solidFill>
            </a:endParaRPr>
          </a:p>
        </p:txBody>
      </p:sp>
      <p:grpSp>
        <p:nvGrpSpPr>
          <p:cNvPr id="1649" name="Google Shape;1649;p86"/>
          <p:cNvGrpSpPr/>
          <p:nvPr/>
        </p:nvGrpSpPr>
        <p:grpSpPr>
          <a:xfrm>
            <a:off x="10259539" y="3610813"/>
            <a:ext cx="317498" cy="378723"/>
            <a:chOff x="4097600" y="2652670"/>
            <a:chExt cx="544500" cy="649500"/>
          </a:xfrm>
        </p:grpSpPr>
        <p:sp>
          <p:nvSpPr>
            <p:cNvPr id="1650" name="Google Shape;1650;p86"/>
            <p:cNvSpPr/>
            <p:nvPr/>
          </p:nvSpPr>
          <p:spPr>
            <a:xfrm>
              <a:off x="4097600" y="2652670"/>
              <a:ext cx="544500" cy="649500"/>
            </a:xfrm>
            <a:prstGeom prst="snip1Rect">
              <a:avLst>
                <a:gd fmla="val 16667" name="adj"/>
              </a:avLst>
            </a:prstGeom>
            <a:solidFill>
              <a:schemeClr val="lt1"/>
            </a:solidFill>
            <a:ln cap="flat" cmpd="sng" w="166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3323" rotWithShape="0" algn="bl" dir="5400000" dist="11108">
                <a:srgbClr val="000000">
                  <a:alpha val="50000"/>
                </a:srgbClr>
              </a:outerShdw>
            </a:effectLst>
          </p:spPr>
          <p:txBody>
            <a:bodyPr anchorCtr="0" anchor="ctr" bIns="53300" lIns="53300" spcFirstLastPara="1" rIns="53300" wrap="square" tIns="533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16">
                <a:solidFill>
                  <a:schemeClr val="lt1"/>
                </a:solidFill>
              </a:endParaRPr>
            </a:p>
          </p:txBody>
        </p:sp>
        <p:cxnSp>
          <p:nvCxnSpPr>
            <p:cNvPr id="1651" name="Google Shape;1651;p86"/>
            <p:cNvCxnSpPr/>
            <p:nvPr/>
          </p:nvCxnSpPr>
          <p:spPr>
            <a:xfrm>
              <a:off x="4202150" y="2813315"/>
              <a:ext cx="335400" cy="0"/>
            </a:xfrm>
            <a:prstGeom prst="straightConnector1">
              <a:avLst/>
            </a:prstGeom>
            <a:noFill/>
            <a:ln cap="flat" cmpd="sng" w="222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33323" rotWithShape="0" algn="bl" dir="5400000" dist="11108">
                <a:srgbClr val="000000">
                  <a:alpha val="50000"/>
                </a:srgbClr>
              </a:outerShdw>
            </a:effectLst>
          </p:spPr>
        </p:cxnSp>
        <p:cxnSp>
          <p:nvCxnSpPr>
            <p:cNvPr id="1652" name="Google Shape;1652;p86"/>
            <p:cNvCxnSpPr/>
            <p:nvPr/>
          </p:nvCxnSpPr>
          <p:spPr>
            <a:xfrm>
              <a:off x="4202150" y="2934565"/>
              <a:ext cx="335400" cy="0"/>
            </a:xfrm>
            <a:prstGeom prst="straightConnector1">
              <a:avLst/>
            </a:prstGeom>
            <a:noFill/>
            <a:ln cap="flat" cmpd="sng" w="222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33323" rotWithShape="0" algn="bl" dir="5400000" dist="11108">
                <a:srgbClr val="000000">
                  <a:alpha val="50000"/>
                </a:srgbClr>
              </a:outerShdw>
            </a:effectLst>
          </p:spPr>
        </p:cxnSp>
        <p:cxnSp>
          <p:nvCxnSpPr>
            <p:cNvPr id="1653" name="Google Shape;1653;p86"/>
            <p:cNvCxnSpPr/>
            <p:nvPr/>
          </p:nvCxnSpPr>
          <p:spPr>
            <a:xfrm>
              <a:off x="4202150" y="3055814"/>
              <a:ext cx="335400" cy="0"/>
            </a:xfrm>
            <a:prstGeom prst="straightConnector1">
              <a:avLst/>
            </a:prstGeom>
            <a:noFill/>
            <a:ln cap="flat" cmpd="sng" w="222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33323" rotWithShape="0" algn="bl" dir="5400000" dist="11108">
                <a:srgbClr val="000000">
                  <a:alpha val="50000"/>
                </a:srgbClr>
              </a:outerShdw>
            </a:effectLst>
          </p:spPr>
        </p:cxnSp>
        <p:cxnSp>
          <p:nvCxnSpPr>
            <p:cNvPr id="1654" name="Google Shape;1654;p86"/>
            <p:cNvCxnSpPr/>
            <p:nvPr/>
          </p:nvCxnSpPr>
          <p:spPr>
            <a:xfrm>
              <a:off x="4202150" y="3177064"/>
              <a:ext cx="335400" cy="0"/>
            </a:xfrm>
            <a:prstGeom prst="straightConnector1">
              <a:avLst/>
            </a:prstGeom>
            <a:noFill/>
            <a:ln cap="flat" cmpd="sng" w="222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33323" rotWithShape="0" algn="bl" dir="5400000" dist="11108">
                <a:srgbClr val="000000">
                  <a:alpha val="50000"/>
                </a:srgbClr>
              </a:outerShdw>
            </a:effectLst>
          </p:spPr>
        </p:cxnSp>
      </p:grpSp>
      <p:grpSp>
        <p:nvGrpSpPr>
          <p:cNvPr id="1655" name="Google Shape;1655;p86"/>
          <p:cNvGrpSpPr/>
          <p:nvPr/>
        </p:nvGrpSpPr>
        <p:grpSpPr>
          <a:xfrm>
            <a:off x="6257058" y="3538410"/>
            <a:ext cx="917751" cy="744298"/>
            <a:chOff x="1585550" y="2130000"/>
            <a:chExt cx="1573917" cy="1276450"/>
          </a:xfrm>
        </p:grpSpPr>
        <p:grpSp>
          <p:nvGrpSpPr>
            <p:cNvPr id="1656" name="Google Shape;1656;p86"/>
            <p:cNvGrpSpPr/>
            <p:nvPr/>
          </p:nvGrpSpPr>
          <p:grpSpPr>
            <a:xfrm>
              <a:off x="1585550" y="2130000"/>
              <a:ext cx="1318125" cy="1276450"/>
              <a:chOff x="1585550" y="2130000"/>
              <a:chExt cx="1318125" cy="1276450"/>
            </a:xfrm>
          </p:grpSpPr>
          <p:sp>
            <p:nvSpPr>
              <p:cNvPr id="1657" name="Google Shape;1657;p86"/>
              <p:cNvSpPr/>
              <p:nvPr/>
            </p:nvSpPr>
            <p:spPr>
              <a:xfrm>
                <a:off x="1585550" y="2130000"/>
                <a:ext cx="1318125" cy="89785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xfs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crc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logdev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sp>
            <p:nvSpPr>
              <p:cNvPr id="1658" name="Google Shape;1658;p86"/>
              <p:cNvSpPr/>
              <p:nvPr/>
            </p:nvSpPr>
            <p:spPr>
              <a:xfrm>
                <a:off x="1585550" y="3027850"/>
                <a:ext cx="1318125" cy="37860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4GB/8c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659" name="Google Shape;1659;p86"/>
            <p:cNvGrpSpPr/>
            <p:nvPr/>
          </p:nvGrpSpPr>
          <p:grpSpPr>
            <a:xfrm>
              <a:off x="2614967" y="2254170"/>
              <a:ext cx="544500" cy="649500"/>
              <a:chOff x="4097600" y="2652670"/>
              <a:chExt cx="544500" cy="649500"/>
            </a:xfrm>
          </p:grpSpPr>
          <p:sp>
            <p:nvSpPr>
              <p:cNvPr id="1660" name="Google Shape;1660;p86"/>
              <p:cNvSpPr/>
              <p:nvPr/>
            </p:nvSpPr>
            <p:spPr>
              <a:xfrm>
                <a:off x="4097600" y="2652670"/>
                <a:ext cx="544500" cy="649500"/>
              </a:xfrm>
              <a:prstGeom prst="snip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665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cxnSp>
            <p:nvCxnSpPr>
              <p:cNvPr id="1661" name="Google Shape;1661;p86"/>
              <p:cNvCxnSpPr/>
              <p:nvPr/>
            </p:nvCxnSpPr>
            <p:spPr>
              <a:xfrm>
                <a:off x="4202150" y="281331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662" name="Google Shape;1662;p86"/>
              <p:cNvCxnSpPr/>
              <p:nvPr/>
            </p:nvCxnSpPr>
            <p:spPr>
              <a:xfrm>
                <a:off x="4202150" y="293456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663" name="Google Shape;1663;p86"/>
              <p:cNvCxnSpPr/>
              <p:nvPr/>
            </p:nvCxnSpPr>
            <p:spPr>
              <a:xfrm>
                <a:off x="4202150" y="305581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664" name="Google Shape;1664;p86"/>
              <p:cNvCxnSpPr/>
              <p:nvPr/>
            </p:nvCxnSpPr>
            <p:spPr>
              <a:xfrm>
                <a:off x="4202150" y="317706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</p:grpSp>
      </p:grpSp>
      <p:sp>
        <p:nvSpPr>
          <p:cNvPr id="1665" name="Google Shape;1665;p86"/>
          <p:cNvSpPr/>
          <p:nvPr/>
        </p:nvSpPr>
        <p:spPr>
          <a:xfrm>
            <a:off x="11157240" y="3538410"/>
            <a:ext cx="768599" cy="523536"/>
          </a:xfrm>
          <a:prstGeom prst="flowChartProcess">
            <a:avLst/>
          </a:prstGeom>
          <a:noFill/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Capacity</a:t>
            </a:r>
            <a:endParaRPr sz="816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32 runners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666" name="Google Shape;1666;p86"/>
          <p:cNvSpPr/>
          <p:nvPr/>
        </p:nvSpPr>
        <p:spPr>
          <a:xfrm>
            <a:off x="6133484" y="4766505"/>
            <a:ext cx="5991352" cy="1269817"/>
          </a:xfrm>
          <a:prstGeom prst="rect">
            <a:avLst/>
          </a:prstGeom>
          <a:solidFill>
            <a:srgbClr val="666666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53300" lIns="53300" spcFirstLastPara="1" rIns="53300" wrap="square" tIns="533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Host</a:t>
            </a:r>
            <a:endParaRPr sz="816">
              <a:solidFill>
                <a:schemeClr val="lt1"/>
              </a:solidFill>
            </a:endParaRPr>
          </a:p>
        </p:txBody>
      </p:sp>
      <p:grpSp>
        <p:nvGrpSpPr>
          <p:cNvPr id="1667" name="Google Shape;1667;p86"/>
          <p:cNvGrpSpPr/>
          <p:nvPr/>
        </p:nvGrpSpPr>
        <p:grpSpPr>
          <a:xfrm>
            <a:off x="7391134" y="4983710"/>
            <a:ext cx="917751" cy="744298"/>
            <a:chOff x="3390375" y="2130000"/>
            <a:chExt cx="1573917" cy="1276450"/>
          </a:xfrm>
        </p:grpSpPr>
        <p:grpSp>
          <p:nvGrpSpPr>
            <p:cNvPr id="1668" name="Google Shape;1668;p86"/>
            <p:cNvGrpSpPr/>
            <p:nvPr/>
          </p:nvGrpSpPr>
          <p:grpSpPr>
            <a:xfrm>
              <a:off x="3390375" y="2130000"/>
              <a:ext cx="1318125" cy="1276450"/>
              <a:chOff x="3390375" y="2130000"/>
              <a:chExt cx="1318125" cy="1276450"/>
            </a:xfrm>
          </p:grpSpPr>
          <p:sp>
            <p:nvSpPr>
              <p:cNvPr id="1669" name="Google Shape;1669;p86"/>
              <p:cNvSpPr/>
              <p:nvPr/>
            </p:nvSpPr>
            <p:spPr>
              <a:xfrm>
                <a:off x="3390375" y="2130000"/>
                <a:ext cx="1318125" cy="89785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xfs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crc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rtdev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sp>
            <p:nvSpPr>
              <p:cNvPr id="1670" name="Google Shape;1670;p86"/>
              <p:cNvSpPr/>
              <p:nvPr/>
            </p:nvSpPr>
            <p:spPr>
              <a:xfrm>
                <a:off x="3390375" y="3027850"/>
                <a:ext cx="1318125" cy="37860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4GB/8c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671" name="Google Shape;1671;p86"/>
            <p:cNvGrpSpPr/>
            <p:nvPr/>
          </p:nvGrpSpPr>
          <p:grpSpPr>
            <a:xfrm>
              <a:off x="4419792" y="2254170"/>
              <a:ext cx="544500" cy="649500"/>
              <a:chOff x="4097600" y="2652670"/>
              <a:chExt cx="544500" cy="649500"/>
            </a:xfrm>
          </p:grpSpPr>
          <p:sp>
            <p:nvSpPr>
              <p:cNvPr id="1672" name="Google Shape;1672;p86"/>
              <p:cNvSpPr/>
              <p:nvPr/>
            </p:nvSpPr>
            <p:spPr>
              <a:xfrm>
                <a:off x="4097600" y="2652670"/>
                <a:ext cx="544500" cy="649500"/>
              </a:xfrm>
              <a:prstGeom prst="snip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665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cxnSp>
            <p:nvCxnSpPr>
              <p:cNvPr id="1673" name="Google Shape;1673;p86"/>
              <p:cNvCxnSpPr/>
              <p:nvPr/>
            </p:nvCxnSpPr>
            <p:spPr>
              <a:xfrm>
                <a:off x="4202150" y="281331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674" name="Google Shape;1674;p86"/>
              <p:cNvCxnSpPr/>
              <p:nvPr/>
            </p:nvCxnSpPr>
            <p:spPr>
              <a:xfrm>
                <a:off x="4202150" y="293456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675" name="Google Shape;1675;p86"/>
              <p:cNvCxnSpPr/>
              <p:nvPr/>
            </p:nvCxnSpPr>
            <p:spPr>
              <a:xfrm>
                <a:off x="4202150" y="305581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676" name="Google Shape;1676;p86"/>
              <p:cNvCxnSpPr/>
              <p:nvPr/>
            </p:nvCxnSpPr>
            <p:spPr>
              <a:xfrm>
                <a:off x="4202150" y="317706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</p:grpSp>
      </p:grpSp>
      <p:grpSp>
        <p:nvGrpSpPr>
          <p:cNvPr id="1677" name="Google Shape;1677;p86"/>
          <p:cNvGrpSpPr/>
          <p:nvPr/>
        </p:nvGrpSpPr>
        <p:grpSpPr>
          <a:xfrm>
            <a:off x="8525210" y="4983710"/>
            <a:ext cx="917751" cy="744298"/>
            <a:chOff x="5262050" y="2130000"/>
            <a:chExt cx="1573917" cy="1276450"/>
          </a:xfrm>
        </p:grpSpPr>
        <p:grpSp>
          <p:nvGrpSpPr>
            <p:cNvPr id="1678" name="Google Shape;1678;p86"/>
            <p:cNvGrpSpPr/>
            <p:nvPr/>
          </p:nvGrpSpPr>
          <p:grpSpPr>
            <a:xfrm>
              <a:off x="5262050" y="2130000"/>
              <a:ext cx="1318125" cy="1276450"/>
              <a:chOff x="5262050" y="2130000"/>
              <a:chExt cx="1318125" cy="1276450"/>
            </a:xfrm>
          </p:grpSpPr>
          <p:sp>
            <p:nvSpPr>
              <p:cNvPr id="1679" name="Google Shape;1679;p86"/>
              <p:cNvSpPr/>
              <p:nvPr/>
            </p:nvSpPr>
            <p:spPr>
              <a:xfrm>
                <a:off x="5262050" y="2130000"/>
                <a:ext cx="1318125" cy="89785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blktests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nvme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sp>
            <p:nvSpPr>
              <p:cNvPr id="1680" name="Google Shape;1680;p86"/>
              <p:cNvSpPr/>
              <p:nvPr/>
            </p:nvSpPr>
            <p:spPr>
              <a:xfrm>
                <a:off x="5262050" y="3027850"/>
                <a:ext cx="1318125" cy="37860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4GB/8c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681" name="Google Shape;1681;p86"/>
            <p:cNvGrpSpPr/>
            <p:nvPr/>
          </p:nvGrpSpPr>
          <p:grpSpPr>
            <a:xfrm>
              <a:off x="6291467" y="2254170"/>
              <a:ext cx="544500" cy="649500"/>
              <a:chOff x="4097600" y="2652670"/>
              <a:chExt cx="544500" cy="649500"/>
            </a:xfrm>
          </p:grpSpPr>
          <p:sp>
            <p:nvSpPr>
              <p:cNvPr id="1682" name="Google Shape;1682;p86"/>
              <p:cNvSpPr/>
              <p:nvPr/>
            </p:nvSpPr>
            <p:spPr>
              <a:xfrm>
                <a:off x="4097600" y="2652670"/>
                <a:ext cx="544500" cy="649500"/>
              </a:xfrm>
              <a:prstGeom prst="snip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665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cxnSp>
            <p:nvCxnSpPr>
              <p:cNvPr id="1683" name="Google Shape;1683;p86"/>
              <p:cNvCxnSpPr/>
              <p:nvPr/>
            </p:nvCxnSpPr>
            <p:spPr>
              <a:xfrm>
                <a:off x="4202150" y="281331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684" name="Google Shape;1684;p86"/>
              <p:cNvCxnSpPr/>
              <p:nvPr/>
            </p:nvCxnSpPr>
            <p:spPr>
              <a:xfrm>
                <a:off x="4202150" y="293456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685" name="Google Shape;1685;p86"/>
              <p:cNvCxnSpPr/>
              <p:nvPr/>
            </p:nvCxnSpPr>
            <p:spPr>
              <a:xfrm>
                <a:off x="4202150" y="305581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686" name="Google Shape;1686;p86"/>
              <p:cNvCxnSpPr/>
              <p:nvPr/>
            </p:nvCxnSpPr>
            <p:spPr>
              <a:xfrm>
                <a:off x="4202150" y="317706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</p:grpSp>
      </p:grpSp>
      <p:grpSp>
        <p:nvGrpSpPr>
          <p:cNvPr id="1687" name="Google Shape;1687;p86"/>
          <p:cNvGrpSpPr/>
          <p:nvPr/>
        </p:nvGrpSpPr>
        <p:grpSpPr>
          <a:xfrm>
            <a:off x="9659286" y="4983710"/>
            <a:ext cx="917751" cy="744298"/>
            <a:chOff x="7420275" y="2130000"/>
            <a:chExt cx="1573917" cy="1276450"/>
          </a:xfrm>
        </p:grpSpPr>
        <p:grpSp>
          <p:nvGrpSpPr>
            <p:cNvPr id="1688" name="Google Shape;1688;p86"/>
            <p:cNvGrpSpPr/>
            <p:nvPr/>
          </p:nvGrpSpPr>
          <p:grpSpPr>
            <a:xfrm>
              <a:off x="7420275" y="2130000"/>
              <a:ext cx="1318125" cy="1276450"/>
              <a:chOff x="7420275" y="2130000"/>
              <a:chExt cx="1318125" cy="1276450"/>
            </a:xfrm>
          </p:grpSpPr>
          <p:sp>
            <p:nvSpPr>
              <p:cNvPr id="1689" name="Google Shape;1689;p86"/>
              <p:cNvSpPr/>
              <p:nvPr/>
            </p:nvSpPr>
            <p:spPr>
              <a:xfrm>
                <a:off x="7420275" y="2130000"/>
                <a:ext cx="1318125" cy="89785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tmpfs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huge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noswap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sp>
            <p:nvSpPr>
              <p:cNvPr id="1690" name="Google Shape;1690;p86"/>
              <p:cNvSpPr/>
              <p:nvPr/>
            </p:nvSpPr>
            <p:spPr>
              <a:xfrm>
                <a:off x="7420275" y="3027850"/>
                <a:ext cx="1318125" cy="37860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4GB/8c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691" name="Google Shape;1691;p86"/>
            <p:cNvGrpSpPr/>
            <p:nvPr/>
          </p:nvGrpSpPr>
          <p:grpSpPr>
            <a:xfrm>
              <a:off x="8449692" y="2254170"/>
              <a:ext cx="544500" cy="649500"/>
              <a:chOff x="4097600" y="2652670"/>
              <a:chExt cx="544500" cy="649500"/>
            </a:xfrm>
          </p:grpSpPr>
          <p:sp>
            <p:nvSpPr>
              <p:cNvPr id="1692" name="Google Shape;1692;p86"/>
              <p:cNvSpPr/>
              <p:nvPr/>
            </p:nvSpPr>
            <p:spPr>
              <a:xfrm>
                <a:off x="4097600" y="2652670"/>
                <a:ext cx="544500" cy="649500"/>
              </a:xfrm>
              <a:prstGeom prst="snip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665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cxnSp>
            <p:nvCxnSpPr>
              <p:cNvPr id="1693" name="Google Shape;1693;p86"/>
              <p:cNvCxnSpPr/>
              <p:nvPr/>
            </p:nvCxnSpPr>
            <p:spPr>
              <a:xfrm>
                <a:off x="4202150" y="281331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694" name="Google Shape;1694;p86"/>
              <p:cNvCxnSpPr/>
              <p:nvPr/>
            </p:nvCxnSpPr>
            <p:spPr>
              <a:xfrm>
                <a:off x="4202150" y="293456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695" name="Google Shape;1695;p86"/>
              <p:cNvCxnSpPr/>
              <p:nvPr/>
            </p:nvCxnSpPr>
            <p:spPr>
              <a:xfrm>
                <a:off x="4202150" y="305581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696" name="Google Shape;1696;p86"/>
              <p:cNvCxnSpPr/>
              <p:nvPr/>
            </p:nvCxnSpPr>
            <p:spPr>
              <a:xfrm>
                <a:off x="4202150" y="317706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</p:grpSp>
      </p:grpSp>
      <p:grpSp>
        <p:nvGrpSpPr>
          <p:cNvPr id="1697" name="Google Shape;1697;p86"/>
          <p:cNvGrpSpPr/>
          <p:nvPr/>
        </p:nvGrpSpPr>
        <p:grpSpPr>
          <a:xfrm>
            <a:off x="6257058" y="4983710"/>
            <a:ext cx="917751" cy="744298"/>
            <a:chOff x="1585550" y="2130000"/>
            <a:chExt cx="1573917" cy="1276450"/>
          </a:xfrm>
        </p:grpSpPr>
        <p:grpSp>
          <p:nvGrpSpPr>
            <p:cNvPr id="1698" name="Google Shape;1698;p86"/>
            <p:cNvGrpSpPr/>
            <p:nvPr/>
          </p:nvGrpSpPr>
          <p:grpSpPr>
            <a:xfrm>
              <a:off x="1585550" y="2130000"/>
              <a:ext cx="1318125" cy="1276450"/>
              <a:chOff x="1585550" y="2130000"/>
              <a:chExt cx="1318125" cy="1276450"/>
            </a:xfrm>
          </p:grpSpPr>
          <p:sp>
            <p:nvSpPr>
              <p:cNvPr id="1699" name="Google Shape;1699;p86"/>
              <p:cNvSpPr/>
              <p:nvPr/>
            </p:nvSpPr>
            <p:spPr>
              <a:xfrm>
                <a:off x="1585550" y="2130000"/>
                <a:ext cx="1318125" cy="89785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xfs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crc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logdev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sp>
            <p:nvSpPr>
              <p:cNvPr id="1700" name="Google Shape;1700;p86"/>
              <p:cNvSpPr/>
              <p:nvPr/>
            </p:nvSpPr>
            <p:spPr>
              <a:xfrm>
                <a:off x="1585550" y="3027850"/>
                <a:ext cx="1318125" cy="37860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4GB/8c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701" name="Google Shape;1701;p86"/>
            <p:cNvGrpSpPr/>
            <p:nvPr/>
          </p:nvGrpSpPr>
          <p:grpSpPr>
            <a:xfrm>
              <a:off x="2614967" y="2254170"/>
              <a:ext cx="544500" cy="649500"/>
              <a:chOff x="4097600" y="2652670"/>
              <a:chExt cx="544500" cy="649500"/>
            </a:xfrm>
          </p:grpSpPr>
          <p:sp>
            <p:nvSpPr>
              <p:cNvPr id="1702" name="Google Shape;1702;p86"/>
              <p:cNvSpPr/>
              <p:nvPr/>
            </p:nvSpPr>
            <p:spPr>
              <a:xfrm>
                <a:off x="4097600" y="2652670"/>
                <a:ext cx="544500" cy="649500"/>
              </a:xfrm>
              <a:prstGeom prst="snip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665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cxnSp>
            <p:nvCxnSpPr>
              <p:cNvPr id="1703" name="Google Shape;1703;p86"/>
              <p:cNvCxnSpPr/>
              <p:nvPr/>
            </p:nvCxnSpPr>
            <p:spPr>
              <a:xfrm>
                <a:off x="4202150" y="281331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704" name="Google Shape;1704;p86"/>
              <p:cNvCxnSpPr/>
              <p:nvPr/>
            </p:nvCxnSpPr>
            <p:spPr>
              <a:xfrm>
                <a:off x="4202150" y="293456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705" name="Google Shape;1705;p86"/>
              <p:cNvCxnSpPr/>
              <p:nvPr/>
            </p:nvCxnSpPr>
            <p:spPr>
              <a:xfrm>
                <a:off x="4202150" y="305581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706" name="Google Shape;1706;p86"/>
              <p:cNvCxnSpPr/>
              <p:nvPr/>
            </p:nvCxnSpPr>
            <p:spPr>
              <a:xfrm>
                <a:off x="4202150" y="317706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</p:grpSp>
      </p:grpSp>
      <p:sp>
        <p:nvSpPr>
          <p:cNvPr id="1707" name="Google Shape;1707;p86"/>
          <p:cNvSpPr/>
          <p:nvPr/>
        </p:nvSpPr>
        <p:spPr>
          <a:xfrm>
            <a:off x="11157240" y="4983710"/>
            <a:ext cx="768599" cy="523536"/>
          </a:xfrm>
          <a:prstGeom prst="flowChartProcess">
            <a:avLst/>
          </a:prstGeom>
          <a:noFill/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Capacity</a:t>
            </a:r>
            <a:endParaRPr sz="816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4 runners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708" name="Google Shape;1708;p86"/>
          <p:cNvSpPr/>
          <p:nvPr/>
        </p:nvSpPr>
        <p:spPr>
          <a:xfrm>
            <a:off x="175926" y="4270571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709" name="Google Shape;1709;p86"/>
          <p:cNvSpPr/>
          <p:nvPr/>
        </p:nvSpPr>
        <p:spPr>
          <a:xfrm>
            <a:off x="1305687" y="4270565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710" name="Google Shape;1710;p86"/>
          <p:cNvSpPr/>
          <p:nvPr/>
        </p:nvSpPr>
        <p:spPr>
          <a:xfrm>
            <a:off x="2441787" y="4270565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711" name="Google Shape;1711;p86"/>
          <p:cNvSpPr/>
          <p:nvPr/>
        </p:nvSpPr>
        <p:spPr>
          <a:xfrm>
            <a:off x="3577887" y="4270565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712" name="Google Shape;1712;p86"/>
          <p:cNvSpPr/>
          <p:nvPr/>
        </p:nvSpPr>
        <p:spPr>
          <a:xfrm>
            <a:off x="178424" y="5734610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713" name="Google Shape;1713;p86"/>
          <p:cNvSpPr/>
          <p:nvPr/>
        </p:nvSpPr>
        <p:spPr>
          <a:xfrm>
            <a:off x="1308186" y="5734604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714" name="Google Shape;1714;p86"/>
          <p:cNvSpPr/>
          <p:nvPr/>
        </p:nvSpPr>
        <p:spPr>
          <a:xfrm>
            <a:off x="2444286" y="5734604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715" name="Google Shape;1715;p86"/>
          <p:cNvSpPr/>
          <p:nvPr/>
        </p:nvSpPr>
        <p:spPr>
          <a:xfrm>
            <a:off x="3580386" y="5734604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716" name="Google Shape;1716;p86"/>
          <p:cNvSpPr/>
          <p:nvPr/>
        </p:nvSpPr>
        <p:spPr>
          <a:xfrm>
            <a:off x="6261319" y="4270571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717" name="Google Shape;1717;p86"/>
          <p:cNvSpPr/>
          <p:nvPr/>
        </p:nvSpPr>
        <p:spPr>
          <a:xfrm>
            <a:off x="7391081" y="4270565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718" name="Google Shape;1718;p86"/>
          <p:cNvSpPr/>
          <p:nvPr/>
        </p:nvSpPr>
        <p:spPr>
          <a:xfrm>
            <a:off x="8527181" y="4270565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719" name="Google Shape;1719;p86"/>
          <p:cNvSpPr/>
          <p:nvPr/>
        </p:nvSpPr>
        <p:spPr>
          <a:xfrm>
            <a:off x="9663281" y="4270565"/>
            <a:ext cx="768599" cy="220762"/>
          </a:xfrm>
          <a:prstGeom prst="flowChartProcess">
            <a:avLst/>
          </a:prstGeom>
          <a:solidFill>
            <a:srgbClr val="674EA7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720" name="Google Shape;1720;p86"/>
          <p:cNvSpPr/>
          <p:nvPr/>
        </p:nvSpPr>
        <p:spPr>
          <a:xfrm>
            <a:off x="6261319" y="5734608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721" name="Google Shape;1721;p86"/>
          <p:cNvSpPr/>
          <p:nvPr/>
        </p:nvSpPr>
        <p:spPr>
          <a:xfrm>
            <a:off x="7391081" y="5734602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722" name="Google Shape;1722;p86"/>
          <p:cNvSpPr/>
          <p:nvPr/>
        </p:nvSpPr>
        <p:spPr>
          <a:xfrm>
            <a:off x="8527181" y="5734602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723" name="Google Shape;1723;p86"/>
          <p:cNvSpPr/>
          <p:nvPr/>
        </p:nvSpPr>
        <p:spPr>
          <a:xfrm>
            <a:off x="9663281" y="5734602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724" name="Google Shape;1724;p86"/>
          <p:cNvSpPr/>
          <p:nvPr/>
        </p:nvSpPr>
        <p:spPr>
          <a:xfrm>
            <a:off x="10483775" y="3123575"/>
            <a:ext cx="712044" cy="471096"/>
          </a:xfrm>
          <a:prstGeom prst="cloud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25" name="Google Shape;1725;p86"/>
          <p:cNvSpPr/>
          <p:nvPr/>
        </p:nvSpPr>
        <p:spPr>
          <a:xfrm>
            <a:off x="10675550" y="3380025"/>
            <a:ext cx="234000" cy="3786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674EA7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26" name="Google Shape;1726;p86"/>
          <p:cNvSpPr/>
          <p:nvPr/>
        </p:nvSpPr>
        <p:spPr>
          <a:xfrm>
            <a:off x="10533125" y="4591025"/>
            <a:ext cx="712044" cy="471096"/>
          </a:xfrm>
          <a:prstGeom prst="cloud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27" name="Google Shape;1727;p86"/>
          <p:cNvSpPr/>
          <p:nvPr/>
        </p:nvSpPr>
        <p:spPr>
          <a:xfrm rot="10800000">
            <a:off x="10724900" y="4847475"/>
            <a:ext cx="234000" cy="3786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674EA7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28" name="Google Shape;1728;p86"/>
          <p:cNvSpPr/>
          <p:nvPr/>
        </p:nvSpPr>
        <p:spPr>
          <a:xfrm>
            <a:off x="4493388" y="4509050"/>
            <a:ext cx="712044" cy="471096"/>
          </a:xfrm>
          <a:prstGeom prst="cloud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29" name="Google Shape;1729;p86"/>
          <p:cNvSpPr/>
          <p:nvPr/>
        </p:nvSpPr>
        <p:spPr>
          <a:xfrm rot="10800000">
            <a:off x="4685163" y="4765500"/>
            <a:ext cx="234000" cy="3786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674EA7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30" name="Google Shape;1730;p86"/>
          <p:cNvSpPr/>
          <p:nvPr/>
        </p:nvSpPr>
        <p:spPr>
          <a:xfrm>
            <a:off x="4504175" y="3111475"/>
            <a:ext cx="712044" cy="471096"/>
          </a:xfrm>
          <a:prstGeom prst="cloud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31" name="Google Shape;1731;p86"/>
          <p:cNvSpPr/>
          <p:nvPr/>
        </p:nvSpPr>
        <p:spPr>
          <a:xfrm rot="10800000">
            <a:off x="4695950" y="3367925"/>
            <a:ext cx="234000" cy="3786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674EA7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6" name="Shape 1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" name="Google Shape;1737;p87"/>
          <p:cNvSpPr txBox="1"/>
          <p:nvPr/>
        </p:nvSpPr>
        <p:spPr>
          <a:xfrm>
            <a:off x="439450" y="311200"/>
            <a:ext cx="102750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Noto Sans Symbols"/>
              <a:buNone/>
            </a:pPr>
            <a:r>
              <a:rPr b="1" lang="en-US" sz="3400">
                <a:solidFill>
                  <a:srgbClr val="FFFFFF"/>
                </a:solidFill>
              </a:rPr>
              <a:t>Turning kdevops into CI accelerator</a:t>
            </a:r>
            <a:endParaRPr/>
          </a:p>
        </p:txBody>
      </p:sp>
      <p:sp>
        <p:nvSpPr>
          <p:cNvPr id="1738" name="Google Shape;1738;p87"/>
          <p:cNvSpPr txBox="1"/>
          <p:nvPr/>
        </p:nvSpPr>
        <p:spPr>
          <a:xfrm>
            <a:off x="351625" y="851175"/>
            <a:ext cx="11661900" cy="54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How do we scale?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kdevops normal workflow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Linux builder runner (uses host nproc)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Problem: No support for heterogeneous runners, scheduling preference</a:t>
            </a:r>
            <a:endParaRPr sz="2400">
              <a:solidFill>
                <a:schemeClr val="lt1"/>
              </a:solidFill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739" name="Google Shape;1739;p87"/>
          <p:cNvSpPr/>
          <p:nvPr/>
        </p:nvSpPr>
        <p:spPr>
          <a:xfrm>
            <a:off x="49858" y="3321205"/>
            <a:ext cx="5991300" cy="1269900"/>
          </a:xfrm>
          <a:prstGeom prst="rect">
            <a:avLst/>
          </a:prstGeom>
          <a:solidFill>
            <a:srgbClr val="666666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53300" lIns="53300" spcFirstLastPara="1" rIns="53300" wrap="square" tIns="533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Host</a:t>
            </a:r>
            <a:endParaRPr sz="816">
              <a:solidFill>
                <a:schemeClr val="lt1"/>
              </a:solidFill>
            </a:endParaRPr>
          </a:p>
        </p:txBody>
      </p:sp>
      <p:grpSp>
        <p:nvGrpSpPr>
          <p:cNvPr id="1740" name="Google Shape;1740;p87"/>
          <p:cNvGrpSpPr/>
          <p:nvPr/>
        </p:nvGrpSpPr>
        <p:grpSpPr>
          <a:xfrm>
            <a:off x="1307508" y="3538410"/>
            <a:ext cx="917751" cy="744298"/>
            <a:chOff x="3390375" y="2130000"/>
            <a:chExt cx="1573917" cy="1276450"/>
          </a:xfrm>
        </p:grpSpPr>
        <p:grpSp>
          <p:nvGrpSpPr>
            <p:cNvPr id="1741" name="Google Shape;1741;p87"/>
            <p:cNvGrpSpPr/>
            <p:nvPr/>
          </p:nvGrpSpPr>
          <p:grpSpPr>
            <a:xfrm>
              <a:off x="3390375" y="2130000"/>
              <a:ext cx="1318125" cy="1276450"/>
              <a:chOff x="3390375" y="2130000"/>
              <a:chExt cx="1318125" cy="1276450"/>
            </a:xfrm>
          </p:grpSpPr>
          <p:sp>
            <p:nvSpPr>
              <p:cNvPr id="1742" name="Google Shape;1742;p87"/>
              <p:cNvSpPr/>
              <p:nvPr/>
            </p:nvSpPr>
            <p:spPr>
              <a:xfrm>
                <a:off x="3390375" y="2130000"/>
                <a:ext cx="1318125" cy="89785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xfs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crc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rtdev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sp>
            <p:nvSpPr>
              <p:cNvPr id="1743" name="Google Shape;1743;p87"/>
              <p:cNvSpPr/>
              <p:nvPr/>
            </p:nvSpPr>
            <p:spPr>
              <a:xfrm>
                <a:off x="3390375" y="3027850"/>
                <a:ext cx="1318125" cy="37860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4GB/8c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744" name="Google Shape;1744;p87"/>
            <p:cNvGrpSpPr/>
            <p:nvPr/>
          </p:nvGrpSpPr>
          <p:grpSpPr>
            <a:xfrm>
              <a:off x="4419792" y="2254170"/>
              <a:ext cx="544500" cy="649500"/>
              <a:chOff x="4097600" y="2652670"/>
              <a:chExt cx="544500" cy="649500"/>
            </a:xfrm>
          </p:grpSpPr>
          <p:sp>
            <p:nvSpPr>
              <p:cNvPr id="1745" name="Google Shape;1745;p87"/>
              <p:cNvSpPr/>
              <p:nvPr/>
            </p:nvSpPr>
            <p:spPr>
              <a:xfrm>
                <a:off x="4097600" y="2652670"/>
                <a:ext cx="544500" cy="649500"/>
              </a:xfrm>
              <a:prstGeom prst="snip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665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cxnSp>
            <p:nvCxnSpPr>
              <p:cNvPr id="1746" name="Google Shape;1746;p87"/>
              <p:cNvCxnSpPr/>
              <p:nvPr/>
            </p:nvCxnSpPr>
            <p:spPr>
              <a:xfrm>
                <a:off x="4202150" y="281331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747" name="Google Shape;1747;p87"/>
              <p:cNvCxnSpPr/>
              <p:nvPr/>
            </p:nvCxnSpPr>
            <p:spPr>
              <a:xfrm>
                <a:off x="4202150" y="293456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748" name="Google Shape;1748;p87"/>
              <p:cNvCxnSpPr/>
              <p:nvPr/>
            </p:nvCxnSpPr>
            <p:spPr>
              <a:xfrm>
                <a:off x="4202150" y="305581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749" name="Google Shape;1749;p87"/>
              <p:cNvCxnSpPr/>
              <p:nvPr/>
            </p:nvCxnSpPr>
            <p:spPr>
              <a:xfrm>
                <a:off x="4202150" y="317706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</p:grpSp>
      </p:grpSp>
      <p:grpSp>
        <p:nvGrpSpPr>
          <p:cNvPr id="1750" name="Google Shape;1750;p87"/>
          <p:cNvGrpSpPr/>
          <p:nvPr/>
        </p:nvGrpSpPr>
        <p:grpSpPr>
          <a:xfrm>
            <a:off x="2441584" y="3538410"/>
            <a:ext cx="917751" cy="744298"/>
            <a:chOff x="5262050" y="2130000"/>
            <a:chExt cx="1573917" cy="1276450"/>
          </a:xfrm>
        </p:grpSpPr>
        <p:grpSp>
          <p:nvGrpSpPr>
            <p:cNvPr id="1751" name="Google Shape;1751;p87"/>
            <p:cNvGrpSpPr/>
            <p:nvPr/>
          </p:nvGrpSpPr>
          <p:grpSpPr>
            <a:xfrm>
              <a:off x="5262050" y="2130000"/>
              <a:ext cx="1318125" cy="1276450"/>
              <a:chOff x="5262050" y="2130000"/>
              <a:chExt cx="1318125" cy="1276450"/>
            </a:xfrm>
          </p:grpSpPr>
          <p:sp>
            <p:nvSpPr>
              <p:cNvPr id="1752" name="Google Shape;1752;p87"/>
              <p:cNvSpPr/>
              <p:nvPr/>
            </p:nvSpPr>
            <p:spPr>
              <a:xfrm>
                <a:off x="5262050" y="2130000"/>
                <a:ext cx="1318125" cy="89785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blktests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nvme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sp>
            <p:nvSpPr>
              <p:cNvPr id="1753" name="Google Shape;1753;p87"/>
              <p:cNvSpPr/>
              <p:nvPr/>
            </p:nvSpPr>
            <p:spPr>
              <a:xfrm>
                <a:off x="5262050" y="3027850"/>
                <a:ext cx="1318125" cy="37860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4GB/8c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754" name="Google Shape;1754;p87"/>
            <p:cNvGrpSpPr/>
            <p:nvPr/>
          </p:nvGrpSpPr>
          <p:grpSpPr>
            <a:xfrm>
              <a:off x="6291467" y="2254170"/>
              <a:ext cx="544500" cy="649500"/>
              <a:chOff x="4097600" y="2652670"/>
              <a:chExt cx="544500" cy="649500"/>
            </a:xfrm>
          </p:grpSpPr>
          <p:sp>
            <p:nvSpPr>
              <p:cNvPr id="1755" name="Google Shape;1755;p87"/>
              <p:cNvSpPr/>
              <p:nvPr/>
            </p:nvSpPr>
            <p:spPr>
              <a:xfrm>
                <a:off x="4097600" y="2652670"/>
                <a:ext cx="544500" cy="649500"/>
              </a:xfrm>
              <a:prstGeom prst="snip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665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cxnSp>
            <p:nvCxnSpPr>
              <p:cNvPr id="1756" name="Google Shape;1756;p87"/>
              <p:cNvCxnSpPr/>
              <p:nvPr/>
            </p:nvCxnSpPr>
            <p:spPr>
              <a:xfrm>
                <a:off x="4202150" y="281331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757" name="Google Shape;1757;p87"/>
              <p:cNvCxnSpPr/>
              <p:nvPr/>
            </p:nvCxnSpPr>
            <p:spPr>
              <a:xfrm>
                <a:off x="4202150" y="293456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758" name="Google Shape;1758;p87"/>
              <p:cNvCxnSpPr/>
              <p:nvPr/>
            </p:nvCxnSpPr>
            <p:spPr>
              <a:xfrm>
                <a:off x="4202150" y="305581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759" name="Google Shape;1759;p87"/>
              <p:cNvCxnSpPr/>
              <p:nvPr/>
            </p:nvCxnSpPr>
            <p:spPr>
              <a:xfrm>
                <a:off x="4202150" y="317706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</p:grpSp>
      </p:grpSp>
      <p:grpSp>
        <p:nvGrpSpPr>
          <p:cNvPr id="1760" name="Google Shape;1760;p87"/>
          <p:cNvGrpSpPr/>
          <p:nvPr/>
        </p:nvGrpSpPr>
        <p:grpSpPr>
          <a:xfrm>
            <a:off x="3575660" y="3538410"/>
            <a:ext cx="917751" cy="744298"/>
            <a:chOff x="7420275" y="2130000"/>
            <a:chExt cx="1573917" cy="1276450"/>
          </a:xfrm>
        </p:grpSpPr>
        <p:grpSp>
          <p:nvGrpSpPr>
            <p:cNvPr id="1761" name="Google Shape;1761;p87"/>
            <p:cNvGrpSpPr/>
            <p:nvPr/>
          </p:nvGrpSpPr>
          <p:grpSpPr>
            <a:xfrm>
              <a:off x="7420275" y="2130000"/>
              <a:ext cx="1318125" cy="1276450"/>
              <a:chOff x="7420275" y="2130000"/>
              <a:chExt cx="1318125" cy="1276450"/>
            </a:xfrm>
          </p:grpSpPr>
          <p:sp>
            <p:nvSpPr>
              <p:cNvPr id="1762" name="Google Shape;1762;p87"/>
              <p:cNvSpPr/>
              <p:nvPr/>
            </p:nvSpPr>
            <p:spPr>
              <a:xfrm>
                <a:off x="7420275" y="2130000"/>
                <a:ext cx="1318125" cy="89785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tmpfs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huge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noswap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sp>
            <p:nvSpPr>
              <p:cNvPr id="1763" name="Google Shape;1763;p87"/>
              <p:cNvSpPr/>
              <p:nvPr/>
            </p:nvSpPr>
            <p:spPr>
              <a:xfrm>
                <a:off x="7420275" y="3027850"/>
                <a:ext cx="1318125" cy="37860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4GB/8c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764" name="Google Shape;1764;p87"/>
            <p:cNvGrpSpPr/>
            <p:nvPr/>
          </p:nvGrpSpPr>
          <p:grpSpPr>
            <a:xfrm>
              <a:off x="8449692" y="2254170"/>
              <a:ext cx="544500" cy="649500"/>
              <a:chOff x="4097600" y="2652670"/>
              <a:chExt cx="544500" cy="649500"/>
            </a:xfrm>
          </p:grpSpPr>
          <p:sp>
            <p:nvSpPr>
              <p:cNvPr id="1765" name="Google Shape;1765;p87"/>
              <p:cNvSpPr/>
              <p:nvPr/>
            </p:nvSpPr>
            <p:spPr>
              <a:xfrm>
                <a:off x="4097600" y="2652670"/>
                <a:ext cx="544500" cy="649500"/>
              </a:xfrm>
              <a:prstGeom prst="snip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665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cxnSp>
            <p:nvCxnSpPr>
              <p:cNvPr id="1766" name="Google Shape;1766;p87"/>
              <p:cNvCxnSpPr/>
              <p:nvPr/>
            </p:nvCxnSpPr>
            <p:spPr>
              <a:xfrm>
                <a:off x="4202150" y="281331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767" name="Google Shape;1767;p87"/>
              <p:cNvCxnSpPr/>
              <p:nvPr/>
            </p:nvCxnSpPr>
            <p:spPr>
              <a:xfrm>
                <a:off x="4202150" y="293456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768" name="Google Shape;1768;p87"/>
              <p:cNvCxnSpPr/>
              <p:nvPr/>
            </p:nvCxnSpPr>
            <p:spPr>
              <a:xfrm>
                <a:off x="4202150" y="305581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769" name="Google Shape;1769;p87"/>
              <p:cNvCxnSpPr/>
              <p:nvPr/>
            </p:nvCxnSpPr>
            <p:spPr>
              <a:xfrm>
                <a:off x="4202150" y="317706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</p:grpSp>
      </p:grpSp>
      <p:grpSp>
        <p:nvGrpSpPr>
          <p:cNvPr id="1770" name="Google Shape;1770;p87"/>
          <p:cNvGrpSpPr/>
          <p:nvPr/>
        </p:nvGrpSpPr>
        <p:grpSpPr>
          <a:xfrm>
            <a:off x="173432" y="3538410"/>
            <a:ext cx="917751" cy="744298"/>
            <a:chOff x="1585550" y="2130000"/>
            <a:chExt cx="1573917" cy="1276450"/>
          </a:xfrm>
        </p:grpSpPr>
        <p:grpSp>
          <p:nvGrpSpPr>
            <p:cNvPr id="1771" name="Google Shape;1771;p87"/>
            <p:cNvGrpSpPr/>
            <p:nvPr/>
          </p:nvGrpSpPr>
          <p:grpSpPr>
            <a:xfrm>
              <a:off x="1585550" y="2130000"/>
              <a:ext cx="1318125" cy="1276450"/>
              <a:chOff x="1585550" y="2130000"/>
              <a:chExt cx="1318125" cy="1276450"/>
            </a:xfrm>
          </p:grpSpPr>
          <p:sp>
            <p:nvSpPr>
              <p:cNvPr id="1772" name="Google Shape;1772;p87"/>
              <p:cNvSpPr/>
              <p:nvPr/>
            </p:nvSpPr>
            <p:spPr>
              <a:xfrm>
                <a:off x="1585550" y="2130000"/>
                <a:ext cx="1318125" cy="89785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xfs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crc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logdev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sp>
            <p:nvSpPr>
              <p:cNvPr id="1773" name="Google Shape;1773;p87"/>
              <p:cNvSpPr/>
              <p:nvPr/>
            </p:nvSpPr>
            <p:spPr>
              <a:xfrm>
                <a:off x="1585550" y="3027850"/>
                <a:ext cx="1318125" cy="37860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4GB/8c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774" name="Google Shape;1774;p87"/>
            <p:cNvGrpSpPr/>
            <p:nvPr/>
          </p:nvGrpSpPr>
          <p:grpSpPr>
            <a:xfrm>
              <a:off x="2614967" y="2254170"/>
              <a:ext cx="544500" cy="649500"/>
              <a:chOff x="4097600" y="2652670"/>
              <a:chExt cx="544500" cy="649500"/>
            </a:xfrm>
          </p:grpSpPr>
          <p:sp>
            <p:nvSpPr>
              <p:cNvPr id="1775" name="Google Shape;1775;p87"/>
              <p:cNvSpPr/>
              <p:nvPr/>
            </p:nvSpPr>
            <p:spPr>
              <a:xfrm>
                <a:off x="4097600" y="2652670"/>
                <a:ext cx="544500" cy="649500"/>
              </a:xfrm>
              <a:prstGeom prst="snip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665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cxnSp>
            <p:nvCxnSpPr>
              <p:cNvPr id="1776" name="Google Shape;1776;p87"/>
              <p:cNvCxnSpPr/>
              <p:nvPr/>
            </p:nvCxnSpPr>
            <p:spPr>
              <a:xfrm>
                <a:off x="4202150" y="281331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777" name="Google Shape;1777;p87"/>
              <p:cNvCxnSpPr/>
              <p:nvPr/>
            </p:nvCxnSpPr>
            <p:spPr>
              <a:xfrm>
                <a:off x="4202150" y="293456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778" name="Google Shape;1778;p87"/>
              <p:cNvCxnSpPr/>
              <p:nvPr/>
            </p:nvCxnSpPr>
            <p:spPr>
              <a:xfrm>
                <a:off x="4202150" y="305581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779" name="Google Shape;1779;p87"/>
              <p:cNvCxnSpPr/>
              <p:nvPr/>
            </p:nvCxnSpPr>
            <p:spPr>
              <a:xfrm>
                <a:off x="4202150" y="317706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</p:grpSp>
      </p:grpSp>
      <p:sp>
        <p:nvSpPr>
          <p:cNvPr id="1780" name="Google Shape;1780;p87"/>
          <p:cNvSpPr/>
          <p:nvPr/>
        </p:nvSpPr>
        <p:spPr>
          <a:xfrm>
            <a:off x="5073615" y="3538410"/>
            <a:ext cx="768599" cy="523536"/>
          </a:xfrm>
          <a:prstGeom prst="flowChartProcess">
            <a:avLst/>
          </a:prstGeom>
          <a:noFill/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Capacity</a:t>
            </a:r>
            <a:endParaRPr sz="816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16 runners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781" name="Google Shape;1781;p87"/>
          <p:cNvSpPr/>
          <p:nvPr/>
        </p:nvSpPr>
        <p:spPr>
          <a:xfrm>
            <a:off x="49858" y="4766505"/>
            <a:ext cx="5991300" cy="1269900"/>
          </a:xfrm>
          <a:prstGeom prst="rect">
            <a:avLst/>
          </a:prstGeom>
          <a:solidFill>
            <a:srgbClr val="666666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53300" lIns="53300" spcFirstLastPara="1" rIns="53300" wrap="square" tIns="533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Host</a:t>
            </a:r>
            <a:endParaRPr sz="816">
              <a:solidFill>
                <a:schemeClr val="lt1"/>
              </a:solidFill>
            </a:endParaRPr>
          </a:p>
        </p:txBody>
      </p:sp>
      <p:grpSp>
        <p:nvGrpSpPr>
          <p:cNvPr id="1782" name="Google Shape;1782;p87"/>
          <p:cNvGrpSpPr/>
          <p:nvPr/>
        </p:nvGrpSpPr>
        <p:grpSpPr>
          <a:xfrm>
            <a:off x="1307508" y="4983710"/>
            <a:ext cx="917751" cy="744298"/>
            <a:chOff x="3390375" y="2130000"/>
            <a:chExt cx="1573917" cy="1276450"/>
          </a:xfrm>
        </p:grpSpPr>
        <p:grpSp>
          <p:nvGrpSpPr>
            <p:cNvPr id="1783" name="Google Shape;1783;p87"/>
            <p:cNvGrpSpPr/>
            <p:nvPr/>
          </p:nvGrpSpPr>
          <p:grpSpPr>
            <a:xfrm>
              <a:off x="3390375" y="2130000"/>
              <a:ext cx="1318125" cy="1276450"/>
              <a:chOff x="3390375" y="2130000"/>
              <a:chExt cx="1318125" cy="1276450"/>
            </a:xfrm>
          </p:grpSpPr>
          <p:sp>
            <p:nvSpPr>
              <p:cNvPr id="1784" name="Google Shape;1784;p87"/>
              <p:cNvSpPr/>
              <p:nvPr/>
            </p:nvSpPr>
            <p:spPr>
              <a:xfrm>
                <a:off x="3390375" y="2130000"/>
                <a:ext cx="1318125" cy="89785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xfs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crc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rtdev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sp>
            <p:nvSpPr>
              <p:cNvPr id="1785" name="Google Shape;1785;p87"/>
              <p:cNvSpPr/>
              <p:nvPr/>
            </p:nvSpPr>
            <p:spPr>
              <a:xfrm>
                <a:off x="3390375" y="3027850"/>
                <a:ext cx="1318125" cy="37860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4GB/8c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786" name="Google Shape;1786;p87"/>
            <p:cNvGrpSpPr/>
            <p:nvPr/>
          </p:nvGrpSpPr>
          <p:grpSpPr>
            <a:xfrm>
              <a:off x="4419792" y="2254170"/>
              <a:ext cx="544500" cy="649500"/>
              <a:chOff x="4097600" y="2652670"/>
              <a:chExt cx="544500" cy="649500"/>
            </a:xfrm>
          </p:grpSpPr>
          <p:sp>
            <p:nvSpPr>
              <p:cNvPr id="1787" name="Google Shape;1787;p87"/>
              <p:cNvSpPr/>
              <p:nvPr/>
            </p:nvSpPr>
            <p:spPr>
              <a:xfrm>
                <a:off x="4097600" y="2652670"/>
                <a:ext cx="544500" cy="649500"/>
              </a:xfrm>
              <a:prstGeom prst="snip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665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cxnSp>
            <p:nvCxnSpPr>
              <p:cNvPr id="1788" name="Google Shape;1788;p87"/>
              <p:cNvCxnSpPr/>
              <p:nvPr/>
            </p:nvCxnSpPr>
            <p:spPr>
              <a:xfrm>
                <a:off x="4202150" y="281331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789" name="Google Shape;1789;p87"/>
              <p:cNvCxnSpPr/>
              <p:nvPr/>
            </p:nvCxnSpPr>
            <p:spPr>
              <a:xfrm>
                <a:off x="4202150" y="293456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790" name="Google Shape;1790;p87"/>
              <p:cNvCxnSpPr/>
              <p:nvPr/>
            </p:nvCxnSpPr>
            <p:spPr>
              <a:xfrm>
                <a:off x="4202150" y="305581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791" name="Google Shape;1791;p87"/>
              <p:cNvCxnSpPr/>
              <p:nvPr/>
            </p:nvCxnSpPr>
            <p:spPr>
              <a:xfrm>
                <a:off x="4202150" y="317706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</p:grpSp>
      </p:grpSp>
      <p:grpSp>
        <p:nvGrpSpPr>
          <p:cNvPr id="1792" name="Google Shape;1792;p87"/>
          <p:cNvGrpSpPr/>
          <p:nvPr/>
        </p:nvGrpSpPr>
        <p:grpSpPr>
          <a:xfrm>
            <a:off x="2441584" y="4983710"/>
            <a:ext cx="917751" cy="744298"/>
            <a:chOff x="5262050" y="2130000"/>
            <a:chExt cx="1573917" cy="1276450"/>
          </a:xfrm>
        </p:grpSpPr>
        <p:grpSp>
          <p:nvGrpSpPr>
            <p:cNvPr id="1793" name="Google Shape;1793;p87"/>
            <p:cNvGrpSpPr/>
            <p:nvPr/>
          </p:nvGrpSpPr>
          <p:grpSpPr>
            <a:xfrm>
              <a:off x="5262050" y="2130000"/>
              <a:ext cx="1318125" cy="1276450"/>
              <a:chOff x="5262050" y="2130000"/>
              <a:chExt cx="1318125" cy="1276450"/>
            </a:xfrm>
          </p:grpSpPr>
          <p:sp>
            <p:nvSpPr>
              <p:cNvPr id="1794" name="Google Shape;1794;p87"/>
              <p:cNvSpPr/>
              <p:nvPr/>
            </p:nvSpPr>
            <p:spPr>
              <a:xfrm>
                <a:off x="5262050" y="2130000"/>
                <a:ext cx="1318125" cy="89785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blktests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nvme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sp>
            <p:nvSpPr>
              <p:cNvPr id="1795" name="Google Shape;1795;p87"/>
              <p:cNvSpPr/>
              <p:nvPr/>
            </p:nvSpPr>
            <p:spPr>
              <a:xfrm>
                <a:off x="5262050" y="3027850"/>
                <a:ext cx="1318125" cy="37860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4GB/8c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796" name="Google Shape;1796;p87"/>
            <p:cNvGrpSpPr/>
            <p:nvPr/>
          </p:nvGrpSpPr>
          <p:grpSpPr>
            <a:xfrm>
              <a:off x="6291467" y="2254170"/>
              <a:ext cx="544500" cy="649500"/>
              <a:chOff x="4097600" y="2652670"/>
              <a:chExt cx="544500" cy="649500"/>
            </a:xfrm>
          </p:grpSpPr>
          <p:sp>
            <p:nvSpPr>
              <p:cNvPr id="1797" name="Google Shape;1797;p87"/>
              <p:cNvSpPr/>
              <p:nvPr/>
            </p:nvSpPr>
            <p:spPr>
              <a:xfrm>
                <a:off x="4097600" y="2652670"/>
                <a:ext cx="544500" cy="649500"/>
              </a:xfrm>
              <a:prstGeom prst="snip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665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cxnSp>
            <p:nvCxnSpPr>
              <p:cNvPr id="1798" name="Google Shape;1798;p87"/>
              <p:cNvCxnSpPr/>
              <p:nvPr/>
            </p:nvCxnSpPr>
            <p:spPr>
              <a:xfrm>
                <a:off x="4202150" y="281331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799" name="Google Shape;1799;p87"/>
              <p:cNvCxnSpPr/>
              <p:nvPr/>
            </p:nvCxnSpPr>
            <p:spPr>
              <a:xfrm>
                <a:off x="4202150" y="293456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800" name="Google Shape;1800;p87"/>
              <p:cNvCxnSpPr/>
              <p:nvPr/>
            </p:nvCxnSpPr>
            <p:spPr>
              <a:xfrm>
                <a:off x="4202150" y="305581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801" name="Google Shape;1801;p87"/>
              <p:cNvCxnSpPr/>
              <p:nvPr/>
            </p:nvCxnSpPr>
            <p:spPr>
              <a:xfrm>
                <a:off x="4202150" y="317706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</p:grpSp>
      </p:grpSp>
      <p:grpSp>
        <p:nvGrpSpPr>
          <p:cNvPr id="1802" name="Google Shape;1802;p87"/>
          <p:cNvGrpSpPr/>
          <p:nvPr/>
        </p:nvGrpSpPr>
        <p:grpSpPr>
          <a:xfrm>
            <a:off x="3575660" y="4983710"/>
            <a:ext cx="917751" cy="744298"/>
            <a:chOff x="7420275" y="2130000"/>
            <a:chExt cx="1573917" cy="1276450"/>
          </a:xfrm>
        </p:grpSpPr>
        <p:grpSp>
          <p:nvGrpSpPr>
            <p:cNvPr id="1803" name="Google Shape;1803;p87"/>
            <p:cNvGrpSpPr/>
            <p:nvPr/>
          </p:nvGrpSpPr>
          <p:grpSpPr>
            <a:xfrm>
              <a:off x="7420275" y="2130000"/>
              <a:ext cx="1318125" cy="1276450"/>
              <a:chOff x="7420275" y="2130000"/>
              <a:chExt cx="1318125" cy="1276450"/>
            </a:xfrm>
          </p:grpSpPr>
          <p:sp>
            <p:nvSpPr>
              <p:cNvPr id="1804" name="Google Shape;1804;p87"/>
              <p:cNvSpPr/>
              <p:nvPr/>
            </p:nvSpPr>
            <p:spPr>
              <a:xfrm>
                <a:off x="7420275" y="2130000"/>
                <a:ext cx="1318125" cy="89785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tmpfs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huge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noswap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sp>
            <p:nvSpPr>
              <p:cNvPr id="1805" name="Google Shape;1805;p87"/>
              <p:cNvSpPr/>
              <p:nvPr/>
            </p:nvSpPr>
            <p:spPr>
              <a:xfrm>
                <a:off x="7420275" y="3027850"/>
                <a:ext cx="1318125" cy="37860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4GB/8c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806" name="Google Shape;1806;p87"/>
            <p:cNvGrpSpPr/>
            <p:nvPr/>
          </p:nvGrpSpPr>
          <p:grpSpPr>
            <a:xfrm>
              <a:off x="8449692" y="2254170"/>
              <a:ext cx="544500" cy="649500"/>
              <a:chOff x="4097600" y="2652670"/>
              <a:chExt cx="544500" cy="649500"/>
            </a:xfrm>
          </p:grpSpPr>
          <p:sp>
            <p:nvSpPr>
              <p:cNvPr id="1807" name="Google Shape;1807;p87"/>
              <p:cNvSpPr/>
              <p:nvPr/>
            </p:nvSpPr>
            <p:spPr>
              <a:xfrm>
                <a:off x="4097600" y="2652670"/>
                <a:ext cx="544500" cy="649500"/>
              </a:xfrm>
              <a:prstGeom prst="snip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665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cxnSp>
            <p:nvCxnSpPr>
              <p:cNvPr id="1808" name="Google Shape;1808;p87"/>
              <p:cNvCxnSpPr/>
              <p:nvPr/>
            </p:nvCxnSpPr>
            <p:spPr>
              <a:xfrm>
                <a:off x="4202150" y="281331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809" name="Google Shape;1809;p87"/>
              <p:cNvCxnSpPr/>
              <p:nvPr/>
            </p:nvCxnSpPr>
            <p:spPr>
              <a:xfrm>
                <a:off x="4202150" y="293456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810" name="Google Shape;1810;p87"/>
              <p:cNvCxnSpPr/>
              <p:nvPr/>
            </p:nvCxnSpPr>
            <p:spPr>
              <a:xfrm>
                <a:off x="4202150" y="305581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811" name="Google Shape;1811;p87"/>
              <p:cNvCxnSpPr/>
              <p:nvPr/>
            </p:nvCxnSpPr>
            <p:spPr>
              <a:xfrm>
                <a:off x="4202150" y="317706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</p:grpSp>
      </p:grpSp>
      <p:grpSp>
        <p:nvGrpSpPr>
          <p:cNvPr id="1812" name="Google Shape;1812;p87"/>
          <p:cNvGrpSpPr/>
          <p:nvPr/>
        </p:nvGrpSpPr>
        <p:grpSpPr>
          <a:xfrm>
            <a:off x="173432" y="4983710"/>
            <a:ext cx="917751" cy="744298"/>
            <a:chOff x="1585550" y="2130000"/>
            <a:chExt cx="1573917" cy="1276450"/>
          </a:xfrm>
        </p:grpSpPr>
        <p:grpSp>
          <p:nvGrpSpPr>
            <p:cNvPr id="1813" name="Google Shape;1813;p87"/>
            <p:cNvGrpSpPr/>
            <p:nvPr/>
          </p:nvGrpSpPr>
          <p:grpSpPr>
            <a:xfrm>
              <a:off x="1585550" y="2130000"/>
              <a:ext cx="1318125" cy="1276450"/>
              <a:chOff x="1585550" y="2130000"/>
              <a:chExt cx="1318125" cy="1276450"/>
            </a:xfrm>
          </p:grpSpPr>
          <p:sp>
            <p:nvSpPr>
              <p:cNvPr id="1814" name="Google Shape;1814;p87"/>
              <p:cNvSpPr/>
              <p:nvPr/>
            </p:nvSpPr>
            <p:spPr>
              <a:xfrm>
                <a:off x="1585550" y="2130000"/>
                <a:ext cx="1318125" cy="89785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xfs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crc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logdev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sp>
            <p:nvSpPr>
              <p:cNvPr id="1815" name="Google Shape;1815;p87"/>
              <p:cNvSpPr/>
              <p:nvPr/>
            </p:nvSpPr>
            <p:spPr>
              <a:xfrm>
                <a:off x="1585550" y="3027850"/>
                <a:ext cx="1318125" cy="37860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4GB/8c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816" name="Google Shape;1816;p87"/>
            <p:cNvGrpSpPr/>
            <p:nvPr/>
          </p:nvGrpSpPr>
          <p:grpSpPr>
            <a:xfrm>
              <a:off x="2614967" y="2254170"/>
              <a:ext cx="544500" cy="649500"/>
              <a:chOff x="4097600" y="2652670"/>
              <a:chExt cx="544500" cy="649500"/>
            </a:xfrm>
          </p:grpSpPr>
          <p:sp>
            <p:nvSpPr>
              <p:cNvPr id="1817" name="Google Shape;1817;p87"/>
              <p:cNvSpPr/>
              <p:nvPr/>
            </p:nvSpPr>
            <p:spPr>
              <a:xfrm>
                <a:off x="4097600" y="2652670"/>
                <a:ext cx="544500" cy="649500"/>
              </a:xfrm>
              <a:prstGeom prst="snip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665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cxnSp>
            <p:nvCxnSpPr>
              <p:cNvPr id="1818" name="Google Shape;1818;p87"/>
              <p:cNvCxnSpPr/>
              <p:nvPr/>
            </p:nvCxnSpPr>
            <p:spPr>
              <a:xfrm>
                <a:off x="4202150" y="281331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819" name="Google Shape;1819;p87"/>
              <p:cNvCxnSpPr/>
              <p:nvPr/>
            </p:nvCxnSpPr>
            <p:spPr>
              <a:xfrm>
                <a:off x="4202150" y="293456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820" name="Google Shape;1820;p87"/>
              <p:cNvCxnSpPr/>
              <p:nvPr/>
            </p:nvCxnSpPr>
            <p:spPr>
              <a:xfrm>
                <a:off x="4202150" y="305581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821" name="Google Shape;1821;p87"/>
              <p:cNvCxnSpPr/>
              <p:nvPr/>
            </p:nvCxnSpPr>
            <p:spPr>
              <a:xfrm>
                <a:off x="4202150" y="317706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</p:grpSp>
      </p:grpSp>
      <p:sp>
        <p:nvSpPr>
          <p:cNvPr id="1822" name="Google Shape;1822;p87"/>
          <p:cNvSpPr/>
          <p:nvPr/>
        </p:nvSpPr>
        <p:spPr>
          <a:xfrm>
            <a:off x="5073615" y="4983710"/>
            <a:ext cx="768599" cy="523536"/>
          </a:xfrm>
          <a:prstGeom prst="flowChartProcess">
            <a:avLst/>
          </a:prstGeom>
          <a:noFill/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Capacity</a:t>
            </a:r>
            <a:endParaRPr sz="816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8 runners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823" name="Google Shape;1823;p87"/>
          <p:cNvSpPr/>
          <p:nvPr/>
        </p:nvSpPr>
        <p:spPr>
          <a:xfrm>
            <a:off x="6133484" y="3321205"/>
            <a:ext cx="5991300" cy="1269900"/>
          </a:xfrm>
          <a:prstGeom prst="rect">
            <a:avLst/>
          </a:prstGeom>
          <a:solidFill>
            <a:srgbClr val="666666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53300" lIns="53300" spcFirstLastPara="1" rIns="53300" wrap="square" tIns="533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Host</a:t>
            </a:r>
            <a:endParaRPr sz="816">
              <a:solidFill>
                <a:schemeClr val="lt1"/>
              </a:solidFill>
            </a:endParaRPr>
          </a:p>
        </p:txBody>
      </p:sp>
      <p:grpSp>
        <p:nvGrpSpPr>
          <p:cNvPr id="1824" name="Google Shape;1824;p87"/>
          <p:cNvGrpSpPr/>
          <p:nvPr/>
        </p:nvGrpSpPr>
        <p:grpSpPr>
          <a:xfrm>
            <a:off x="7391134" y="3538410"/>
            <a:ext cx="917751" cy="744298"/>
            <a:chOff x="3390375" y="2130000"/>
            <a:chExt cx="1573917" cy="1276450"/>
          </a:xfrm>
        </p:grpSpPr>
        <p:grpSp>
          <p:nvGrpSpPr>
            <p:cNvPr id="1825" name="Google Shape;1825;p87"/>
            <p:cNvGrpSpPr/>
            <p:nvPr/>
          </p:nvGrpSpPr>
          <p:grpSpPr>
            <a:xfrm>
              <a:off x="3390375" y="2130000"/>
              <a:ext cx="1318125" cy="1276450"/>
              <a:chOff x="3390375" y="2130000"/>
              <a:chExt cx="1318125" cy="1276450"/>
            </a:xfrm>
          </p:grpSpPr>
          <p:sp>
            <p:nvSpPr>
              <p:cNvPr id="1826" name="Google Shape;1826;p87"/>
              <p:cNvSpPr/>
              <p:nvPr/>
            </p:nvSpPr>
            <p:spPr>
              <a:xfrm>
                <a:off x="3390375" y="2130000"/>
                <a:ext cx="1318125" cy="89785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xfs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crc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rtdev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sp>
            <p:nvSpPr>
              <p:cNvPr id="1827" name="Google Shape;1827;p87"/>
              <p:cNvSpPr/>
              <p:nvPr/>
            </p:nvSpPr>
            <p:spPr>
              <a:xfrm>
                <a:off x="3390375" y="3027850"/>
                <a:ext cx="1318125" cy="37860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4GB/8c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828" name="Google Shape;1828;p87"/>
            <p:cNvGrpSpPr/>
            <p:nvPr/>
          </p:nvGrpSpPr>
          <p:grpSpPr>
            <a:xfrm>
              <a:off x="4419792" y="2254170"/>
              <a:ext cx="544500" cy="649500"/>
              <a:chOff x="4097600" y="2652670"/>
              <a:chExt cx="544500" cy="649500"/>
            </a:xfrm>
          </p:grpSpPr>
          <p:sp>
            <p:nvSpPr>
              <p:cNvPr id="1829" name="Google Shape;1829;p87"/>
              <p:cNvSpPr/>
              <p:nvPr/>
            </p:nvSpPr>
            <p:spPr>
              <a:xfrm>
                <a:off x="4097600" y="2652670"/>
                <a:ext cx="544500" cy="649500"/>
              </a:xfrm>
              <a:prstGeom prst="snip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665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cxnSp>
            <p:nvCxnSpPr>
              <p:cNvPr id="1830" name="Google Shape;1830;p87"/>
              <p:cNvCxnSpPr/>
              <p:nvPr/>
            </p:nvCxnSpPr>
            <p:spPr>
              <a:xfrm>
                <a:off x="4202150" y="281331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831" name="Google Shape;1831;p87"/>
              <p:cNvCxnSpPr/>
              <p:nvPr/>
            </p:nvCxnSpPr>
            <p:spPr>
              <a:xfrm>
                <a:off x="4202150" y="293456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832" name="Google Shape;1832;p87"/>
              <p:cNvCxnSpPr/>
              <p:nvPr/>
            </p:nvCxnSpPr>
            <p:spPr>
              <a:xfrm>
                <a:off x="4202150" y="305581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833" name="Google Shape;1833;p87"/>
              <p:cNvCxnSpPr/>
              <p:nvPr/>
            </p:nvCxnSpPr>
            <p:spPr>
              <a:xfrm>
                <a:off x="4202150" y="317706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</p:grpSp>
      </p:grpSp>
      <p:grpSp>
        <p:nvGrpSpPr>
          <p:cNvPr id="1834" name="Google Shape;1834;p87"/>
          <p:cNvGrpSpPr/>
          <p:nvPr/>
        </p:nvGrpSpPr>
        <p:grpSpPr>
          <a:xfrm>
            <a:off x="8525210" y="3538410"/>
            <a:ext cx="917751" cy="744298"/>
            <a:chOff x="5262050" y="2130000"/>
            <a:chExt cx="1573917" cy="1276450"/>
          </a:xfrm>
        </p:grpSpPr>
        <p:grpSp>
          <p:nvGrpSpPr>
            <p:cNvPr id="1835" name="Google Shape;1835;p87"/>
            <p:cNvGrpSpPr/>
            <p:nvPr/>
          </p:nvGrpSpPr>
          <p:grpSpPr>
            <a:xfrm>
              <a:off x="5262050" y="2130000"/>
              <a:ext cx="1318125" cy="1276450"/>
              <a:chOff x="5262050" y="2130000"/>
              <a:chExt cx="1318125" cy="1276450"/>
            </a:xfrm>
          </p:grpSpPr>
          <p:sp>
            <p:nvSpPr>
              <p:cNvPr id="1836" name="Google Shape;1836;p87"/>
              <p:cNvSpPr/>
              <p:nvPr/>
            </p:nvSpPr>
            <p:spPr>
              <a:xfrm>
                <a:off x="5262050" y="2130000"/>
                <a:ext cx="1318125" cy="89785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blktests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nvme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sp>
            <p:nvSpPr>
              <p:cNvPr id="1837" name="Google Shape;1837;p87"/>
              <p:cNvSpPr/>
              <p:nvPr/>
            </p:nvSpPr>
            <p:spPr>
              <a:xfrm>
                <a:off x="5262050" y="3027850"/>
                <a:ext cx="1318125" cy="37860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4GB/8c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838" name="Google Shape;1838;p87"/>
            <p:cNvGrpSpPr/>
            <p:nvPr/>
          </p:nvGrpSpPr>
          <p:grpSpPr>
            <a:xfrm>
              <a:off x="6291467" y="2254170"/>
              <a:ext cx="544500" cy="649500"/>
              <a:chOff x="4097600" y="2652670"/>
              <a:chExt cx="544500" cy="649500"/>
            </a:xfrm>
          </p:grpSpPr>
          <p:sp>
            <p:nvSpPr>
              <p:cNvPr id="1839" name="Google Shape;1839;p87"/>
              <p:cNvSpPr/>
              <p:nvPr/>
            </p:nvSpPr>
            <p:spPr>
              <a:xfrm>
                <a:off x="4097600" y="2652670"/>
                <a:ext cx="544500" cy="649500"/>
              </a:xfrm>
              <a:prstGeom prst="snip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665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cxnSp>
            <p:nvCxnSpPr>
              <p:cNvPr id="1840" name="Google Shape;1840;p87"/>
              <p:cNvCxnSpPr/>
              <p:nvPr/>
            </p:nvCxnSpPr>
            <p:spPr>
              <a:xfrm>
                <a:off x="4202150" y="281331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841" name="Google Shape;1841;p87"/>
              <p:cNvCxnSpPr/>
              <p:nvPr/>
            </p:nvCxnSpPr>
            <p:spPr>
              <a:xfrm>
                <a:off x="4202150" y="293456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842" name="Google Shape;1842;p87"/>
              <p:cNvCxnSpPr/>
              <p:nvPr/>
            </p:nvCxnSpPr>
            <p:spPr>
              <a:xfrm>
                <a:off x="4202150" y="305581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843" name="Google Shape;1843;p87"/>
              <p:cNvCxnSpPr/>
              <p:nvPr/>
            </p:nvCxnSpPr>
            <p:spPr>
              <a:xfrm>
                <a:off x="4202150" y="317706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</p:grpSp>
      </p:grpSp>
      <p:sp>
        <p:nvSpPr>
          <p:cNvPr id="1844" name="Google Shape;1844;p87"/>
          <p:cNvSpPr/>
          <p:nvPr/>
        </p:nvSpPr>
        <p:spPr>
          <a:xfrm>
            <a:off x="9659275" y="3538400"/>
            <a:ext cx="768600" cy="732175"/>
          </a:xfrm>
          <a:prstGeom prst="flowChartProcess">
            <a:avLst/>
          </a:prstGeom>
          <a:solidFill>
            <a:srgbClr val="674EA7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Build</a:t>
            </a:r>
            <a:br>
              <a:rPr lang="en-US" sz="816">
                <a:solidFill>
                  <a:schemeClr val="lt1"/>
                </a:solidFill>
              </a:rPr>
            </a:br>
            <a:r>
              <a:rPr lang="en-US" sz="816">
                <a:solidFill>
                  <a:schemeClr val="lt1"/>
                </a:solidFill>
              </a:rPr>
              <a:t>Linux</a:t>
            </a:r>
            <a:endParaRPr sz="816">
              <a:solidFill>
                <a:schemeClr val="lt1"/>
              </a:solidFill>
            </a:endParaRPr>
          </a:p>
        </p:txBody>
      </p:sp>
      <p:grpSp>
        <p:nvGrpSpPr>
          <p:cNvPr id="1845" name="Google Shape;1845;p87"/>
          <p:cNvGrpSpPr/>
          <p:nvPr/>
        </p:nvGrpSpPr>
        <p:grpSpPr>
          <a:xfrm>
            <a:off x="10259539" y="3610813"/>
            <a:ext cx="317498" cy="378723"/>
            <a:chOff x="4097600" y="2652670"/>
            <a:chExt cx="544500" cy="649500"/>
          </a:xfrm>
        </p:grpSpPr>
        <p:sp>
          <p:nvSpPr>
            <p:cNvPr id="1846" name="Google Shape;1846;p87"/>
            <p:cNvSpPr/>
            <p:nvPr/>
          </p:nvSpPr>
          <p:spPr>
            <a:xfrm>
              <a:off x="4097600" y="2652670"/>
              <a:ext cx="544500" cy="649500"/>
            </a:xfrm>
            <a:prstGeom prst="snip1Rect">
              <a:avLst>
                <a:gd fmla="val 16667" name="adj"/>
              </a:avLst>
            </a:prstGeom>
            <a:solidFill>
              <a:schemeClr val="lt1"/>
            </a:solidFill>
            <a:ln cap="flat" cmpd="sng" w="166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3323" rotWithShape="0" algn="bl" dir="5400000" dist="11108">
                <a:srgbClr val="000000">
                  <a:alpha val="50000"/>
                </a:srgbClr>
              </a:outerShdw>
            </a:effectLst>
          </p:spPr>
          <p:txBody>
            <a:bodyPr anchorCtr="0" anchor="ctr" bIns="53300" lIns="53300" spcFirstLastPara="1" rIns="53300" wrap="square" tIns="533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16">
                <a:solidFill>
                  <a:schemeClr val="lt1"/>
                </a:solidFill>
              </a:endParaRPr>
            </a:p>
          </p:txBody>
        </p:sp>
        <p:cxnSp>
          <p:nvCxnSpPr>
            <p:cNvPr id="1847" name="Google Shape;1847;p87"/>
            <p:cNvCxnSpPr/>
            <p:nvPr/>
          </p:nvCxnSpPr>
          <p:spPr>
            <a:xfrm>
              <a:off x="4202150" y="2813315"/>
              <a:ext cx="335400" cy="0"/>
            </a:xfrm>
            <a:prstGeom prst="straightConnector1">
              <a:avLst/>
            </a:prstGeom>
            <a:noFill/>
            <a:ln cap="flat" cmpd="sng" w="222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33323" rotWithShape="0" algn="bl" dir="5400000" dist="11108">
                <a:srgbClr val="000000">
                  <a:alpha val="50000"/>
                </a:srgbClr>
              </a:outerShdw>
            </a:effectLst>
          </p:spPr>
        </p:cxnSp>
        <p:cxnSp>
          <p:nvCxnSpPr>
            <p:cNvPr id="1848" name="Google Shape;1848;p87"/>
            <p:cNvCxnSpPr/>
            <p:nvPr/>
          </p:nvCxnSpPr>
          <p:spPr>
            <a:xfrm>
              <a:off x="4202150" y="2934565"/>
              <a:ext cx="335400" cy="0"/>
            </a:xfrm>
            <a:prstGeom prst="straightConnector1">
              <a:avLst/>
            </a:prstGeom>
            <a:noFill/>
            <a:ln cap="flat" cmpd="sng" w="222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33323" rotWithShape="0" algn="bl" dir="5400000" dist="11108">
                <a:srgbClr val="000000">
                  <a:alpha val="50000"/>
                </a:srgbClr>
              </a:outerShdw>
            </a:effectLst>
          </p:spPr>
        </p:cxnSp>
        <p:cxnSp>
          <p:nvCxnSpPr>
            <p:cNvPr id="1849" name="Google Shape;1849;p87"/>
            <p:cNvCxnSpPr/>
            <p:nvPr/>
          </p:nvCxnSpPr>
          <p:spPr>
            <a:xfrm>
              <a:off x="4202150" y="3055814"/>
              <a:ext cx="335400" cy="0"/>
            </a:xfrm>
            <a:prstGeom prst="straightConnector1">
              <a:avLst/>
            </a:prstGeom>
            <a:noFill/>
            <a:ln cap="flat" cmpd="sng" w="222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33323" rotWithShape="0" algn="bl" dir="5400000" dist="11108">
                <a:srgbClr val="000000">
                  <a:alpha val="50000"/>
                </a:srgbClr>
              </a:outerShdw>
            </a:effectLst>
          </p:spPr>
        </p:cxnSp>
        <p:cxnSp>
          <p:nvCxnSpPr>
            <p:cNvPr id="1850" name="Google Shape;1850;p87"/>
            <p:cNvCxnSpPr/>
            <p:nvPr/>
          </p:nvCxnSpPr>
          <p:spPr>
            <a:xfrm>
              <a:off x="4202150" y="3177064"/>
              <a:ext cx="335400" cy="0"/>
            </a:xfrm>
            <a:prstGeom prst="straightConnector1">
              <a:avLst/>
            </a:prstGeom>
            <a:noFill/>
            <a:ln cap="flat" cmpd="sng" w="222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33323" rotWithShape="0" algn="bl" dir="5400000" dist="11108">
                <a:srgbClr val="000000">
                  <a:alpha val="50000"/>
                </a:srgbClr>
              </a:outerShdw>
            </a:effectLst>
          </p:spPr>
        </p:cxnSp>
      </p:grpSp>
      <p:grpSp>
        <p:nvGrpSpPr>
          <p:cNvPr id="1851" name="Google Shape;1851;p87"/>
          <p:cNvGrpSpPr/>
          <p:nvPr/>
        </p:nvGrpSpPr>
        <p:grpSpPr>
          <a:xfrm>
            <a:off x="6257058" y="3538410"/>
            <a:ext cx="917751" cy="744298"/>
            <a:chOff x="1585550" y="2130000"/>
            <a:chExt cx="1573917" cy="1276450"/>
          </a:xfrm>
        </p:grpSpPr>
        <p:grpSp>
          <p:nvGrpSpPr>
            <p:cNvPr id="1852" name="Google Shape;1852;p87"/>
            <p:cNvGrpSpPr/>
            <p:nvPr/>
          </p:nvGrpSpPr>
          <p:grpSpPr>
            <a:xfrm>
              <a:off x="1585550" y="2130000"/>
              <a:ext cx="1318125" cy="1276450"/>
              <a:chOff x="1585550" y="2130000"/>
              <a:chExt cx="1318125" cy="1276450"/>
            </a:xfrm>
          </p:grpSpPr>
          <p:sp>
            <p:nvSpPr>
              <p:cNvPr id="1853" name="Google Shape;1853;p87"/>
              <p:cNvSpPr/>
              <p:nvPr/>
            </p:nvSpPr>
            <p:spPr>
              <a:xfrm>
                <a:off x="1585550" y="2130000"/>
                <a:ext cx="1318125" cy="89785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xfs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crc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logdev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sp>
            <p:nvSpPr>
              <p:cNvPr id="1854" name="Google Shape;1854;p87"/>
              <p:cNvSpPr/>
              <p:nvPr/>
            </p:nvSpPr>
            <p:spPr>
              <a:xfrm>
                <a:off x="1585550" y="3027850"/>
                <a:ext cx="1318125" cy="37860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4GB/8c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855" name="Google Shape;1855;p87"/>
            <p:cNvGrpSpPr/>
            <p:nvPr/>
          </p:nvGrpSpPr>
          <p:grpSpPr>
            <a:xfrm>
              <a:off x="2614967" y="2254170"/>
              <a:ext cx="544500" cy="649500"/>
              <a:chOff x="4097600" y="2652670"/>
              <a:chExt cx="544500" cy="649500"/>
            </a:xfrm>
          </p:grpSpPr>
          <p:sp>
            <p:nvSpPr>
              <p:cNvPr id="1856" name="Google Shape;1856;p87"/>
              <p:cNvSpPr/>
              <p:nvPr/>
            </p:nvSpPr>
            <p:spPr>
              <a:xfrm>
                <a:off x="4097600" y="2652670"/>
                <a:ext cx="544500" cy="649500"/>
              </a:xfrm>
              <a:prstGeom prst="snip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665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cxnSp>
            <p:nvCxnSpPr>
              <p:cNvPr id="1857" name="Google Shape;1857;p87"/>
              <p:cNvCxnSpPr/>
              <p:nvPr/>
            </p:nvCxnSpPr>
            <p:spPr>
              <a:xfrm>
                <a:off x="4202150" y="281331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858" name="Google Shape;1858;p87"/>
              <p:cNvCxnSpPr/>
              <p:nvPr/>
            </p:nvCxnSpPr>
            <p:spPr>
              <a:xfrm>
                <a:off x="4202150" y="293456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859" name="Google Shape;1859;p87"/>
              <p:cNvCxnSpPr/>
              <p:nvPr/>
            </p:nvCxnSpPr>
            <p:spPr>
              <a:xfrm>
                <a:off x="4202150" y="305581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860" name="Google Shape;1860;p87"/>
              <p:cNvCxnSpPr/>
              <p:nvPr/>
            </p:nvCxnSpPr>
            <p:spPr>
              <a:xfrm>
                <a:off x="4202150" y="317706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</p:grpSp>
      </p:grpSp>
      <p:sp>
        <p:nvSpPr>
          <p:cNvPr id="1861" name="Google Shape;1861;p87"/>
          <p:cNvSpPr/>
          <p:nvPr/>
        </p:nvSpPr>
        <p:spPr>
          <a:xfrm>
            <a:off x="11157240" y="3538410"/>
            <a:ext cx="768599" cy="523536"/>
          </a:xfrm>
          <a:prstGeom prst="flowChartProcess">
            <a:avLst/>
          </a:prstGeom>
          <a:noFill/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Capacity</a:t>
            </a:r>
            <a:endParaRPr sz="816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32 runners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862" name="Google Shape;1862;p87"/>
          <p:cNvSpPr/>
          <p:nvPr/>
        </p:nvSpPr>
        <p:spPr>
          <a:xfrm>
            <a:off x="6133484" y="4766505"/>
            <a:ext cx="5991300" cy="1269900"/>
          </a:xfrm>
          <a:prstGeom prst="rect">
            <a:avLst/>
          </a:prstGeom>
          <a:solidFill>
            <a:srgbClr val="666666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53300" lIns="53300" spcFirstLastPara="1" rIns="53300" wrap="square" tIns="533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Host</a:t>
            </a:r>
            <a:endParaRPr sz="816">
              <a:solidFill>
                <a:schemeClr val="lt1"/>
              </a:solidFill>
            </a:endParaRPr>
          </a:p>
        </p:txBody>
      </p:sp>
      <p:grpSp>
        <p:nvGrpSpPr>
          <p:cNvPr id="1863" name="Google Shape;1863;p87"/>
          <p:cNvGrpSpPr/>
          <p:nvPr/>
        </p:nvGrpSpPr>
        <p:grpSpPr>
          <a:xfrm>
            <a:off x="7391134" y="4983710"/>
            <a:ext cx="917751" cy="744298"/>
            <a:chOff x="3390375" y="2130000"/>
            <a:chExt cx="1573917" cy="1276450"/>
          </a:xfrm>
        </p:grpSpPr>
        <p:grpSp>
          <p:nvGrpSpPr>
            <p:cNvPr id="1864" name="Google Shape;1864;p87"/>
            <p:cNvGrpSpPr/>
            <p:nvPr/>
          </p:nvGrpSpPr>
          <p:grpSpPr>
            <a:xfrm>
              <a:off x="3390375" y="2130000"/>
              <a:ext cx="1318125" cy="1276450"/>
              <a:chOff x="3390375" y="2130000"/>
              <a:chExt cx="1318125" cy="1276450"/>
            </a:xfrm>
          </p:grpSpPr>
          <p:sp>
            <p:nvSpPr>
              <p:cNvPr id="1865" name="Google Shape;1865;p87"/>
              <p:cNvSpPr/>
              <p:nvPr/>
            </p:nvSpPr>
            <p:spPr>
              <a:xfrm>
                <a:off x="3390375" y="2130000"/>
                <a:ext cx="1318125" cy="89785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xfs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crc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rtdev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sp>
            <p:nvSpPr>
              <p:cNvPr id="1866" name="Google Shape;1866;p87"/>
              <p:cNvSpPr/>
              <p:nvPr/>
            </p:nvSpPr>
            <p:spPr>
              <a:xfrm>
                <a:off x="3390375" y="3027850"/>
                <a:ext cx="1318125" cy="37860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4GB/8c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867" name="Google Shape;1867;p87"/>
            <p:cNvGrpSpPr/>
            <p:nvPr/>
          </p:nvGrpSpPr>
          <p:grpSpPr>
            <a:xfrm>
              <a:off x="4419792" y="2254170"/>
              <a:ext cx="544500" cy="649500"/>
              <a:chOff x="4097600" y="2652670"/>
              <a:chExt cx="544500" cy="649500"/>
            </a:xfrm>
          </p:grpSpPr>
          <p:sp>
            <p:nvSpPr>
              <p:cNvPr id="1868" name="Google Shape;1868;p87"/>
              <p:cNvSpPr/>
              <p:nvPr/>
            </p:nvSpPr>
            <p:spPr>
              <a:xfrm>
                <a:off x="4097600" y="2652670"/>
                <a:ext cx="544500" cy="649500"/>
              </a:xfrm>
              <a:prstGeom prst="snip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665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cxnSp>
            <p:nvCxnSpPr>
              <p:cNvPr id="1869" name="Google Shape;1869;p87"/>
              <p:cNvCxnSpPr/>
              <p:nvPr/>
            </p:nvCxnSpPr>
            <p:spPr>
              <a:xfrm>
                <a:off x="4202150" y="281331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870" name="Google Shape;1870;p87"/>
              <p:cNvCxnSpPr/>
              <p:nvPr/>
            </p:nvCxnSpPr>
            <p:spPr>
              <a:xfrm>
                <a:off x="4202150" y="293456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871" name="Google Shape;1871;p87"/>
              <p:cNvCxnSpPr/>
              <p:nvPr/>
            </p:nvCxnSpPr>
            <p:spPr>
              <a:xfrm>
                <a:off x="4202150" y="305581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872" name="Google Shape;1872;p87"/>
              <p:cNvCxnSpPr/>
              <p:nvPr/>
            </p:nvCxnSpPr>
            <p:spPr>
              <a:xfrm>
                <a:off x="4202150" y="317706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</p:grpSp>
      </p:grpSp>
      <p:grpSp>
        <p:nvGrpSpPr>
          <p:cNvPr id="1873" name="Google Shape;1873;p87"/>
          <p:cNvGrpSpPr/>
          <p:nvPr/>
        </p:nvGrpSpPr>
        <p:grpSpPr>
          <a:xfrm>
            <a:off x="8525210" y="4983710"/>
            <a:ext cx="917751" cy="744298"/>
            <a:chOff x="5262050" y="2130000"/>
            <a:chExt cx="1573917" cy="1276450"/>
          </a:xfrm>
        </p:grpSpPr>
        <p:grpSp>
          <p:nvGrpSpPr>
            <p:cNvPr id="1874" name="Google Shape;1874;p87"/>
            <p:cNvGrpSpPr/>
            <p:nvPr/>
          </p:nvGrpSpPr>
          <p:grpSpPr>
            <a:xfrm>
              <a:off x="5262050" y="2130000"/>
              <a:ext cx="1318125" cy="1276450"/>
              <a:chOff x="5262050" y="2130000"/>
              <a:chExt cx="1318125" cy="1276450"/>
            </a:xfrm>
          </p:grpSpPr>
          <p:sp>
            <p:nvSpPr>
              <p:cNvPr id="1875" name="Google Shape;1875;p87"/>
              <p:cNvSpPr/>
              <p:nvPr/>
            </p:nvSpPr>
            <p:spPr>
              <a:xfrm>
                <a:off x="5262050" y="2130000"/>
                <a:ext cx="1318125" cy="89785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blktests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nvme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sp>
            <p:nvSpPr>
              <p:cNvPr id="1876" name="Google Shape;1876;p87"/>
              <p:cNvSpPr/>
              <p:nvPr/>
            </p:nvSpPr>
            <p:spPr>
              <a:xfrm>
                <a:off x="5262050" y="3027850"/>
                <a:ext cx="1318125" cy="37860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4GB/8c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877" name="Google Shape;1877;p87"/>
            <p:cNvGrpSpPr/>
            <p:nvPr/>
          </p:nvGrpSpPr>
          <p:grpSpPr>
            <a:xfrm>
              <a:off x="6291467" y="2254170"/>
              <a:ext cx="544500" cy="649500"/>
              <a:chOff x="4097600" y="2652670"/>
              <a:chExt cx="544500" cy="649500"/>
            </a:xfrm>
          </p:grpSpPr>
          <p:sp>
            <p:nvSpPr>
              <p:cNvPr id="1878" name="Google Shape;1878;p87"/>
              <p:cNvSpPr/>
              <p:nvPr/>
            </p:nvSpPr>
            <p:spPr>
              <a:xfrm>
                <a:off x="4097600" y="2652670"/>
                <a:ext cx="544500" cy="649500"/>
              </a:xfrm>
              <a:prstGeom prst="snip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665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cxnSp>
            <p:nvCxnSpPr>
              <p:cNvPr id="1879" name="Google Shape;1879;p87"/>
              <p:cNvCxnSpPr/>
              <p:nvPr/>
            </p:nvCxnSpPr>
            <p:spPr>
              <a:xfrm>
                <a:off x="4202150" y="281331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880" name="Google Shape;1880;p87"/>
              <p:cNvCxnSpPr/>
              <p:nvPr/>
            </p:nvCxnSpPr>
            <p:spPr>
              <a:xfrm>
                <a:off x="4202150" y="293456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881" name="Google Shape;1881;p87"/>
              <p:cNvCxnSpPr/>
              <p:nvPr/>
            </p:nvCxnSpPr>
            <p:spPr>
              <a:xfrm>
                <a:off x="4202150" y="305581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882" name="Google Shape;1882;p87"/>
              <p:cNvCxnSpPr/>
              <p:nvPr/>
            </p:nvCxnSpPr>
            <p:spPr>
              <a:xfrm>
                <a:off x="4202150" y="317706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</p:grpSp>
      </p:grpSp>
      <p:grpSp>
        <p:nvGrpSpPr>
          <p:cNvPr id="1883" name="Google Shape;1883;p87"/>
          <p:cNvGrpSpPr/>
          <p:nvPr/>
        </p:nvGrpSpPr>
        <p:grpSpPr>
          <a:xfrm>
            <a:off x="9659286" y="4983710"/>
            <a:ext cx="917751" cy="744298"/>
            <a:chOff x="7420275" y="2130000"/>
            <a:chExt cx="1573917" cy="1276450"/>
          </a:xfrm>
        </p:grpSpPr>
        <p:grpSp>
          <p:nvGrpSpPr>
            <p:cNvPr id="1884" name="Google Shape;1884;p87"/>
            <p:cNvGrpSpPr/>
            <p:nvPr/>
          </p:nvGrpSpPr>
          <p:grpSpPr>
            <a:xfrm>
              <a:off x="7420275" y="2130000"/>
              <a:ext cx="1318125" cy="1276450"/>
              <a:chOff x="7420275" y="2130000"/>
              <a:chExt cx="1318125" cy="1276450"/>
            </a:xfrm>
          </p:grpSpPr>
          <p:sp>
            <p:nvSpPr>
              <p:cNvPr id="1885" name="Google Shape;1885;p87"/>
              <p:cNvSpPr/>
              <p:nvPr/>
            </p:nvSpPr>
            <p:spPr>
              <a:xfrm>
                <a:off x="7420275" y="2130000"/>
                <a:ext cx="1318125" cy="89785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tmpfs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huge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noswap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sp>
            <p:nvSpPr>
              <p:cNvPr id="1886" name="Google Shape;1886;p87"/>
              <p:cNvSpPr/>
              <p:nvPr/>
            </p:nvSpPr>
            <p:spPr>
              <a:xfrm>
                <a:off x="7420275" y="3027850"/>
                <a:ext cx="1318125" cy="37860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4GB/8c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887" name="Google Shape;1887;p87"/>
            <p:cNvGrpSpPr/>
            <p:nvPr/>
          </p:nvGrpSpPr>
          <p:grpSpPr>
            <a:xfrm>
              <a:off x="8449692" y="2254170"/>
              <a:ext cx="544500" cy="649500"/>
              <a:chOff x="4097600" y="2652670"/>
              <a:chExt cx="544500" cy="649500"/>
            </a:xfrm>
          </p:grpSpPr>
          <p:sp>
            <p:nvSpPr>
              <p:cNvPr id="1888" name="Google Shape;1888;p87"/>
              <p:cNvSpPr/>
              <p:nvPr/>
            </p:nvSpPr>
            <p:spPr>
              <a:xfrm>
                <a:off x="4097600" y="2652670"/>
                <a:ext cx="544500" cy="649500"/>
              </a:xfrm>
              <a:prstGeom prst="snip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665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cxnSp>
            <p:nvCxnSpPr>
              <p:cNvPr id="1889" name="Google Shape;1889;p87"/>
              <p:cNvCxnSpPr/>
              <p:nvPr/>
            </p:nvCxnSpPr>
            <p:spPr>
              <a:xfrm>
                <a:off x="4202150" y="281331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890" name="Google Shape;1890;p87"/>
              <p:cNvCxnSpPr/>
              <p:nvPr/>
            </p:nvCxnSpPr>
            <p:spPr>
              <a:xfrm>
                <a:off x="4202150" y="293456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891" name="Google Shape;1891;p87"/>
              <p:cNvCxnSpPr/>
              <p:nvPr/>
            </p:nvCxnSpPr>
            <p:spPr>
              <a:xfrm>
                <a:off x="4202150" y="305581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892" name="Google Shape;1892;p87"/>
              <p:cNvCxnSpPr/>
              <p:nvPr/>
            </p:nvCxnSpPr>
            <p:spPr>
              <a:xfrm>
                <a:off x="4202150" y="317706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</p:grpSp>
      </p:grpSp>
      <p:grpSp>
        <p:nvGrpSpPr>
          <p:cNvPr id="1893" name="Google Shape;1893;p87"/>
          <p:cNvGrpSpPr/>
          <p:nvPr/>
        </p:nvGrpSpPr>
        <p:grpSpPr>
          <a:xfrm>
            <a:off x="6257058" y="4983710"/>
            <a:ext cx="917751" cy="744298"/>
            <a:chOff x="1585550" y="2130000"/>
            <a:chExt cx="1573917" cy="1276450"/>
          </a:xfrm>
        </p:grpSpPr>
        <p:grpSp>
          <p:nvGrpSpPr>
            <p:cNvPr id="1894" name="Google Shape;1894;p87"/>
            <p:cNvGrpSpPr/>
            <p:nvPr/>
          </p:nvGrpSpPr>
          <p:grpSpPr>
            <a:xfrm>
              <a:off x="1585550" y="2130000"/>
              <a:ext cx="1318125" cy="1276450"/>
              <a:chOff x="1585550" y="2130000"/>
              <a:chExt cx="1318125" cy="1276450"/>
            </a:xfrm>
          </p:grpSpPr>
          <p:sp>
            <p:nvSpPr>
              <p:cNvPr id="1895" name="Google Shape;1895;p87"/>
              <p:cNvSpPr/>
              <p:nvPr/>
            </p:nvSpPr>
            <p:spPr>
              <a:xfrm>
                <a:off x="1585550" y="2130000"/>
                <a:ext cx="1318125" cy="89785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xfs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crc</a:t>
                </a:r>
                <a:br>
                  <a:rPr lang="en-US" sz="816">
                    <a:solidFill>
                      <a:schemeClr val="lt1"/>
                    </a:solidFill>
                  </a:rPr>
                </a:br>
                <a:r>
                  <a:rPr lang="en-US" sz="816">
                    <a:solidFill>
                      <a:schemeClr val="lt1"/>
                    </a:solidFill>
                  </a:rPr>
                  <a:t>logdev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sp>
            <p:nvSpPr>
              <p:cNvPr id="1896" name="Google Shape;1896;p87"/>
              <p:cNvSpPr/>
              <p:nvPr/>
            </p:nvSpPr>
            <p:spPr>
              <a:xfrm>
                <a:off x="1585550" y="3027850"/>
                <a:ext cx="1318125" cy="378600"/>
              </a:xfrm>
              <a:prstGeom prst="flowChartProcess">
                <a:avLst/>
              </a:prstGeom>
              <a:solidFill>
                <a:schemeClr val="lt2"/>
              </a:solidFill>
              <a:ln cap="flat" cmpd="sng" w="11100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6">
                    <a:solidFill>
                      <a:schemeClr val="lt1"/>
                    </a:solidFill>
                  </a:rPr>
                  <a:t>4GB/8c</a:t>
                </a:r>
                <a:endParaRPr sz="816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897" name="Google Shape;1897;p87"/>
            <p:cNvGrpSpPr/>
            <p:nvPr/>
          </p:nvGrpSpPr>
          <p:grpSpPr>
            <a:xfrm>
              <a:off x="2614967" y="2254170"/>
              <a:ext cx="544500" cy="649500"/>
              <a:chOff x="4097600" y="2652670"/>
              <a:chExt cx="544500" cy="649500"/>
            </a:xfrm>
          </p:grpSpPr>
          <p:sp>
            <p:nvSpPr>
              <p:cNvPr id="1898" name="Google Shape;1898;p87"/>
              <p:cNvSpPr/>
              <p:nvPr/>
            </p:nvSpPr>
            <p:spPr>
              <a:xfrm>
                <a:off x="4097600" y="2652670"/>
                <a:ext cx="544500" cy="649500"/>
              </a:xfrm>
              <a:prstGeom prst="snip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665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53300" lIns="53300" spcFirstLastPara="1" rIns="53300" wrap="square" tIns="533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16">
                  <a:solidFill>
                    <a:schemeClr val="lt1"/>
                  </a:solidFill>
                </a:endParaRPr>
              </a:p>
            </p:txBody>
          </p:sp>
          <p:cxnSp>
            <p:nvCxnSpPr>
              <p:cNvPr id="1899" name="Google Shape;1899;p87"/>
              <p:cNvCxnSpPr/>
              <p:nvPr/>
            </p:nvCxnSpPr>
            <p:spPr>
              <a:xfrm>
                <a:off x="4202150" y="281331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900" name="Google Shape;1900;p87"/>
              <p:cNvCxnSpPr/>
              <p:nvPr/>
            </p:nvCxnSpPr>
            <p:spPr>
              <a:xfrm>
                <a:off x="4202150" y="2934565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901" name="Google Shape;1901;p87"/>
              <p:cNvCxnSpPr/>
              <p:nvPr/>
            </p:nvCxnSpPr>
            <p:spPr>
              <a:xfrm>
                <a:off x="4202150" y="305581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902" name="Google Shape;1902;p87"/>
              <p:cNvCxnSpPr/>
              <p:nvPr/>
            </p:nvCxnSpPr>
            <p:spPr>
              <a:xfrm>
                <a:off x="4202150" y="3177064"/>
                <a:ext cx="335400" cy="0"/>
              </a:xfrm>
              <a:prstGeom prst="straightConnector1">
                <a:avLst/>
              </a:prstGeom>
              <a:noFill/>
              <a:ln cap="flat" cmpd="sng" w="222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3323" rotWithShape="0" algn="bl" dir="5400000" dist="11108">
                  <a:srgbClr val="000000">
                    <a:alpha val="50000"/>
                  </a:srgbClr>
                </a:outerShdw>
              </a:effectLst>
            </p:spPr>
          </p:cxnSp>
        </p:grpSp>
      </p:grpSp>
      <p:sp>
        <p:nvSpPr>
          <p:cNvPr id="1903" name="Google Shape;1903;p87"/>
          <p:cNvSpPr/>
          <p:nvPr/>
        </p:nvSpPr>
        <p:spPr>
          <a:xfrm>
            <a:off x="11157240" y="4983710"/>
            <a:ext cx="768599" cy="523536"/>
          </a:xfrm>
          <a:prstGeom prst="flowChartProcess">
            <a:avLst/>
          </a:prstGeom>
          <a:noFill/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Capacity</a:t>
            </a:r>
            <a:endParaRPr sz="816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4 runners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904" name="Google Shape;1904;p87"/>
          <p:cNvSpPr/>
          <p:nvPr/>
        </p:nvSpPr>
        <p:spPr>
          <a:xfrm>
            <a:off x="175926" y="4270571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905" name="Google Shape;1905;p87"/>
          <p:cNvSpPr/>
          <p:nvPr/>
        </p:nvSpPr>
        <p:spPr>
          <a:xfrm>
            <a:off x="1305687" y="4270565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906" name="Google Shape;1906;p87"/>
          <p:cNvSpPr/>
          <p:nvPr/>
        </p:nvSpPr>
        <p:spPr>
          <a:xfrm>
            <a:off x="2441787" y="4270565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907" name="Google Shape;1907;p87"/>
          <p:cNvSpPr/>
          <p:nvPr/>
        </p:nvSpPr>
        <p:spPr>
          <a:xfrm>
            <a:off x="3577887" y="4270565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908" name="Google Shape;1908;p87"/>
          <p:cNvSpPr/>
          <p:nvPr/>
        </p:nvSpPr>
        <p:spPr>
          <a:xfrm>
            <a:off x="178424" y="5734610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909" name="Google Shape;1909;p87"/>
          <p:cNvSpPr/>
          <p:nvPr/>
        </p:nvSpPr>
        <p:spPr>
          <a:xfrm>
            <a:off x="1308186" y="5734604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910" name="Google Shape;1910;p87"/>
          <p:cNvSpPr/>
          <p:nvPr/>
        </p:nvSpPr>
        <p:spPr>
          <a:xfrm>
            <a:off x="2444286" y="5734604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911" name="Google Shape;1911;p87"/>
          <p:cNvSpPr/>
          <p:nvPr/>
        </p:nvSpPr>
        <p:spPr>
          <a:xfrm>
            <a:off x="3580386" y="5734604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912" name="Google Shape;1912;p87"/>
          <p:cNvSpPr/>
          <p:nvPr/>
        </p:nvSpPr>
        <p:spPr>
          <a:xfrm>
            <a:off x="6261319" y="4270571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913" name="Google Shape;1913;p87"/>
          <p:cNvSpPr/>
          <p:nvPr/>
        </p:nvSpPr>
        <p:spPr>
          <a:xfrm>
            <a:off x="7391081" y="4270565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914" name="Google Shape;1914;p87"/>
          <p:cNvSpPr/>
          <p:nvPr/>
        </p:nvSpPr>
        <p:spPr>
          <a:xfrm>
            <a:off x="8527181" y="4270565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915" name="Google Shape;1915;p87"/>
          <p:cNvSpPr/>
          <p:nvPr/>
        </p:nvSpPr>
        <p:spPr>
          <a:xfrm>
            <a:off x="9663281" y="4270565"/>
            <a:ext cx="768599" cy="220762"/>
          </a:xfrm>
          <a:prstGeom prst="flowChartProcess">
            <a:avLst/>
          </a:prstGeom>
          <a:solidFill>
            <a:srgbClr val="674EA7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916" name="Google Shape;1916;p87"/>
          <p:cNvSpPr/>
          <p:nvPr/>
        </p:nvSpPr>
        <p:spPr>
          <a:xfrm>
            <a:off x="6261319" y="5734608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917" name="Google Shape;1917;p87"/>
          <p:cNvSpPr/>
          <p:nvPr/>
        </p:nvSpPr>
        <p:spPr>
          <a:xfrm>
            <a:off x="7391081" y="5734602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918" name="Google Shape;1918;p87"/>
          <p:cNvSpPr/>
          <p:nvPr/>
        </p:nvSpPr>
        <p:spPr>
          <a:xfrm>
            <a:off x="8527181" y="5734602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919" name="Google Shape;1919;p87"/>
          <p:cNvSpPr/>
          <p:nvPr/>
        </p:nvSpPr>
        <p:spPr>
          <a:xfrm>
            <a:off x="9663281" y="5734602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920" name="Google Shape;1920;p87"/>
          <p:cNvSpPr/>
          <p:nvPr/>
        </p:nvSpPr>
        <p:spPr>
          <a:xfrm>
            <a:off x="10483775" y="3123575"/>
            <a:ext cx="712044" cy="471096"/>
          </a:xfrm>
          <a:prstGeom prst="cloud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21" name="Google Shape;1921;p87"/>
          <p:cNvSpPr/>
          <p:nvPr/>
        </p:nvSpPr>
        <p:spPr>
          <a:xfrm>
            <a:off x="10675550" y="3380025"/>
            <a:ext cx="234000" cy="3786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674EA7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22" name="Google Shape;1922;p87"/>
          <p:cNvSpPr/>
          <p:nvPr/>
        </p:nvSpPr>
        <p:spPr>
          <a:xfrm>
            <a:off x="10533125" y="4591025"/>
            <a:ext cx="712044" cy="471096"/>
          </a:xfrm>
          <a:prstGeom prst="cloud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23" name="Google Shape;1923;p87"/>
          <p:cNvSpPr/>
          <p:nvPr/>
        </p:nvSpPr>
        <p:spPr>
          <a:xfrm rot="10800000">
            <a:off x="10724900" y="4847475"/>
            <a:ext cx="234000" cy="3786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674EA7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24" name="Google Shape;1924;p87"/>
          <p:cNvSpPr/>
          <p:nvPr/>
        </p:nvSpPr>
        <p:spPr>
          <a:xfrm>
            <a:off x="4493388" y="4509050"/>
            <a:ext cx="712044" cy="471096"/>
          </a:xfrm>
          <a:prstGeom prst="cloud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25" name="Google Shape;1925;p87"/>
          <p:cNvSpPr/>
          <p:nvPr/>
        </p:nvSpPr>
        <p:spPr>
          <a:xfrm rot="10800000">
            <a:off x="4685163" y="4765500"/>
            <a:ext cx="234000" cy="3786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674EA7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26" name="Google Shape;1926;p87"/>
          <p:cNvSpPr/>
          <p:nvPr/>
        </p:nvSpPr>
        <p:spPr>
          <a:xfrm>
            <a:off x="4504175" y="3111475"/>
            <a:ext cx="712044" cy="471096"/>
          </a:xfrm>
          <a:prstGeom prst="cloud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27" name="Google Shape;1927;p87"/>
          <p:cNvSpPr/>
          <p:nvPr/>
        </p:nvSpPr>
        <p:spPr>
          <a:xfrm rot="10800000">
            <a:off x="4695950" y="3367925"/>
            <a:ext cx="234000" cy="3786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674EA7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2" name="Shape 1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3" name="Google Shape;1933;p88"/>
          <p:cNvSpPr txBox="1"/>
          <p:nvPr/>
        </p:nvSpPr>
        <p:spPr>
          <a:xfrm>
            <a:off x="439450" y="311200"/>
            <a:ext cx="102750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Noto Sans Symbols"/>
              <a:buNone/>
            </a:pPr>
            <a:r>
              <a:rPr b="1" lang="en-US" sz="3400">
                <a:solidFill>
                  <a:srgbClr val="FFFFFF"/>
                </a:solidFill>
              </a:rPr>
              <a:t>Turning kdevops into CI accelerator</a:t>
            </a:r>
            <a:endParaRPr/>
          </a:p>
        </p:txBody>
      </p:sp>
      <p:sp>
        <p:nvSpPr>
          <p:cNvPr id="1934" name="Google Shape;1934;p88"/>
          <p:cNvSpPr txBox="1"/>
          <p:nvPr/>
        </p:nvSpPr>
        <p:spPr>
          <a:xfrm>
            <a:off x="351625" y="851175"/>
            <a:ext cx="11661900" cy="54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How do we scale?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linux-ci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Daily run of profiles against latest linux-next tag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Weekly run of profiles against latest Linus release or release candidate</a:t>
            </a:r>
            <a:endParaRPr sz="2400">
              <a:solidFill>
                <a:srgbClr val="FFFFFF"/>
              </a:solidFill>
            </a:endParaRPr>
          </a:p>
        </p:txBody>
      </p:sp>
      <p:grpSp>
        <p:nvGrpSpPr>
          <p:cNvPr id="1935" name="Google Shape;1935;p88"/>
          <p:cNvGrpSpPr/>
          <p:nvPr/>
        </p:nvGrpSpPr>
        <p:grpSpPr>
          <a:xfrm>
            <a:off x="49858" y="3321205"/>
            <a:ext cx="5991352" cy="1269817"/>
            <a:chOff x="351625" y="4154950"/>
            <a:chExt cx="10275000" cy="2177700"/>
          </a:xfrm>
        </p:grpSpPr>
        <p:sp>
          <p:nvSpPr>
            <p:cNvPr id="1936" name="Google Shape;1936;p88"/>
            <p:cNvSpPr/>
            <p:nvPr/>
          </p:nvSpPr>
          <p:spPr>
            <a:xfrm>
              <a:off x="351625" y="4154950"/>
              <a:ext cx="10275000" cy="2177700"/>
            </a:xfrm>
            <a:prstGeom prst="rect">
              <a:avLst/>
            </a:prstGeom>
            <a:solidFill>
              <a:srgbClr val="666666"/>
            </a:solidFill>
            <a:ln cap="flat" cmpd="sng" w="5550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53300" lIns="53300" spcFirstLastPara="1" rIns="53300" wrap="square" tIns="5330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16">
                  <a:solidFill>
                    <a:schemeClr val="lt1"/>
                  </a:solidFill>
                </a:rPr>
                <a:t>Host</a:t>
              </a:r>
              <a:endParaRPr sz="816">
                <a:solidFill>
                  <a:schemeClr val="lt1"/>
                </a:solidFill>
              </a:endParaRPr>
            </a:p>
          </p:txBody>
        </p:sp>
        <p:grpSp>
          <p:nvGrpSpPr>
            <p:cNvPr id="1937" name="Google Shape;1937;p88"/>
            <p:cNvGrpSpPr/>
            <p:nvPr/>
          </p:nvGrpSpPr>
          <p:grpSpPr>
            <a:xfrm>
              <a:off x="2508458" y="4527450"/>
              <a:ext cx="1573917" cy="1276450"/>
              <a:chOff x="3390375" y="2130000"/>
              <a:chExt cx="1573917" cy="1276450"/>
            </a:xfrm>
          </p:grpSpPr>
          <p:grpSp>
            <p:nvGrpSpPr>
              <p:cNvPr id="1938" name="Google Shape;1938;p88"/>
              <p:cNvGrpSpPr/>
              <p:nvPr/>
            </p:nvGrpSpPr>
            <p:grpSpPr>
              <a:xfrm>
                <a:off x="3390375" y="2130000"/>
                <a:ext cx="1318125" cy="1276450"/>
                <a:chOff x="3390375" y="2130000"/>
                <a:chExt cx="1318125" cy="1276450"/>
              </a:xfrm>
            </p:grpSpPr>
            <p:sp>
              <p:nvSpPr>
                <p:cNvPr id="1939" name="Google Shape;1939;p88"/>
                <p:cNvSpPr/>
                <p:nvPr/>
              </p:nvSpPr>
              <p:spPr>
                <a:xfrm>
                  <a:off x="3390375" y="2130000"/>
                  <a:ext cx="1318125" cy="89785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xfs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crc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rtdev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940" name="Google Shape;1940;p88"/>
                <p:cNvSpPr/>
                <p:nvPr/>
              </p:nvSpPr>
              <p:spPr>
                <a:xfrm>
                  <a:off x="3390375" y="3027850"/>
                  <a:ext cx="1318125" cy="37860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4GB/8c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941" name="Google Shape;1941;p88"/>
              <p:cNvGrpSpPr/>
              <p:nvPr/>
            </p:nvGrpSpPr>
            <p:grpSpPr>
              <a:xfrm>
                <a:off x="4419792" y="2254170"/>
                <a:ext cx="544500" cy="649500"/>
                <a:chOff x="4097600" y="2652670"/>
                <a:chExt cx="544500" cy="649500"/>
              </a:xfrm>
            </p:grpSpPr>
            <p:sp>
              <p:nvSpPr>
                <p:cNvPr id="1942" name="Google Shape;1942;p88"/>
                <p:cNvSpPr/>
                <p:nvPr/>
              </p:nvSpPr>
              <p:spPr>
                <a:xfrm>
                  <a:off x="4097600" y="2652670"/>
                  <a:ext cx="544500" cy="649500"/>
                </a:xfrm>
                <a:prstGeom prst="snip1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6650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cxnSp>
              <p:nvCxnSpPr>
                <p:cNvPr id="1943" name="Google Shape;1943;p88"/>
                <p:cNvCxnSpPr/>
                <p:nvPr/>
              </p:nvCxnSpPr>
              <p:spPr>
                <a:xfrm>
                  <a:off x="4202150" y="281331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944" name="Google Shape;1944;p88"/>
                <p:cNvCxnSpPr/>
                <p:nvPr/>
              </p:nvCxnSpPr>
              <p:spPr>
                <a:xfrm>
                  <a:off x="4202150" y="293456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945" name="Google Shape;1945;p88"/>
                <p:cNvCxnSpPr/>
                <p:nvPr/>
              </p:nvCxnSpPr>
              <p:spPr>
                <a:xfrm>
                  <a:off x="4202150" y="305581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946" name="Google Shape;1946;p88"/>
                <p:cNvCxnSpPr/>
                <p:nvPr/>
              </p:nvCxnSpPr>
              <p:spPr>
                <a:xfrm>
                  <a:off x="4202150" y="317706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</p:grpSp>
        </p:grpSp>
        <p:grpSp>
          <p:nvGrpSpPr>
            <p:cNvPr id="1947" name="Google Shape;1947;p88"/>
            <p:cNvGrpSpPr/>
            <p:nvPr/>
          </p:nvGrpSpPr>
          <p:grpSpPr>
            <a:xfrm>
              <a:off x="4453367" y="4527450"/>
              <a:ext cx="1573917" cy="1276450"/>
              <a:chOff x="5262050" y="2130000"/>
              <a:chExt cx="1573917" cy="1276450"/>
            </a:xfrm>
          </p:grpSpPr>
          <p:grpSp>
            <p:nvGrpSpPr>
              <p:cNvPr id="1948" name="Google Shape;1948;p88"/>
              <p:cNvGrpSpPr/>
              <p:nvPr/>
            </p:nvGrpSpPr>
            <p:grpSpPr>
              <a:xfrm>
                <a:off x="5262050" y="2130000"/>
                <a:ext cx="1318125" cy="1276450"/>
                <a:chOff x="5262050" y="2130000"/>
                <a:chExt cx="1318125" cy="1276450"/>
              </a:xfrm>
            </p:grpSpPr>
            <p:sp>
              <p:nvSpPr>
                <p:cNvPr id="1949" name="Google Shape;1949;p88"/>
                <p:cNvSpPr/>
                <p:nvPr/>
              </p:nvSpPr>
              <p:spPr>
                <a:xfrm>
                  <a:off x="5262050" y="2130000"/>
                  <a:ext cx="1318125" cy="89785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blktests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nvme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950" name="Google Shape;1950;p88"/>
                <p:cNvSpPr/>
                <p:nvPr/>
              </p:nvSpPr>
              <p:spPr>
                <a:xfrm>
                  <a:off x="5262050" y="3027850"/>
                  <a:ext cx="1318125" cy="37860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4GB/8c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951" name="Google Shape;1951;p88"/>
              <p:cNvGrpSpPr/>
              <p:nvPr/>
            </p:nvGrpSpPr>
            <p:grpSpPr>
              <a:xfrm>
                <a:off x="6291467" y="2254170"/>
                <a:ext cx="544500" cy="649500"/>
                <a:chOff x="4097600" y="2652670"/>
                <a:chExt cx="544500" cy="649500"/>
              </a:xfrm>
            </p:grpSpPr>
            <p:sp>
              <p:nvSpPr>
                <p:cNvPr id="1952" name="Google Shape;1952;p88"/>
                <p:cNvSpPr/>
                <p:nvPr/>
              </p:nvSpPr>
              <p:spPr>
                <a:xfrm>
                  <a:off x="4097600" y="2652670"/>
                  <a:ext cx="544500" cy="649500"/>
                </a:xfrm>
                <a:prstGeom prst="snip1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6650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cxnSp>
              <p:nvCxnSpPr>
                <p:cNvPr id="1953" name="Google Shape;1953;p88"/>
                <p:cNvCxnSpPr/>
                <p:nvPr/>
              </p:nvCxnSpPr>
              <p:spPr>
                <a:xfrm>
                  <a:off x="4202150" y="281331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954" name="Google Shape;1954;p88"/>
                <p:cNvCxnSpPr/>
                <p:nvPr/>
              </p:nvCxnSpPr>
              <p:spPr>
                <a:xfrm>
                  <a:off x="4202150" y="293456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955" name="Google Shape;1955;p88"/>
                <p:cNvCxnSpPr/>
                <p:nvPr/>
              </p:nvCxnSpPr>
              <p:spPr>
                <a:xfrm>
                  <a:off x="4202150" y="305581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956" name="Google Shape;1956;p88"/>
                <p:cNvCxnSpPr/>
                <p:nvPr/>
              </p:nvCxnSpPr>
              <p:spPr>
                <a:xfrm>
                  <a:off x="4202150" y="317706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</p:grpSp>
        </p:grpSp>
        <p:grpSp>
          <p:nvGrpSpPr>
            <p:cNvPr id="1957" name="Google Shape;1957;p88"/>
            <p:cNvGrpSpPr/>
            <p:nvPr/>
          </p:nvGrpSpPr>
          <p:grpSpPr>
            <a:xfrm>
              <a:off x="6398275" y="4527450"/>
              <a:ext cx="1573917" cy="1276450"/>
              <a:chOff x="7420275" y="2130000"/>
              <a:chExt cx="1573917" cy="1276450"/>
            </a:xfrm>
          </p:grpSpPr>
          <p:grpSp>
            <p:nvGrpSpPr>
              <p:cNvPr id="1958" name="Google Shape;1958;p88"/>
              <p:cNvGrpSpPr/>
              <p:nvPr/>
            </p:nvGrpSpPr>
            <p:grpSpPr>
              <a:xfrm>
                <a:off x="7420275" y="2130000"/>
                <a:ext cx="1318125" cy="1276450"/>
                <a:chOff x="7420275" y="2130000"/>
                <a:chExt cx="1318125" cy="1276450"/>
              </a:xfrm>
            </p:grpSpPr>
            <p:sp>
              <p:nvSpPr>
                <p:cNvPr id="1959" name="Google Shape;1959;p88"/>
                <p:cNvSpPr/>
                <p:nvPr/>
              </p:nvSpPr>
              <p:spPr>
                <a:xfrm>
                  <a:off x="7420275" y="2130000"/>
                  <a:ext cx="1318125" cy="89785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tmpfs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huge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noswap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960" name="Google Shape;1960;p88"/>
                <p:cNvSpPr/>
                <p:nvPr/>
              </p:nvSpPr>
              <p:spPr>
                <a:xfrm>
                  <a:off x="7420275" y="3027850"/>
                  <a:ext cx="1318125" cy="37860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4GB/8c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961" name="Google Shape;1961;p88"/>
              <p:cNvGrpSpPr/>
              <p:nvPr/>
            </p:nvGrpSpPr>
            <p:grpSpPr>
              <a:xfrm>
                <a:off x="8449692" y="2254170"/>
                <a:ext cx="544500" cy="649500"/>
                <a:chOff x="4097600" y="2652670"/>
                <a:chExt cx="544500" cy="649500"/>
              </a:xfrm>
            </p:grpSpPr>
            <p:sp>
              <p:nvSpPr>
                <p:cNvPr id="1962" name="Google Shape;1962;p88"/>
                <p:cNvSpPr/>
                <p:nvPr/>
              </p:nvSpPr>
              <p:spPr>
                <a:xfrm>
                  <a:off x="4097600" y="2652670"/>
                  <a:ext cx="544500" cy="649500"/>
                </a:xfrm>
                <a:prstGeom prst="snip1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6650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cxnSp>
              <p:nvCxnSpPr>
                <p:cNvPr id="1963" name="Google Shape;1963;p88"/>
                <p:cNvCxnSpPr/>
                <p:nvPr/>
              </p:nvCxnSpPr>
              <p:spPr>
                <a:xfrm>
                  <a:off x="4202150" y="281331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964" name="Google Shape;1964;p88"/>
                <p:cNvCxnSpPr/>
                <p:nvPr/>
              </p:nvCxnSpPr>
              <p:spPr>
                <a:xfrm>
                  <a:off x="4202150" y="293456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965" name="Google Shape;1965;p88"/>
                <p:cNvCxnSpPr/>
                <p:nvPr/>
              </p:nvCxnSpPr>
              <p:spPr>
                <a:xfrm>
                  <a:off x="4202150" y="305581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966" name="Google Shape;1966;p88"/>
                <p:cNvCxnSpPr/>
                <p:nvPr/>
              </p:nvCxnSpPr>
              <p:spPr>
                <a:xfrm>
                  <a:off x="4202150" y="317706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</p:grpSp>
        </p:grpSp>
        <p:grpSp>
          <p:nvGrpSpPr>
            <p:cNvPr id="1967" name="Google Shape;1967;p88"/>
            <p:cNvGrpSpPr/>
            <p:nvPr/>
          </p:nvGrpSpPr>
          <p:grpSpPr>
            <a:xfrm>
              <a:off x="563550" y="4527450"/>
              <a:ext cx="1573917" cy="1276450"/>
              <a:chOff x="1585550" y="2130000"/>
              <a:chExt cx="1573917" cy="1276450"/>
            </a:xfrm>
          </p:grpSpPr>
          <p:grpSp>
            <p:nvGrpSpPr>
              <p:cNvPr id="1968" name="Google Shape;1968;p88"/>
              <p:cNvGrpSpPr/>
              <p:nvPr/>
            </p:nvGrpSpPr>
            <p:grpSpPr>
              <a:xfrm>
                <a:off x="1585550" y="2130000"/>
                <a:ext cx="1318125" cy="1276450"/>
                <a:chOff x="1585550" y="2130000"/>
                <a:chExt cx="1318125" cy="1276450"/>
              </a:xfrm>
            </p:grpSpPr>
            <p:sp>
              <p:nvSpPr>
                <p:cNvPr id="1969" name="Google Shape;1969;p88"/>
                <p:cNvSpPr/>
                <p:nvPr/>
              </p:nvSpPr>
              <p:spPr>
                <a:xfrm>
                  <a:off x="1585550" y="2130000"/>
                  <a:ext cx="1318125" cy="89785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xfs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crc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logdev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970" name="Google Shape;1970;p88"/>
                <p:cNvSpPr/>
                <p:nvPr/>
              </p:nvSpPr>
              <p:spPr>
                <a:xfrm>
                  <a:off x="1585550" y="3027850"/>
                  <a:ext cx="1318125" cy="37860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4GB/8c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971" name="Google Shape;1971;p88"/>
              <p:cNvGrpSpPr/>
              <p:nvPr/>
            </p:nvGrpSpPr>
            <p:grpSpPr>
              <a:xfrm>
                <a:off x="2614967" y="2254170"/>
                <a:ext cx="544500" cy="649500"/>
                <a:chOff x="4097600" y="2652670"/>
                <a:chExt cx="544500" cy="649500"/>
              </a:xfrm>
            </p:grpSpPr>
            <p:sp>
              <p:nvSpPr>
                <p:cNvPr id="1972" name="Google Shape;1972;p88"/>
                <p:cNvSpPr/>
                <p:nvPr/>
              </p:nvSpPr>
              <p:spPr>
                <a:xfrm>
                  <a:off x="4097600" y="2652670"/>
                  <a:ext cx="544500" cy="649500"/>
                </a:xfrm>
                <a:prstGeom prst="snip1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6650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cxnSp>
              <p:nvCxnSpPr>
                <p:cNvPr id="1973" name="Google Shape;1973;p88"/>
                <p:cNvCxnSpPr/>
                <p:nvPr/>
              </p:nvCxnSpPr>
              <p:spPr>
                <a:xfrm>
                  <a:off x="4202150" y="281331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974" name="Google Shape;1974;p88"/>
                <p:cNvCxnSpPr/>
                <p:nvPr/>
              </p:nvCxnSpPr>
              <p:spPr>
                <a:xfrm>
                  <a:off x="4202150" y="293456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975" name="Google Shape;1975;p88"/>
                <p:cNvCxnSpPr/>
                <p:nvPr/>
              </p:nvCxnSpPr>
              <p:spPr>
                <a:xfrm>
                  <a:off x="4202150" y="305581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976" name="Google Shape;1976;p88"/>
                <p:cNvCxnSpPr/>
                <p:nvPr/>
              </p:nvCxnSpPr>
              <p:spPr>
                <a:xfrm>
                  <a:off x="4202150" y="317706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</p:grpSp>
        </p:grpSp>
        <p:sp>
          <p:nvSpPr>
            <p:cNvPr id="1977" name="Google Shape;1977;p88"/>
            <p:cNvSpPr/>
            <p:nvPr/>
          </p:nvSpPr>
          <p:spPr>
            <a:xfrm>
              <a:off x="8967225" y="4527450"/>
              <a:ext cx="1318125" cy="897850"/>
            </a:xfrm>
            <a:prstGeom prst="flowChartProcess">
              <a:avLst/>
            </a:prstGeom>
            <a:noFill/>
            <a:ln cap="flat" cmpd="sng" w="11100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53300" lIns="53300" spcFirstLastPara="1" rIns="53300" wrap="square" tIns="533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16">
                  <a:solidFill>
                    <a:schemeClr val="lt1"/>
                  </a:solidFill>
                </a:rPr>
                <a:t>Capacity</a:t>
              </a:r>
              <a:endParaRPr sz="816">
                <a:solidFill>
                  <a:schemeClr val="lt1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16">
                  <a:solidFill>
                    <a:schemeClr val="lt1"/>
                  </a:solidFill>
                </a:rPr>
                <a:t>16 runners</a:t>
              </a:r>
              <a:endParaRPr sz="816">
                <a:solidFill>
                  <a:schemeClr val="lt1"/>
                </a:solidFill>
              </a:endParaRPr>
            </a:p>
          </p:txBody>
        </p:sp>
      </p:grpSp>
      <p:sp>
        <p:nvSpPr>
          <p:cNvPr id="1978" name="Google Shape;1978;p88"/>
          <p:cNvSpPr/>
          <p:nvPr/>
        </p:nvSpPr>
        <p:spPr>
          <a:xfrm>
            <a:off x="175926" y="4270571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979" name="Google Shape;1979;p88"/>
          <p:cNvSpPr/>
          <p:nvPr/>
        </p:nvSpPr>
        <p:spPr>
          <a:xfrm>
            <a:off x="1305687" y="4270565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980" name="Google Shape;1980;p88"/>
          <p:cNvSpPr/>
          <p:nvPr/>
        </p:nvSpPr>
        <p:spPr>
          <a:xfrm>
            <a:off x="2441787" y="4270565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981" name="Google Shape;1981;p88"/>
          <p:cNvSpPr/>
          <p:nvPr/>
        </p:nvSpPr>
        <p:spPr>
          <a:xfrm>
            <a:off x="3577887" y="4270565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1982" name="Google Shape;1982;p88"/>
          <p:cNvSpPr txBox="1"/>
          <p:nvPr/>
        </p:nvSpPr>
        <p:spPr>
          <a:xfrm>
            <a:off x="6783025" y="2773175"/>
            <a:ext cx="48582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blktests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7" name="Shape 1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8" name="Google Shape;1988;p89"/>
          <p:cNvSpPr txBox="1"/>
          <p:nvPr/>
        </p:nvSpPr>
        <p:spPr>
          <a:xfrm>
            <a:off x="439450" y="311200"/>
            <a:ext cx="102750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Noto Sans Symbols"/>
              <a:buNone/>
            </a:pPr>
            <a:r>
              <a:rPr b="1" lang="en-US" sz="3400">
                <a:solidFill>
                  <a:srgbClr val="FFFFFF"/>
                </a:solidFill>
              </a:rPr>
              <a:t>Turning kdevops into CI accelerator</a:t>
            </a:r>
            <a:endParaRPr/>
          </a:p>
        </p:txBody>
      </p:sp>
      <p:sp>
        <p:nvSpPr>
          <p:cNvPr id="1989" name="Google Shape;1989;p89"/>
          <p:cNvSpPr txBox="1"/>
          <p:nvPr/>
        </p:nvSpPr>
        <p:spPr>
          <a:xfrm>
            <a:off x="351625" y="851175"/>
            <a:ext cx="11661900" cy="54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How do we scale?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linux-ci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Daily run of profiles against latest linux-next tag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Weekly run of profiles against latest Linus release or release candidate</a:t>
            </a:r>
            <a:endParaRPr sz="2400">
              <a:solidFill>
                <a:srgbClr val="FFFFFF"/>
              </a:solidFill>
            </a:endParaRPr>
          </a:p>
        </p:txBody>
      </p:sp>
      <p:grpSp>
        <p:nvGrpSpPr>
          <p:cNvPr id="1990" name="Google Shape;1990;p89"/>
          <p:cNvGrpSpPr/>
          <p:nvPr/>
        </p:nvGrpSpPr>
        <p:grpSpPr>
          <a:xfrm>
            <a:off x="49858" y="3321205"/>
            <a:ext cx="5991352" cy="1269817"/>
            <a:chOff x="351625" y="4154950"/>
            <a:chExt cx="10275000" cy="2177700"/>
          </a:xfrm>
        </p:grpSpPr>
        <p:sp>
          <p:nvSpPr>
            <p:cNvPr id="1991" name="Google Shape;1991;p89"/>
            <p:cNvSpPr/>
            <p:nvPr/>
          </p:nvSpPr>
          <p:spPr>
            <a:xfrm>
              <a:off x="351625" y="4154950"/>
              <a:ext cx="10275000" cy="2177700"/>
            </a:xfrm>
            <a:prstGeom prst="rect">
              <a:avLst/>
            </a:prstGeom>
            <a:solidFill>
              <a:srgbClr val="666666"/>
            </a:solidFill>
            <a:ln cap="flat" cmpd="sng" w="5550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53300" lIns="53300" spcFirstLastPara="1" rIns="53300" wrap="square" tIns="5330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16">
                  <a:solidFill>
                    <a:schemeClr val="lt1"/>
                  </a:solidFill>
                </a:rPr>
                <a:t>Host</a:t>
              </a:r>
              <a:endParaRPr sz="816">
                <a:solidFill>
                  <a:schemeClr val="lt1"/>
                </a:solidFill>
              </a:endParaRPr>
            </a:p>
          </p:txBody>
        </p:sp>
        <p:grpSp>
          <p:nvGrpSpPr>
            <p:cNvPr id="1992" name="Google Shape;1992;p89"/>
            <p:cNvGrpSpPr/>
            <p:nvPr/>
          </p:nvGrpSpPr>
          <p:grpSpPr>
            <a:xfrm>
              <a:off x="2508458" y="4527450"/>
              <a:ext cx="1573917" cy="1276450"/>
              <a:chOff x="3390375" y="2130000"/>
              <a:chExt cx="1573917" cy="1276450"/>
            </a:xfrm>
          </p:grpSpPr>
          <p:grpSp>
            <p:nvGrpSpPr>
              <p:cNvPr id="1993" name="Google Shape;1993;p89"/>
              <p:cNvGrpSpPr/>
              <p:nvPr/>
            </p:nvGrpSpPr>
            <p:grpSpPr>
              <a:xfrm>
                <a:off x="3390375" y="2130000"/>
                <a:ext cx="1318125" cy="1276450"/>
                <a:chOff x="3390375" y="2130000"/>
                <a:chExt cx="1318125" cy="1276450"/>
              </a:xfrm>
            </p:grpSpPr>
            <p:sp>
              <p:nvSpPr>
                <p:cNvPr id="1994" name="Google Shape;1994;p89"/>
                <p:cNvSpPr/>
                <p:nvPr/>
              </p:nvSpPr>
              <p:spPr>
                <a:xfrm>
                  <a:off x="3390375" y="2130000"/>
                  <a:ext cx="1318125" cy="89785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xfs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crc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rtdev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995" name="Google Shape;1995;p89"/>
                <p:cNvSpPr/>
                <p:nvPr/>
              </p:nvSpPr>
              <p:spPr>
                <a:xfrm>
                  <a:off x="3390375" y="3027850"/>
                  <a:ext cx="1318125" cy="37860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4GB/8c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996" name="Google Shape;1996;p89"/>
              <p:cNvGrpSpPr/>
              <p:nvPr/>
            </p:nvGrpSpPr>
            <p:grpSpPr>
              <a:xfrm>
                <a:off x="4419792" y="2254170"/>
                <a:ext cx="544500" cy="649500"/>
                <a:chOff x="4097600" y="2652670"/>
                <a:chExt cx="544500" cy="649500"/>
              </a:xfrm>
            </p:grpSpPr>
            <p:sp>
              <p:nvSpPr>
                <p:cNvPr id="1997" name="Google Shape;1997;p89"/>
                <p:cNvSpPr/>
                <p:nvPr/>
              </p:nvSpPr>
              <p:spPr>
                <a:xfrm>
                  <a:off x="4097600" y="2652670"/>
                  <a:ext cx="544500" cy="649500"/>
                </a:xfrm>
                <a:prstGeom prst="snip1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6650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cxnSp>
              <p:nvCxnSpPr>
                <p:cNvPr id="1998" name="Google Shape;1998;p89"/>
                <p:cNvCxnSpPr/>
                <p:nvPr/>
              </p:nvCxnSpPr>
              <p:spPr>
                <a:xfrm>
                  <a:off x="4202150" y="281331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1999" name="Google Shape;1999;p89"/>
                <p:cNvCxnSpPr/>
                <p:nvPr/>
              </p:nvCxnSpPr>
              <p:spPr>
                <a:xfrm>
                  <a:off x="4202150" y="293456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2000" name="Google Shape;2000;p89"/>
                <p:cNvCxnSpPr/>
                <p:nvPr/>
              </p:nvCxnSpPr>
              <p:spPr>
                <a:xfrm>
                  <a:off x="4202150" y="305581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2001" name="Google Shape;2001;p89"/>
                <p:cNvCxnSpPr/>
                <p:nvPr/>
              </p:nvCxnSpPr>
              <p:spPr>
                <a:xfrm>
                  <a:off x="4202150" y="317706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</p:grpSp>
        </p:grpSp>
        <p:grpSp>
          <p:nvGrpSpPr>
            <p:cNvPr id="2002" name="Google Shape;2002;p89"/>
            <p:cNvGrpSpPr/>
            <p:nvPr/>
          </p:nvGrpSpPr>
          <p:grpSpPr>
            <a:xfrm>
              <a:off x="4453367" y="4527450"/>
              <a:ext cx="1573917" cy="1276450"/>
              <a:chOff x="5262050" y="2130000"/>
              <a:chExt cx="1573917" cy="1276450"/>
            </a:xfrm>
          </p:grpSpPr>
          <p:grpSp>
            <p:nvGrpSpPr>
              <p:cNvPr id="2003" name="Google Shape;2003;p89"/>
              <p:cNvGrpSpPr/>
              <p:nvPr/>
            </p:nvGrpSpPr>
            <p:grpSpPr>
              <a:xfrm>
                <a:off x="5262050" y="2130000"/>
                <a:ext cx="1318125" cy="1276450"/>
                <a:chOff x="5262050" y="2130000"/>
                <a:chExt cx="1318125" cy="1276450"/>
              </a:xfrm>
            </p:grpSpPr>
            <p:sp>
              <p:nvSpPr>
                <p:cNvPr id="2004" name="Google Shape;2004;p89"/>
                <p:cNvSpPr/>
                <p:nvPr/>
              </p:nvSpPr>
              <p:spPr>
                <a:xfrm>
                  <a:off x="5262050" y="2130000"/>
                  <a:ext cx="1318125" cy="89785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blktests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nvme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005" name="Google Shape;2005;p89"/>
                <p:cNvSpPr/>
                <p:nvPr/>
              </p:nvSpPr>
              <p:spPr>
                <a:xfrm>
                  <a:off x="5262050" y="3027850"/>
                  <a:ext cx="1318125" cy="37860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4GB/8c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2006" name="Google Shape;2006;p89"/>
              <p:cNvGrpSpPr/>
              <p:nvPr/>
            </p:nvGrpSpPr>
            <p:grpSpPr>
              <a:xfrm>
                <a:off x="6291467" y="2254170"/>
                <a:ext cx="544500" cy="649500"/>
                <a:chOff x="4097600" y="2652670"/>
                <a:chExt cx="544500" cy="649500"/>
              </a:xfrm>
            </p:grpSpPr>
            <p:sp>
              <p:nvSpPr>
                <p:cNvPr id="2007" name="Google Shape;2007;p89"/>
                <p:cNvSpPr/>
                <p:nvPr/>
              </p:nvSpPr>
              <p:spPr>
                <a:xfrm>
                  <a:off x="4097600" y="2652670"/>
                  <a:ext cx="544500" cy="649500"/>
                </a:xfrm>
                <a:prstGeom prst="snip1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6650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cxnSp>
              <p:nvCxnSpPr>
                <p:cNvPr id="2008" name="Google Shape;2008;p89"/>
                <p:cNvCxnSpPr/>
                <p:nvPr/>
              </p:nvCxnSpPr>
              <p:spPr>
                <a:xfrm>
                  <a:off x="4202150" y="281331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2009" name="Google Shape;2009;p89"/>
                <p:cNvCxnSpPr/>
                <p:nvPr/>
              </p:nvCxnSpPr>
              <p:spPr>
                <a:xfrm>
                  <a:off x="4202150" y="293456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2010" name="Google Shape;2010;p89"/>
                <p:cNvCxnSpPr/>
                <p:nvPr/>
              </p:nvCxnSpPr>
              <p:spPr>
                <a:xfrm>
                  <a:off x="4202150" y="305581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2011" name="Google Shape;2011;p89"/>
                <p:cNvCxnSpPr/>
                <p:nvPr/>
              </p:nvCxnSpPr>
              <p:spPr>
                <a:xfrm>
                  <a:off x="4202150" y="317706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</p:grpSp>
        </p:grpSp>
        <p:grpSp>
          <p:nvGrpSpPr>
            <p:cNvPr id="2012" name="Google Shape;2012;p89"/>
            <p:cNvGrpSpPr/>
            <p:nvPr/>
          </p:nvGrpSpPr>
          <p:grpSpPr>
            <a:xfrm>
              <a:off x="6398275" y="4527450"/>
              <a:ext cx="1573917" cy="1276450"/>
              <a:chOff x="7420275" y="2130000"/>
              <a:chExt cx="1573917" cy="1276450"/>
            </a:xfrm>
          </p:grpSpPr>
          <p:grpSp>
            <p:nvGrpSpPr>
              <p:cNvPr id="2013" name="Google Shape;2013;p89"/>
              <p:cNvGrpSpPr/>
              <p:nvPr/>
            </p:nvGrpSpPr>
            <p:grpSpPr>
              <a:xfrm>
                <a:off x="7420275" y="2130000"/>
                <a:ext cx="1318125" cy="1276450"/>
                <a:chOff x="7420275" y="2130000"/>
                <a:chExt cx="1318125" cy="1276450"/>
              </a:xfrm>
            </p:grpSpPr>
            <p:sp>
              <p:nvSpPr>
                <p:cNvPr id="2014" name="Google Shape;2014;p89"/>
                <p:cNvSpPr/>
                <p:nvPr/>
              </p:nvSpPr>
              <p:spPr>
                <a:xfrm>
                  <a:off x="7420275" y="2130000"/>
                  <a:ext cx="1318125" cy="89785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tmpfs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huge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noswap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015" name="Google Shape;2015;p89"/>
                <p:cNvSpPr/>
                <p:nvPr/>
              </p:nvSpPr>
              <p:spPr>
                <a:xfrm>
                  <a:off x="7420275" y="3027850"/>
                  <a:ext cx="1318125" cy="37860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4GB/8c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2016" name="Google Shape;2016;p89"/>
              <p:cNvGrpSpPr/>
              <p:nvPr/>
            </p:nvGrpSpPr>
            <p:grpSpPr>
              <a:xfrm>
                <a:off x="8449692" y="2254170"/>
                <a:ext cx="544500" cy="649500"/>
                <a:chOff x="4097600" y="2652670"/>
                <a:chExt cx="544500" cy="649500"/>
              </a:xfrm>
            </p:grpSpPr>
            <p:sp>
              <p:nvSpPr>
                <p:cNvPr id="2017" name="Google Shape;2017;p89"/>
                <p:cNvSpPr/>
                <p:nvPr/>
              </p:nvSpPr>
              <p:spPr>
                <a:xfrm>
                  <a:off x="4097600" y="2652670"/>
                  <a:ext cx="544500" cy="649500"/>
                </a:xfrm>
                <a:prstGeom prst="snip1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6650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cxnSp>
              <p:nvCxnSpPr>
                <p:cNvPr id="2018" name="Google Shape;2018;p89"/>
                <p:cNvCxnSpPr/>
                <p:nvPr/>
              </p:nvCxnSpPr>
              <p:spPr>
                <a:xfrm>
                  <a:off x="4202150" y="281331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2019" name="Google Shape;2019;p89"/>
                <p:cNvCxnSpPr/>
                <p:nvPr/>
              </p:nvCxnSpPr>
              <p:spPr>
                <a:xfrm>
                  <a:off x="4202150" y="293456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2020" name="Google Shape;2020;p89"/>
                <p:cNvCxnSpPr/>
                <p:nvPr/>
              </p:nvCxnSpPr>
              <p:spPr>
                <a:xfrm>
                  <a:off x="4202150" y="305581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2021" name="Google Shape;2021;p89"/>
                <p:cNvCxnSpPr/>
                <p:nvPr/>
              </p:nvCxnSpPr>
              <p:spPr>
                <a:xfrm>
                  <a:off x="4202150" y="317706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</p:grpSp>
        </p:grpSp>
        <p:grpSp>
          <p:nvGrpSpPr>
            <p:cNvPr id="2022" name="Google Shape;2022;p89"/>
            <p:cNvGrpSpPr/>
            <p:nvPr/>
          </p:nvGrpSpPr>
          <p:grpSpPr>
            <a:xfrm>
              <a:off x="563550" y="4527450"/>
              <a:ext cx="1573917" cy="1276450"/>
              <a:chOff x="1585550" y="2130000"/>
              <a:chExt cx="1573917" cy="1276450"/>
            </a:xfrm>
          </p:grpSpPr>
          <p:grpSp>
            <p:nvGrpSpPr>
              <p:cNvPr id="2023" name="Google Shape;2023;p89"/>
              <p:cNvGrpSpPr/>
              <p:nvPr/>
            </p:nvGrpSpPr>
            <p:grpSpPr>
              <a:xfrm>
                <a:off x="1585550" y="2130000"/>
                <a:ext cx="1318125" cy="1276450"/>
                <a:chOff x="1585550" y="2130000"/>
                <a:chExt cx="1318125" cy="1276450"/>
              </a:xfrm>
            </p:grpSpPr>
            <p:sp>
              <p:nvSpPr>
                <p:cNvPr id="2024" name="Google Shape;2024;p89"/>
                <p:cNvSpPr/>
                <p:nvPr/>
              </p:nvSpPr>
              <p:spPr>
                <a:xfrm>
                  <a:off x="1585550" y="2130000"/>
                  <a:ext cx="1318125" cy="89785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xfs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crc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logdev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025" name="Google Shape;2025;p89"/>
                <p:cNvSpPr/>
                <p:nvPr/>
              </p:nvSpPr>
              <p:spPr>
                <a:xfrm>
                  <a:off x="1585550" y="3027850"/>
                  <a:ext cx="1318125" cy="37860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4GB/8c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2026" name="Google Shape;2026;p89"/>
              <p:cNvGrpSpPr/>
              <p:nvPr/>
            </p:nvGrpSpPr>
            <p:grpSpPr>
              <a:xfrm>
                <a:off x="2614967" y="2254170"/>
                <a:ext cx="544500" cy="649500"/>
                <a:chOff x="4097600" y="2652670"/>
                <a:chExt cx="544500" cy="649500"/>
              </a:xfrm>
            </p:grpSpPr>
            <p:sp>
              <p:nvSpPr>
                <p:cNvPr id="2027" name="Google Shape;2027;p89"/>
                <p:cNvSpPr/>
                <p:nvPr/>
              </p:nvSpPr>
              <p:spPr>
                <a:xfrm>
                  <a:off x="4097600" y="2652670"/>
                  <a:ext cx="544500" cy="649500"/>
                </a:xfrm>
                <a:prstGeom prst="snip1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6650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cxnSp>
              <p:nvCxnSpPr>
                <p:cNvPr id="2028" name="Google Shape;2028;p89"/>
                <p:cNvCxnSpPr/>
                <p:nvPr/>
              </p:nvCxnSpPr>
              <p:spPr>
                <a:xfrm>
                  <a:off x="4202150" y="281331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2029" name="Google Shape;2029;p89"/>
                <p:cNvCxnSpPr/>
                <p:nvPr/>
              </p:nvCxnSpPr>
              <p:spPr>
                <a:xfrm>
                  <a:off x="4202150" y="293456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2030" name="Google Shape;2030;p89"/>
                <p:cNvCxnSpPr/>
                <p:nvPr/>
              </p:nvCxnSpPr>
              <p:spPr>
                <a:xfrm>
                  <a:off x="4202150" y="305581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2031" name="Google Shape;2031;p89"/>
                <p:cNvCxnSpPr/>
                <p:nvPr/>
              </p:nvCxnSpPr>
              <p:spPr>
                <a:xfrm>
                  <a:off x="4202150" y="317706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</p:grpSp>
        </p:grpSp>
        <p:sp>
          <p:nvSpPr>
            <p:cNvPr id="2032" name="Google Shape;2032;p89"/>
            <p:cNvSpPr/>
            <p:nvPr/>
          </p:nvSpPr>
          <p:spPr>
            <a:xfrm>
              <a:off x="8967225" y="4527450"/>
              <a:ext cx="1318125" cy="897850"/>
            </a:xfrm>
            <a:prstGeom prst="flowChartProcess">
              <a:avLst/>
            </a:prstGeom>
            <a:noFill/>
            <a:ln cap="flat" cmpd="sng" w="11100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53300" lIns="53300" spcFirstLastPara="1" rIns="53300" wrap="square" tIns="533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16">
                  <a:solidFill>
                    <a:schemeClr val="lt1"/>
                  </a:solidFill>
                </a:rPr>
                <a:t>Capacity</a:t>
              </a:r>
              <a:endParaRPr sz="816">
                <a:solidFill>
                  <a:schemeClr val="lt1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16">
                  <a:solidFill>
                    <a:schemeClr val="lt1"/>
                  </a:solidFill>
                </a:rPr>
                <a:t>16 runners</a:t>
              </a:r>
              <a:endParaRPr sz="816">
                <a:solidFill>
                  <a:schemeClr val="lt1"/>
                </a:solidFill>
              </a:endParaRPr>
            </a:p>
          </p:txBody>
        </p:sp>
      </p:grpSp>
      <p:sp>
        <p:nvSpPr>
          <p:cNvPr id="2033" name="Google Shape;2033;p89"/>
          <p:cNvSpPr/>
          <p:nvPr/>
        </p:nvSpPr>
        <p:spPr>
          <a:xfrm>
            <a:off x="175926" y="4270571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2034" name="Google Shape;2034;p89"/>
          <p:cNvSpPr/>
          <p:nvPr/>
        </p:nvSpPr>
        <p:spPr>
          <a:xfrm>
            <a:off x="1305687" y="4270565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2035" name="Google Shape;2035;p89"/>
          <p:cNvSpPr/>
          <p:nvPr/>
        </p:nvSpPr>
        <p:spPr>
          <a:xfrm>
            <a:off x="2441787" y="4270565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2036" name="Google Shape;2036;p89"/>
          <p:cNvSpPr/>
          <p:nvPr/>
        </p:nvSpPr>
        <p:spPr>
          <a:xfrm>
            <a:off x="3577887" y="4270565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2037" name="Google Shape;2037;p89"/>
          <p:cNvSpPr txBox="1"/>
          <p:nvPr/>
        </p:nvSpPr>
        <p:spPr>
          <a:xfrm>
            <a:off x="6783025" y="2773175"/>
            <a:ext cx="48582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blktests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modules</a:t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2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3" name="Google Shape;2043;p90"/>
          <p:cNvSpPr txBox="1"/>
          <p:nvPr/>
        </p:nvSpPr>
        <p:spPr>
          <a:xfrm>
            <a:off x="439450" y="311200"/>
            <a:ext cx="102750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Noto Sans Symbols"/>
              <a:buNone/>
            </a:pPr>
            <a:r>
              <a:rPr b="1" lang="en-US" sz="3400">
                <a:solidFill>
                  <a:srgbClr val="FFFFFF"/>
                </a:solidFill>
              </a:rPr>
              <a:t>Turning kdevops into CI accelerator</a:t>
            </a:r>
            <a:endParaRPr/>
          </a:p>
        </p:txBody>
      </p:sp>
      <p:sp>
        <p:nvSpPr>
          <p:cNvPr id="2044" name="Google Shape;2044;p90"/>
          <p:cNvSpPr txBox="1"/>
          <p:nvPr/>
        </p:nvSpPr>
        <p:spPr>
          <a:xfrm>
            <a:off x="351625" y="851175"/>
            <a:ext cx="11661900" cy="54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How do we scale?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linux-ci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Daily run of profiles against latest linux-next tag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Weekly run of profiles against latest Linus release or release candidate</a:t>
            </a:r>
            <a:endParaRPr sz="2400">
              <a:solidFill>
                <a:srgbClr val="FFFFFF"/>
              </a:solidFill>
            </a:endParaRPr>
          </a:p>
        </p:txBody>
      </p:sp>
      <p:grpSp>
        <p:nvGrpSpPr>
          <p:cNvPr id="2045" name="Google Shape;2045;p90"/>
          <p:cNvGrpSpPr/>
          <p:nvPr/>
        </p:nvGrpSpPr>
        <p:grpSpPr>
          <a:xfrm>
            <a:off x="49858" y="3321205"/>
            <a:ext cx="5991352" cy="1269817"/>
            <a:chOff x="351625" y="4154950"/>
            <a:chExt cx="10275000" cy="2177700"/>
          </a:xfrm>
        </p:grpSpPr>
        <p:sp>
          <p:nvSpPr>
            <p:cNvPr id="2046" name="Google Shape;2046;p90"/>
            <p:cNvSpPr/>
            <p:nvPr/>
          </p:nvSpPr>
          <p:spPr>
            <a:xfrm>
              <a:off x="351625" y="4154950"/>
              <a:ext cx="10275000" cy="2177700"/>
            </a:xfrm>
            <a:prstGeom prst="rect">
              <a:avLst/>
            </a:prstGeom>
            <a:solidFill>
              <a:srgbClr val="666666"/>
            </a:solidFill>
            <a:ln cap="flat" cmpd="sng" w="5550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53300" lIns="53300" spcFirstLastPara="1" rIns="53300" wrap="square" tIns="5330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16">
                  <a:solidFill>
                    <a:schemeClr val="lt1"/>
                  </a:solidFill>
                </a:rPr>
                <a:t>Host</a:t>
              </a:r>
              <a:endParaRPr sz="816">
                <a:solidFill>
                  <a:schemeClr val="lt1"/>
                </a:solidFill>
              </a:endParaRPr>
            </a:p>
          </p:txBody>
        </p:sp>
        <p:grpSp>
          <p:nvGrpSpPr>
            <p:cNvPr id="2047" name="Google Shape;2047;p90"/>
            <p:cNvGrpSpPr/>
            <p:nvPr/>
          </p:nvGrpSpPr>
          <p:grpSpPr>
            <a:xfrm>
              <a:off x="2508458" y="4527450"/>
              <a:ext cx="1573917" cy="1276450"/>
              <a:chOff x="3390375" y="2130000"/>
              <a:chExt cx="1573917" cy="1276450"/>
            </a:xfrm>
          </p:grpSpPr>
          <p:grpSp>
            <p:nvGrpSpPr>
              <p:cNvPr id="2048" name="Google Shape;2048;p90"/>
              <p:cNvGrpSpPr/>
              <p:nvPr/>
            </p:nvGrpSpPr>
            <p:grpSpPr>
              <a:xfrm>
                <a:off x="3390375" y="2130000"/>
                <a:ext cx="1318125" cy="1276450"/>
                <a:chOff x="3390375" y="2130000"/>
                <a:chExt cx="1318125" cy="1276450"/>
              </a:xfrm>
            </p:grpSpPr>
            <p:sp>
              <p:nvSpPr>
                <p:cNvPr id="2049" name="Google Shape;2049;p90"/>
                <p:cNvSpPr/>
                <p:nvPr/>
              </p:nvSpPr>
              <p:spPr>
                <a:xfrm>
                  <a:off x="3390375" y="2130000"/>
                  <a:ext cx="1318125" cy="89785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xfs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crc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rtdev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050" name="Google Shape;2050;p90"/>
                <p:cNvSpPr/>
                <p:nvPr/>
              </p:nvSpPr>
              <p:spPr>
                <a:xfrm>
                  <a:off x="3390375" y="3027850"/>
                  <a:ext cx="1318125" cy="37860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4GB/8c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2051" name="Google Shape;2051;p90"/>
              <p:cNvGrpSpPr/>
              <p:nvPr/>
            </p:nvGrpSpPr>
            <p:grpSpPr>
              <a:xfrm>
                <a:off x="4419792" y="2254170"/>
                <a:ext cx="544500" cy="649500"/>
                <a:chOff x="4097600" y="2652670"/>
                <a:chExt cx="544500" cy="649500"/>
              </a:xfrm>
            </p:grpSpPr>
            <p:sp>
              <p:nvSpPr>
                <p:cNvPr id="2052" name="Google Shape;2052;p90"/>
                <p:cNvSpPr/>
                <p:nvPr/>
              </p:nvSpPr>
              <p:spPr>
                <a:xfrm>
                  <a:off x="4097600" y="2652670"/>
                  <a:ext cx="544500" cy="649500"/>
                </a:xfrm>
                <a:prstGeom prst="snip1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6650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cxnSp>
              <p:nvCxnSpPr>
                <p:cNvPr id="2053" name="Google Shape;2053;p90"/>
                <p:cNvCxnSpPr/>
                <p:nvPr/>
              </p:nvCxnSpPr>
              <p:spPr>
                <a:xfrm>
                  <a:off x="4202150" y="281331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2054" name="Google Shape;2054;p90"/>
                <p:cNvCxnSpPr/>
                <p:nvPr/>
              </p:nvCxnSpPr>
              <p:spPr>
                <a:xfrm>
                  <a:off x="4202150" y="293456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2055" name="Google Shape;2055;p90"/>
                <p:cNvCxnSpPr/>
                <p:nvPr/>
              </p:nvCxnSpPr>
              <p:spPr>
                <a:xfrm>
                  <a:off x="4202150" y="305581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2056" name="Google Shape;2056;p90"/>
                <p:cNvCxnSpPr/>
                <p:nvPr/>
              </p:nvCxnSpPr>
              <p:spPr>
                <a:xfrm>
                  <a:off x="4202150" y="317706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</p:grpSp>
        </p:grpSp>
        <p:grpSp>
          <p:nvGrpSpPr>
            <p:cNvPr id="2057" name="Google Shape;2057;p90"/>
            <p:cNvGrpSpPr/>
            <p:nvPr/>
          </p:nvGrpSpPr>
          <p:grpSpPr>
            <a:xfrm>
              <a:off x="4453367" y="4527450"/>
              <a:ext cx="1573917" cy="1276450"/>
              <a:chOff x="5262050" y="2130000"/>
              <a:chExt cx="1573917" cy="1276450"/>
            </a:xfrm>
          </p:grpSpPr>
          <p:grpSp>
            <p:nvGrpSpPr>
              <p:cNvPr id="2058" name="Google Shape;2058;p90"/>
              <p:cNvGrpSpPr/>
              <p:nvPr/>
            </p:nvGrpSpPr>
            <p:grpSpPr>
              <a:xfrm>
                <a:off x="5262050" y="2130000"/>
                <a:ext cx="1318125" cy="1276450"/>
                <a:chOff x="5262050" y="2130000"/>
                <a:chExt cx="1318125" cy="1276450"/>
              </a:xfrm>
            </p:grpSpPr>
            <p:sp>
              <p:nvSpPr>
                <p:cNvPr id="2059" name="Google Shape;2059;p90"/>
                <p:cNvSpPr/>
                <p:nvPr/>
              </p:nvSpPr>
              <p:spPr>
                <a:xfrm>
                  <a:off x="5262050" y="2130000"/>
                  <a:ext cx="1318125" cy="89785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blktests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nvme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060" name="Google Shape;2060;p90"/>
                <p:cNvSpPr/>
                <p:nvPr/>
              </p:nvSpPr>
              <p:spPr>
                <a:xfrm>
                  <a:off x="5262050" y="3027850"/>
                  <a:ext cx="1318125" cy="37860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4GB/8c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2061" name="Google Shape;2061;p90"/>
              <p:cNvGrpSpPr/>
              <p:nvPr/>
            </p:nvGrpSpPr>
            <p:grpSpPr>
              <a:xfrm>
                <a:off x="6291467" y="2254170"/>
                <a:ext cx="544500" cy="649500"/>
                <a:chOff x="4097600" y="2652670"/>
                <a:chExt cx="544500" cy="649500"/>
              </a:xfrm>
            </p:grpSpPr>
            <p:sp>
              <p:nvSpPr>
                <p:cNvPr id="2062" name="Google Shape;2062;p90"/>
                <p:cNvSpPr/>
                <p:nvPr/>
              </p:nvSpPr>
              <p:spPr>
                <a:xfrm>
                  <a:off x="4097600" y="2652670"/>
                  <a:ext cx="544500" cy="649500"/>
                </a:xfrm>
                <a:prstGeom prst="snip1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6650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cxnSp>
              <p:nvCxnSpPr>
                <p:cNvPr id="2063" name="Google Shape;2063;p90"/>
                <p:cNvCxnSpPr/>
                <p:nvPr/>
              </p:nvCxnSpPr>
              <p:spPr>
                <a:xfrm>
                  <a:off x="4202150" y="281331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2064" name="Google Shape;2064;p90"/>
                <p:cNvCxnSpPr/>
                <p:nvPr/>
              </p:nvCxnSpPr>
              <p:spPr>
                <a:xfrm>
                  <a:off x="4202150" y="293456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2065" name="Google Shape;2065;p90"/>
                <p:cNvCxnSpPr/>
                <p:nvPr/>
              </p:nvCxnSpPr>
              <p:spPr>
                <a:xfrm>
                  <a:off x="4202150" y="305581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2066" name="Google Shape;2066;p90"/>
                <p:cNvCxnSpPr/>
                <p:nvPr/>
              </p:nvCxnSpPr>
              <p:spPr>
                <a:xfrm>
                  <a:off x="4202150" y="317706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</p:grpSp>
        </p:grpSp>
        <p:grpSp>
          <p:nvGrpSpPr>
            <p:cNvPr id="2067" name="Google Shape;2067;p90"/>
            <p:cNvGrpSpPr/>
            <p:nvPr/>
          </p:nvGrpSpPr>
          <p:grpSpPr>
            <a:xfrm>
              <a:off x="6398275" y="4527450"/>
              <a:ext cx="1573917" cy="1276450"/>
              <a:chOff x="7420275" y="2130000"/>
              <a:chExt cx="1573917" cy="1276450"/>
            </a:xfrm>
          </p:grpSpPr>
          <p:grpSp>
            <p:nvGrpSpPr>
              <p:cNvPr id="2068" name="Google Shape;2068;p90"/>
              <p:cNvGrpSpPr/>
              <p:nvPr/>
            </p:nvGrpSpPr>
            <p:grpSpPr>
              <a:xfrm>
                <a:off x="7420275" y="2130000"/>
                <a:ext cx="1318125" cy="1276450"/>
                <a:chOff x="7420275" y="2130000"/>
                <a:chExt cx="1318125" cy="1276450"/>
              </a:xfrm>
            </p:grpSpPr>
            <p:sp>
              <p:nvSpPr>
                <p:cNvPr id="2069" name="Google Shape;2069;p90"/>
                <p:cNvSpPr/>
                <p:nvPr/>
              </p:nvSpPr>
              <p:spPr>
                <a:xfrm>
                  <a:off x="7420275" y="2130000"/>
                  <a:ext cx="1318125" cy="89785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tmpfs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huge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noswap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070" name="Google Shape;2070;p90"/>
                <p:cNvSpPr/>
                <p:nvPr/>
              </p:nvSpPr>
              <p:spPr>
                <a:xfrm>
                  <a:off x="7420275" y="3027850"/>
                  <a:ext cx="1318125" cy="37860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4GB/8c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2071" name="Google Shape;2071;p90"/>
              <p:cNvGrpSpPr/>
              <p:nvPr/>
            </p:nvGrpSpPr>
            <p:grpSpPr>
              <a:xfrm>
                <a:off x="8449692" y="2254170"/>
                <a:ext cx="544500" cy="649500"/>
                <a:chOff x="4097600" y="2652670"/>
                <a:chExt cx="544500" cy="649500"/>
              </a:xfrm>
            </p:grpSpPr>
            <p:sp>
              <p:nvSpPr>
                <p:cNvPr id="2072" name="Google Shape;2072;p90"/>
                <p:cNvSpPr/>
                <p:nvPr/>
              </p:nvSpPr>
              <p:spPr>
                <a:xfrm>
                  <a:off x="4097600" y="2652670"/>
                  <a:ext cx="544500" cy="649500"/>
                </a:xfrm>
                <a:prstGeom prst="snip1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6650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cxnSp>
              <p:nvCxnSpPr>
                <p:cNvPr id="2073" name="Google Shape;2073;p90"/>
                <p:cNvCxnSpPr/>
                <p:nvPr/>
              </p:nvCxnSpPr>
              <p:spPr>
                <a:xfrm>
                  <a:off x="4202150" y="281331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2074" name="Google Shape;2074;p90"/>
                <p:cNvCxnSpPr/>
                <p:nvPr/>
              </p:nvCxnSpPr>
              <p:spPr>
                <a:xfrm>
                  <a:off x="4202150" y="293456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2075" name="Google Shape;2075;p90"/>
                <p:cNvCxnSpPr/>
                <p:nvPr/>
              </p:nvCxnSpPr>
              <p:spPr>
                <a:xfrm>
                  <a:off x="4202150" y="305581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2076" name="Google Shape;2076;p90"/>
                <p:cNvCxnSpPr/>
                <p:nvPr/>
              </p:nvCxnSpPr>
              <p:spPr>
                <a:xfrm>
                  <a:off x="4202150" y="317706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</p:grpSp>
        </p:grpSp>
        <p:grpSp>
          <p:nvGrpSpPr>
            <p:cNvPr id="2077" name="Google Shape;2077;p90"/>
            <p:cNvGrpSpPr/>
            <p:nvPr/>
          </p:nvGrpSpPr>
          <p:grpSpPr>
            <a:xfrm>
              <a:off x="563550" y="4527450"/>
              <a:ext cx="1573917" cy="1276450"/>
              <a:chOff x="1585550" y="2130000"/>
              <a:chExt cx="1573917" cy="1276450"/>
            </a:xfrm>
          </p:grpSpPr>
          <p:grpSp>
            <p:nvGrpSpPr>
              <p:cNvPr id="2078" name="Google Shape;2078;p90"/>
              <p:cNvGrpSpPr/>
              <p:nvPr/>
            </p:nvGrpSpPr>
            <p:grpSpPr>
              <a:xfrm>
                <a:off x="1585550" y="2130000"/>
                <a:ext cx="1318125" cy="1276450"/>
                <a:chOff x="1585550" y="2130000"/>
                <a:chExt cx="1318125" cy="1276450"/>
              </a:xfrm>
            </p:grpSpPr>
            <p:sp>
              <p:nvSpPr>
                <p:cNvPr id="2079" name="Google Shape;2079;p90"/>
                <p:cNvSpPr/>
                <p:nvPr/>
              </p:nvSpPr>
              <p:spPr>
                <a:xfrm>
                  <a:off x="1585550" y="2130000"/>
                  <a:ext cx="1318125" cy="89785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xfs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crc</a:t>
                  </a:r>
                  <a:br>
                    <a:rPr lang="en-US" sz="816">
                      <a:solidFill>
                        <a:schemeClr val="lt1"/>
                      </a:solidFill>
                    </a:rPr>
                  </a:br>
                  <a:r>
                    <a:rPr lang="en-US" sz="816">
                      <a:solidFill>
                        <a:schemeClr val="lt1"/>
                      </a:solidFill>
                    </a:rPr>
                    <a:t>logdev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080" name="Google Shape;2080;p90"/>
                <p:cNvSpPr/>
                <p:nvPr/>
              </p:nvSpPr>
              <p:spPr>
                <a:xfrm>
                  <a:off x="1585550" y="3027850"/>
                  <a:ext cx="1318125" cy="378600"/>
                </a:xfrm>
                <a:prstGeom prst="flowChartProcess">
                  <a:avLst/>
                </a:prstGeom>
                <a:solidFill>
                  <a:schemeClr val="lt2"/>
                </a:solidFill>
                <a:ln cap="flat" cmpd="sng" w="11100">
                  <a:solidFill>
                    <a:srgbClr val="F3F3F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16">
                      <a:solidFill>
                        <a:schemeClr val="lt1"/>
                      </a:solidFill>
                    </a:rPr>
                    <a:t>4GB/8c</a:t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2081" name="Google Shape;2081;p90"/>
              <p:cNvGrpSpPr/>
              <p:nvPr/>
            </p:nvGrpSpPr>
            <p:grpSpPr>
              <a:xfrm>
                <a:off x="2614967" y="2254170"/>
                <a:ext cx="544500" cy="649500"/>
                <a:chOff x="4097600" y="2652670"/>
                <a:chExt cx="544500" cy="649500"/>
              </a:xfrm>
            </p:grpSpPr>
            <p:sp>
              <p:nvSpPr>
                <p:cNvPr id="2082" name="Google Shape;2082;p90"/>
                <p:cNvSpPr/>
                <p:nvPr/>
              </p:nvSpPr>
              <p:spPr>
                <a:xfrm>
                  <a:off x="4097600" y="2652670"/>
                  <a:ext cx="544500" cy="649500"/>
                </a:xfrm>
                <a:prstGeom prst="snip1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6650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53300" lIns="53300" spcFirstLastPara="1" rIns="53300" wrap="square" tIns="533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16">
                    <a:solidFill>
                      <a:schemeClr val="lt1"/>
                    </a:solidFill>
                  </a:endParaRPr>
                </a:p>
              </p:txBody>
            </p:sp>
            <p:cxnSp>
              <p:nvCxnSpPr>
                <p:cNvPr id="2083" name="Google Shape;2083;p90"/>
                <p:cNvCxnSpPr/>
                <p:nvPr/>
              </p:nvCxnSpPr>
              <p:spPr>
                <a:xfrm>
                  <a:off x="4202150" y="281331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2084" name="Google Shape;2084;p90"/>
                <p:cNvCxnSpPr/>
                <p:nvPr/>
              </p:nvCxnSpPr>
              <p:spPr>
                <a:xfrm>
                  <a:off x="4202150" y="2934565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2085" name="Google Shape;2085;p90"/>
                <p:cNvCxnSpPr/>
                <p:nvPr/>
              </p:nvCxnSpPr>
              <p:spPr>
                <a:xfrm>
                  <a:off x="4202150" y="305581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2086" name="Google Shape;2086;p90"/>
                <p:cNvCxnSpPr/>
                <p:nvPr/>
              </p:nvCxnSpPr>
              <p:spPr>
                <a:xfrm>
                  <a:off x="4202150" y="3177064"/>
                  <a:ext cx="335400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chemeClr val="accent5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blurRad="33323" rotWithShape="0" algn="bl" dir="5400000" dist="11108">
                    <a:srgbClr val="000000">
                      <a:alpha val="50000"/>
                    </a:srgbClr>
                  </a:outerShdw>
                </a:effectLst>
              </p:spPr>
            </p:cxnSp>
          </p:grpSp>
        </p:grpSp>
        <p:sp>
          <p:nvSpPr>
            <p:cNvPr id="2087" name="Google Shape;2087;p90"/>
            <p:cNvSpPr/>
            <p:nvPr/>
          </p:nvSpPr>
          <p:spPr>
            <a:xfrm>
              <a:off x="8967225" y="4527450"/>
              <a:ext cx="1318125" cy="897850"/>
            </a:xfrm>
            <a:prstGeom prst="flowChartProcess">
              <a:avLst/>
            </a:prstGeom>
            <a:noFill/>
            <a:ln cap="flat" cmpd="sng" w="11100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53300" lIns="53300" spcFirstLastPara="1" rIns="53300" wrap="square" tIns="533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16">
                  <a:solidFill>
                    <a:schemeClr val="lt1"/>
                  </a:solidFill>
                </a:rPr>
                <a:t>Capacity</a:t>
              </a:r>
              <a:endParaRPr sz="816">
                <a:solidFill>
                  <a:schemeClr val="lt1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16">
                  <a:solidFill>
                    <a:schemeClr val="lt1"/>
                  </a:solidFill>
                </a:rPr>
                <a:t>16 runners</a:t>
              </a:r>
              <a:endParaRPr sz="816">
                <a:solidFill>
                  <a:schemeClr val="lt1"/>
                </a:solidFill>
              </a:endParaRPr>
            </a:p>
          </p:txBody>
        </p:sp>
      </p:grpSp>
      <p:sp>
        <p:nvSpPr>
          <p:cNvPr id="2088" name="Google Shape;2088;p90"/>
          <p:cNvSpPr/>
          <p:nvPr/>
        </p:nvSpPr>
        <p:spPr>
          <a:xfrm>
            <a:off x="175926" y="4270571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2089" name="Google Shape;2089;p90"/>
          <p:cNvSpPr/>
          <p:nvPr/>
        </p:nvSpPr>
        <p:spPr>
          <a:xfrm>
            <a:off x="1305687" y="4270565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2090" name="Google Shape;2090;p90"/>
          <p:cNvSpPr/>
          <p:nvPr/>
        </p:nvSpPr>
        <p:spPr>
          <a:xfrm>
            <a:off x="2441787" y="4270565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2091" name="Google Shape;2091;p90"/>
          <p:cNvSpPr/>
          <p:nvPr/>
        </p:nvSpPr>
        <p:spPr>
          <a:xfrm>
            <a:off x="3577887" y="4270565"/>
            <a:ext cx="768599" cy="220762"/>
          </a:xfrm>
          <a:prstGeom prst="flowChartProcess">
            <a:avLst/>
          </a:prstGeom>
          <a:solidFill>
            <a:schemeClr val="lt2"/>
          </a:solidFill>
          <a:ln cap="flat" cmpd="sng" w="1110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00" lIns="53300" spcFirstLastPara="1" rIns="53300" wrap="square" tIns="53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6">
                <a:solidFill>
                  <a:schemeClr val="lt1"/>
                </a:solidFill>
              </a:rPr>
              <a:t>Runner</a:t>
            </a:r>
            <a:endParaRPr sz="816">
              <a:solidFill>
                <a:schemeClr val="lt1"/>
              </a:solidFill>
            </a:endParaRPr>
          </a:p>
        </p:txBody>
      </p:sp>
      <p:sp>
        <p:nvSpPr>
          <p:cNvPr id="2092" name="Google Shape;2092;p90"/>
          <p:cNvSpPr txBox="1"/>
          <p:nvPr/>
        </p:nvSpPr>
        <p:spPr>
          <a:xfrm>
            <a:off x="6783025" y="2773175"/>
            <a:ext cx="48582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blktests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modules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Report to mailing lists?</a:t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7" name="Shape 20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 txBox="1"/>
          <p:nvPr/>
        </p:nvSpPr>
        <p:spPr>
          <a:xfrm>
            <a:off x="366715" y="159281"/>
            <a:ext cx="650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878603" y="987826"/>
            <a:ext cx="900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5"/>
          <p:cNvSpPr txBox="1"/>
          <p:nvPr/>
        </p:nvSpPr>
        <p:spPr>
          <a:xfrm>
            <a:off x="1025750" y="5987325"/>
            <a:ext cx="42300" cy="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3f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123" name="Google Shape;123;p15"/>
          <p:cNvSpPr txBox="1"/>
          <p:nvPr/>
        </p:nvSpPr>
        <p:spPr>
          <a:xfrm>
            <a:off x="351625" y="851175"/>
            <a:ext cx="10682400" cy="54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US" sz="2400">
                <a:solidFill>
                  <a:srgbClr val="FFFFFF"/>
                </a:solidFill>
              </a:rPr>
              <a:t>What is kdevops:</a:t>
            </a:r>
            <a:endParaRPr sz="2400">
              <a:solidFill>
                <a:srgbClr val="FFFFFF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</a:pPr>
            <a:r>
              <a:rPr lang="en-US" sz="2400">
                <a:solidFill>
                  <a:srgbClr val="FFFFFF"/>
                </a:solidFill>
              </a:rPr>
              <a:t>Linux distribution agnostic</a:t>
            </a:r>
            <a:endParaRPr sz="2400">
              <a:solidFill>
                <a:srgbClr val="FFFFFF"/>
              </a:solidFill>
            </a:endParaRPr>
          </a:p>
          <a:p>
            <a: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</a:pPr>
            <a:r>
              <a:rPr lang="en-US" sz="2400">
                <a:solidFill>
                  <a:srgbClr val="FFFFFF"/>
                </a:solidFill>
              </a:rPr>
              <a:t>Linux kernel </a:t>
            </a:r>
            <a:r>
              <a:rPr lang="en-US" sz="2400">
                <a:solidFill>
                  <a:schemeClr val="accent1"/>
                </a:solidFill>
              </a:rPr>
              <a:t>test automation</a:t>
            </a:r>
            <a:r>
              <a:rPr lang="en-US" sz="2400">
                <a:solidFill>
                  <a:srgbClr val="FFFFFF"/>
                </a:solidFill>
              </a:rPr>
              <a:t> solution</a:t>
            </a:r>
            <a:endParaRPr sz="2400">
              <a:solidFill>
                <a:srgbClr val="FFFFFF"/>
              </a:solidFill>
            </a:endParaRPr>
          </a:p>
          <a:p>
            <a: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</a:pPr>
            <a:r>
              <a:rPr lang="en-US" sz="2400">
                <a:solidFill>
                  <a:srgbClr val="FFFFFF"/>
                </a:solidFill>
              </a:rPr>
              <a:t>Linux kernel </a:t>
            </a:r>
            <a:r>
              <a:rPr lang="en-US" sz="2400">
                <a:solidFill>
                  <a:schemeClr val="accent1"/>
                </a:solidFill>
              </a:rPr>
              <a:t>development automation</a:t>
            </a:r>
            <a:r>
              <a:rPr lang="en-US" sz="2400">
                <a:solidFill>
                  <a:srgbClr val="FFFFFF"/>
                </a:solidFill>
              </a:rPr>
              <a:t> solution</a:t>
            </a:r>
            <a:endParaRPr sz="2400">
              <a:solidFill>
                <a:srgbClr val="FFFFFF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</a:pPr>
            <a:r>
              <a:rPr lang="en-US" sz="2400">
                <a:solidFill>
                  <a:srgbClr val="FFFFFF"/>
                </a:solidFill>
              </a:rPr>
              <a:t>Kconfig + ansible + CI integration + automatic dashboard</a:t>
            </a:r>
            <a:endParaRPr sz="2400">
              <a:solidFill>
                <a:srgbClr val="FFFFFF"/>
              </a:solidFill>
            </a:endParaRPr>
          </a:p>
          <a:p>
            <a: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</a:pPr>
            <a:r>
              <a:rPr lang="en-US" sz="2400">
                <a:solidFill>
                  <a:srgbClr val="FFFFFF"/>
                </a:solidFill>
              </a:rPr>
              <a:t>guestfs for local virtualization</a:t>
            </a:r>
            <a:endParaRPr sz="2400">
              <a:solidFill>
                <a:srgbClr val="FFFFFF"/>
              </a:solidFill>
            </a:endParaRPr>
          </a:p>
          <a:p>
            <a: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</a:pPr>
            <a:r>
              <a:rPr lang="en-US" sz="2400">
                <a:solidFill>
                  <a:srgbClr val="FFFFFF"/>
                </a:solidFill>
              </a:rPr>
              <a:t>terraform or opentofu</a:t>
            </a:r>
            <a:endParaRPr sz="2400">
              <a:solidFill>
                <a:srgbClr val="FFFFFF"/>
              </a:solidFill>
            </a:endParaRPr>
          </a:p>
          <a:p>
            <a: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US" sz="2400">
                <a:solidFill>
                  <a:srgbClr val="FFFFFF"/>
                </a:solidFill>
              </a:rPr>
              <a:t>OCI</a:t>
            </a:r>
            <a:endParaRPr sz="2400">
              <a:solidFill>
                <a:srgbClr val="FFFFFF"/>
              </a:solidFill>
            </a:endParaRPr>
          </a:p>
          <a:p>
            <a: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US" sz="2400">
                <a:solidFill>
                  <a:srgbClr val="FFFFFF"/>
                </a:solidFill>
              </a:rPr>
              <a:t>AWS</a:t>
            </a:r>
            <a:endParaRPr sz="2400">
              <a:solidFill>
                <a:srgbClr val="FFFFFF"/>
              </a:solidFill>
            </a:endParaRPr>
          </a:p>
          <a:p>
            <a: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US" sz="2400">
                <a:solidFill>
                  <a:srgbClr val="FFFFFF"/>
                </a:solidFill>
              </a:rPr>
              <a:t>Azure</a:t>
            </a:r>
            <a:endParaRPr sz="2400">
              <a:solidFill>
                <a:srgbClr val="FFFFFF"/>
              </a:solidFill>
            </a:endParaRPr>
          </a:p>
          <a:p>
            <a: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US" sz="2400">
                <a:solidFill>
                  <a:srgbClr val="FFFFFF"/>
                </a:solidFill>
              </a:rPr>
              <a:t>GCE</a:t>
            </a:r>
            <a:endParaRPr sz="2400">
              <a:solidFill>
                <a:srgbClr val="FFFFFF"/>
              </a:solidFill>
            </a:endParaRPr>
          </a:p>
          <a:p>
            <a: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US" sz="2400">
                <a:solidFill>
                  <a:srgbClr val="FFFFFF"/>
                </a:solidFill>
              </a:rPr>
              <a:t>OpenStack</a:t>
            </a:r>
            <a:endParaRPr sz="2400">
              <a:solidFill>
                <a:srgbClr val="FFFFFF"/>
              </a:solidFill>
            </a:endParaRPr>
          </a:p>
          <a:p>
            <a:pPr indent="-381000" lvl="3" marL="18288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</a:pPr>
            <a:r>
              <a:rPr lang="en-US" sz="2400">
                <a:solidFill>
                  <a:schemeClr val="accent1"/>
                </a:solidFill>
              </a:rPr>
              <a:t>Neoclouds: Lambda Labs &amp; DataCrunch (Verdi)</a:t>
            </a:r>
            <a:endParaRPr sz="2400">
              <a:solidFill>
                <a:schemeClr val="accent1"/>
              </a:solidFill>
            </a:endParaRPr>
          </a:p>
          <a:p>
            <a: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■"/>
            </a:pPr>
            <a:r>
              <a:rPr lang="en-US" sz="2400">
                <a:solidFill>
                  <a:schemeClr val="accent1"/>
                </a:solidFill>
              </a:rPr>
              <a:t>Bare metal</a:t>
            </a:r>
            <a:endParaRPr sz="2400">
              <a:solidFill>
                <a:schemeClr val="accen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24" name="Google Shape;124;p15"/>
          <p:cNvSpPr txBox="1"/>
          <p:nvPr/>
        </p:nvSpPr>
        <p:spPr>
          <a:xfrm>
            <a:off x="1068050" y="311200"/>
            <a:ext cx="96465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Noto Sans Symbols"/>
              <a:buNone/>
            </a:pPr>
            <a:r>
              <a:rPr b="1" lang="en-US" sz="3400">
                <a:solidFill>
                  <a:srgbClr val="FFFFFF"/>
                </a:solidFill>
              </a:rPr>
              <a:t>kdevops: intro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테마">
  <a:themeElements>
    <a:clrScheme name="삼성컬러">
      <a:dk1>
        <a:srgbClr val="000000"/>
      </a:dk1>
      <a:lt1>
        <a:srgbClr val="FFFFFF"/>
      </a:lt1>
      <a:dk2>
        <a:srgbClr val="0077C8"/>
      </a:dk2>
      <a:lt2>
        <a:srgbClr val="2138E3"/>
      </a:lt2>
      <a:accent1>
        <a:srgbClr val="00B3E3"/>
      </a:accent1>
      <a:accent2>
        <a:srgbClr val="00C3B2"/>
      </a:accent2>
      <a:accent3>
        <a:srgbClr val="8093DC"/>
      </a:accent3>
      <a:accent4>
        <a:srgbClr val="97D653"/>
      </a:accent4>
      <a:accent5>
        <a:srgbClr val="FFB546"/>
      </a:accent5>
      <a:accent6>
        <a:srgbClr val="FF4337"/>
      </a:accent6>
      <a:hlink>
        <a:srgbClr val="FFB546"/>
      </a:hlink>
      <a:folHlink>
        <a:srgbClr val="FF43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