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embeddedFontLst>
    <p:embeddedFont>
      <p:font typeface="Dosis Medium"/>
      <p:regular r:id="rId17"/>
      <p:bold r:id="rId18"/>
    </p:embeddedFont>
    <p:embeddedFont>
      <p:font typeface="Helvetica Neue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.fntdata"/><Relationship Id="rId11" Type="http://schemas.openxmlformats.org/officeDocument/2006/relationships/slide" Target="slides/slide7.xml"/><Relationship Id="rId22" Type="http://schemas.openxmlformats.org/officeDocument/2006/relationships/font" Target="fonts/HelveticaNeue-boldItalic.fntdata"/><Relationship Id="rId10" Type="http://schemas.openxmlformats.org/officeDocument/2006/relationships/slide" Target="slides/slide6.xml"/><Relationship Id="rId21" Type="http://schemas.openxmlformats.org/officeDocument/2006/relationships/font" Target="fonts/HelveticaNeue-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DosisMedium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HelveticaNeue-regular.fntdata"/><Relationship Id="rId6" Type="http://schemas.openxmlformats.org/officeDocument/2006/relationships/slide" Target="slides/slide2.xml"/><Relationship Id="rId18" Type="http://schemas.openxmlformats.org/officeDocument/2006/relationships/font" Target="fonts/DosisMedium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439fd36b6_0_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a439fd36b6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a439fd36b6_0_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a439fd36b6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3a4a153c333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" name="Google Shape;29;g3a4a153c333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a4a153c333_0_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Google Shape;34;g3a4a153c333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3a439fd36b6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Google Shape;40;g3a439fd36b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a439fd36b6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3a439fd36b6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439fd36b6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439fd36b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439fd36b6_0_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439fd36b6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439fd36b6_0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439fd36b6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439fd36b6_0_3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439fd36b6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phic Page" type="obj">
  <p:cSld name="OBJECT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3640" cy="5143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lk Title Page 1">
  <p:cSld name="OBJECT_1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3640" cy="5143319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/>
          <p:nvPr>
            <p:ph type="title"/>
          </p:nvPr>
        </p:nvSpPr>
        <p:spPr>
          <a:xfrm>
            <a:off x="295475" y="1897768"/>
            <a:ext cx="8238600" cy="72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C11A1A"/>
              </a:buClr>
              <a:buSzPts val="3800"/>
              <a:buFont typeface="Dosis Medium"/>
              <a:buNone/>
              <a:defRPr sz="3800">
                <a:solidFill>
                  <a:srgbClr val="C11A1A"/>
                </a:solidFill>
                <a:latin typeface="Dosis Medium"/>
                <a:ea typeface="Dosis Medium"/>
                <a:cs typeface="Dosis Medium"/>
                <a:sym typeface="Dosis Medium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Column Text slide 1">
  <p:cSld name="BLANK_1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3640" cy="5143319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/>
          <p:nvPr/>
        </p:nvSpPr>
        <p:spPr>
          <a:xfrm>
            <a:off x="375275" y="363025"/>
            <a:ext cx="8145600" cy="7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C11A1A"/>
                </a:solidFill>
                <a:latin typeface="Dosis Medium"/>
                <a:ea typeface="Dosis Medium"/>
                <a:cs typeface="Dosis Medium"/>
                <a:sym typeface="Dosis Medium"/>
              </a:rPr>
              <a:t>Click to add title</a:t>
            </a:r>
            <a:endParaRPr sz="3000">
              <a:solidFill>
                <a:srgbClr val="C11A1A"/>
              </a:solidFill>
              <a:latin typeface="Dosis Medium"/>
              <a:ea typeface="Dosis Medium"/>
              <a:cs typeface="Dosis Medium"/>
              <a:sym typeface="Dosis Medium"/>
            </a:endParaRPr>
          </a:p>
        </p:txBody>
      </p:sp>
      <p:sp>
        <p:nvSpPr>
          <p:cNvPr id="17" name="Google Shape;17;p4"/>
          <p:cNvSpPr txBox="1"/>
          <p:nvPr/>
        </p:nvSpPr>
        <p:spPr>
          <a:xfrm>
            <a:off x="566000" y="1294250"/>
            <a:ext cx="3859500" cy="28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Dosis Medium"/>
                <a:ea typeface="Dosis Medium"/>
                <a:cs typeface="Dosis Medium"/>
                <a:sym typeface="Dosis Medium"/>
              </a:rPr>
              <a:t>Click to add text</a:t>
            </a:r>
            <a:endParaRPr sz="1600">
              <a:latin typeface="Dosis Medium"/>
              <a:ea typeface="Dosis Medium"/>
              <a:cs typeface="Dosis Medium"/>
              <a:sym typeface="Dosis Medium"/>
            </a:endParaRPr>
          </a:p>
        </p:txBody>
      </p:sp>
      <p:sp>
        <p:nvSpPr>
          <p:cNvPr id="18" name="Google Shape;18;p4"/>
          <p:cNvSpPr txBox="1"/>
          <p:nvPr/>
        </p:nvSpPr>
        <p:spPr>
          <a:xfrm>
            <a:off x="4858450" y="1294250"/>
            <a:ext cx="3859500" cy="28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Dosis Medium"/>
                <a:ea typeface="Dosis Medium"/>
                <a:cs typeface="Dosis Medium"/>
                <a:sym typeface="Dosis Medium"/>
              </a:rPr>
              <a:t>Click to add text</a:t>
            </a:r>
            <a:endParaRPr sz="1600">
              <a:latin typeface="Dosis Medium"/>
              <a:ea typeface="Dosis Medium"/>
              <a:cs typeface="Dosis Medium"/>
              <a:sym typeface="Dosis Medium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PC 2025 Logo Blank" type="objOnly">
  <p:cSld name="OBJECT_ONL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idx="1" type="subTitle"/>
          </p:nvPr>
        </p:nvSpPr>
        <p:spPr>
          <a:xfrm>
            <a:off x="452520" y="2671920"/>
            <a:ext cx="8238600" cy="8079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21" name="Google Shape;21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3640" cy="5143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39375" y="371893"/>
            <a:ext cx="8238600" cy="72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11A1A"/>
              </a:buClr>
              <a:buSzPts val="3000"/>
              <a:buFont typeface="Dosis Medium"/>
              <a:buNone/>
              <a:defRPr i="0" sz="3000" u="none" cap="none" strike="noStrike">
                <a:solidFill>
                  <a:srgbClr val="C11A1A"/>
                </a:solidFill>
                <a:latin typeface="Dosis Medium"/>
                <a:ea typeface="Dosis Medium"/>
                <a:cs typeface="Dosis Medium"/>
                <a:sym typeface="Dosis Medium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60850" y="1515360"/>
            <a:ext cx="8238600" cy="31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Font typeface="Dosis Medium"/>
              <a:buNone/>
              <a:defRPr i="0" sz="1800" u="none" cap="none" strike="noStrike">
                <a:latin typeface="Dosis Medium"/>
                <a:ea typeface="Dosis Medium"/>
                <a:cs typeface="Dosis Medium"/>
                <a:sym typeface="Dosis Medium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Font typeface="Dosis Medium"/>
              <a:buNone/>
              <a:defRPr i="0" sz="1800" u="none" cap="none" strike="noStrike">
                <a:latin typeface="Dosis Medium"/>
                <a:ea typeface="Dosis Medium"/>
                <a:cs typeface="Dosis Medium"/>
                <a:sym typeface="Dosis Medium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Font typeface="Dosis Medium"/>
              <a:buNone/>
              <a:defRPr i="0" sz="1800" u="none" cap="none" strike="noStrike">
                <a:latin typeface="Dosis Medium"/>
                <a:ea typeface="Dosis Medium"/>
                <a:cs typeface="Dosis Medium"/>
                <a:sym typeface="Dosis Medium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Font typeface="Dosis Medium"/>
              <a:buNone/>
              <a:defRPr i="0" sz="1800" u="none" cap="none" strike="noStrike">
                <a:latin typeface="Dosis Medium"/>
                <a:ea typeface="Dosis Medium"/>
                <a:cs typeface="Dosis Medium"/>
                <a:sym typeface="Dosis Medium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Font typeface="Dosis Medium"/>
              <a:buNone/>
              <a:defRPr i="0" sz="1800" u="none" cap="none" strike="noStrike">
                <a:latin typeface="Dosis Medium"/>
                <a:ea typeface="Dosis Medium"/>
                <a:cs typeface="Dosis Medium"/>
                <a:sym typeface="Dosis Medium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Font typeface="Dosis Medium"/>
              <a:buNone/>
              <a:defRPr i="0" sz="1800" u="none" cap="none" strike="noStrike">
                <a:latin typeface="Dosis Medium"/>
                <a:ea typeface="Dosis Medium"/>
                <a:cs typeface="Dosis Medium"/>
                <a:sym typeface="Dosis Medium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Font typeface="Dosis Medium"/>
              <a:buNone/>
              <a:defRPr i="0" sz="1800" u="none" cap="none" strike="noStrike">
                <a:latin typeface="Dosis Medium"/>
                <a:ea typeface="Dosis Medium"/>
                <a:cs typeface="Dosis Medium"/>
                <a:sym typeface="Dosis Medium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Font typeface="Dosis Medium"/>
              <a:buNone/>
              <a:defRPr i="0" sz="1800" u="none" cap="none" strike="noStrike">
                <a:latin typeface="Dosis Medium"/>
                <a:ea typeface="Dosis Medium"/>
                <a:cs typeface="Dosis Medium"/>
                <a:sym typeface="Dosis Medium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Font typeface="Dosis Medium"/>
              <a:buNone/>
              <a:defRPr i="0" sz="1800" u="none" cap="none" strike="noStrike">
                <a:latin typeface="Dosis Medium"/>
                <a:ea typeface="Dosis Medium"/>
                <a:cs typeface="Dosis Medium"/>
                <a:sym typeface="Dosis Medium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4500720" y="2023920"/>
            <a:ext cx="137880" cy="3021480"/>
          </a:xfrm>
          <a:prstGeom prst="rect">
            <a:avLst/>
          </a:prstGeom>
          <a:noFill/>
          <a:ln>
            <a:noFill/>
          </a:ln>
        </p:spPr>
        <p:txBody>
          <a:bodyPr anchorCtr="0" anchor="b" bIns="19075" lIns="19075" spcFirstLastPara="1" rIns="19075" wrap="square" tIns="1907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buNone/>
              <a:defRPr b="0" i="0" sz="7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buNone/>
              <a:defRPr b="0" i="0" sz="7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buNone/>
              <a:defRPr b="0" i="0" sz="7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buNone/>
              <a:defRPr b="0" i="0" sz="7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buNone/>
              <a:defRPr b="0" i="0" sz="7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buNone/>
              <a:defRPr b="0" i="0" sz="7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buNone/>
              <a:defRPr b="0" i="0" sz="7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buNone/>
              <a:defRPr b="0" i="0" sz="7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buNone/>
              <a:defRPr b="0" i="0" sz="7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lore.kernel.org/linux-mm/20251112192936.2574429-1-gourry@gourry.net/T/#t" TargetMode="External"/><Relationship Id="rId4" Type="http://schemas.openxmlformats.org/officeDocument/2006/relationships/hyperlink" Target="https://lwn.net/Articles/720380/" TargetMode="External"/><Relationship Id="rId5" Type="http://schemas.openxmlformats.org/officeDocument/2006/relationships/hyperlink" Target="https://lwn.net/Articles/713035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3640" cy="5143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/>
        </p:nvSpPr>
        <p:spPr>
          <a:xfrm>
            <a:off x="358175" y="434200"/>
            <a:ext cx="8352300" cy="7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What then?</a:t>
            </a:r>
            <a:endParaRPr sz="3000"/>
          </a:p>
        </p:txBody>
      </p:sp>
      <p:sp>
        <p:nvSpPr>
          <p:cNvPr id="79" name="Google Shape;79;p15"/>
          <p:cNvSpPr txBox="1"/>
          <p:nvPr/>
        </p:nvSpPr>
        <p:spPr>
          <a:xfrm>
            <a:off x="358175" y="1143700"/>
            <a:ext cx="7465200" cy="30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Maybe pivot ZONE_DEVICE to but used for this.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allow things like page_is_spmem() similar to devmem page checks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allows clean callback into driver to push complexity out of core kernel</a:t>
            </a:r>
            <a:endParaRPr sz="15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enlightened drivers that register SPM nodes and can alloc, free, and manage access constraints (Page Table perms, maybe re-use hmm code here).</a:t>
            </a:r>
            <a:endParaRPr sz="15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b="1" lang="en-US" sz="1500"/>
              <a:t>do not</a:t>
            </a:r>
            <a:r>
              <a:rPr lang="en-US" sz="1500"/>
              <a:t> extend mempolicy or other user-facing components to be SPM aware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forces complexity into drivers.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limited userland exposure means lower long-term risk</a:t>
            </a:r>
            <a:endParaRPr b="1" sz="15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/>
        </p:nvSpPr>
        <p:spPr>
          <a:xfrm>
            <a:off x="358175" y="434200"/>
            <a:ext cx="8352300" cy="7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FAQ</a:t>
            </a:r>
            <a:endParaRPr sz="3000"/>
          </a:p>
        </p:txBody>
      </p:sp>
      <p:sp>
        <p:nvSpPr>
          <p:cNvPr id="85" name="Google Shape;85;p16"/>
          <p:cNvSpPr txBox="1"/>
          <p:nvPr/>
        </p:nvSpPr>
        <p:spPr>
          <a:xfrm>
            <a:off x="358175" y="1143700"/>
            <a:ext cx="7465200" cy="30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What not just use mempolicy?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insufficient isolation and explicitly ignored by a variety of users.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Can’t we just manage with existing cgroups extensions?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not all systems use cgroups or cpusets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root can’t remove the node (nothing will be able to access at all)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Do we really need the GFP flag?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yes… no… maybe.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Provides a much harder isolation guarantee and fewer tripping hazards.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Why not ZONE DEVICE?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Still have to re-implement core services like reclaim (if wanted)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Can imagine SPM_NODE using ZONE_DEVICE, so think of this as another ZONE_DEVICE mode?</a:t>
            </a:r>
            <a:endParaRPr sz="15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2409"/>
            <a:ext cx="9143640" cy="5143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295475" y="1897768"/>
            <a:ext cx="8238600" cy="720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Mempolicy Is Dead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Long Live Memory Policy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Gregory Price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/>
        </p:nvSpPr>
        <p:spPr>
          <a:xfrm>
            <a:off x="358175" y="434200"/>
            <a:ext cx="8352300" cy="7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What’s the story here?</a:t>
            </a:r>
            <a:endParaRPr sz="3000"/>
          </a:p>
        </p:txBody>
      </p:sp>
      <p:sp>
        <p:nvSpPr>
          <p:cNvPr id="37" name="Google Shape;37;p8"/>
          <p:cNvSpPr txBox="1"/>
          <p:nvPr/>
        </p:nvSpPr>
        <p:spPr>
          <a:xfrm>
            <a:off x="358175" y="1143700"/>
            <a:ext cx="7465200" cy="30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“I have special memory and I don’t want to use it like memory.  I want </a:t>
            </a:r>
            <a:r>
              <a:rPr lang="en-US" sz="2200"/>
              <a:t>malloc</a:t>
            </a:r>
            <a:r>
              <a:rPr lang="en-US" sz="2200"/>
              <a:t>().”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~ Many $DEVICE_DEV for many $REASON.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“Don’t put the memory in the page allocator…”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~ Many $KERNEL_DEV for many $REASON.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   (good $KERNEL_DEV, good $REASON)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0000"/>
                </a:solidFill>
              </a:rPr>
              <a:t>Corollary</a:t>
            </a:r>
            <a:r>
              <a:rPr lang="en-US" sz="2200"/>
              <a:t>: “also you must re-implement everything in mm/”</a:t>
            </a:r>
            <a:endParaRPr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/>
          <p:nvPr/>
        </p:nvSpPr>
        <p:spPr>
          <a:xfrm>
            <a:off x="358175" y="434200"/>
            <a:ext cx="8352300" cy="7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What do we do instead?</a:t>
            </a:r>
            <a:endParaRPr sz="3000"/>
          </a:p>
        </p:txBody>
      </p:sp>
      <p:sp>
        <p:nvSpPr>
          <p:cNvPr id="43" name="Google Shape;43;p9"/>
          <p:cNvSpPr txBox="1"/>
          <p:nvPr/>
        </p:nvSpPr>
        <p:spPr>
          <a:xfrm>
            <a:off x="358175" y="1143700"/>
            <a:ext cx="7465200" cy="30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DAX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The X shaped device goes in the DAX shaped hole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A decade later: Promise of userland allocators never materialized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HMM / ZONE_DEVICE migration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complexity, overhead - still limited core services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b="1" lang="en-US" sz="1600"/>
              <a:t>People shove it in the page allocator anyway</a:t>
            </a:r>
            <a:r>
              <a:rPr lang="en-US" sz="1600"/>
              <a:t> 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Platform can just set EFI_CONVENTIONAL_MEMORY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memory as NUMA node in ZONE_NORMAL (worst case)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page_alloc, reclaim, compaction end up using this to poor effect.</a:t>
            </a: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/>
        </p:nvSpPr>
        <p:spPr>
          <a:xfrm>
            <a:off x="358175" y="434200"/>
            <a:ext cx="8352300" cy="7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What are the use cases?</a:t>
            </a:r>
            <a:endParaRPr sz="3000"/>
          </a:p>
        </p:txBody>
      </p:sp>
      <p:sp>
        <p:nvSpPr>
          <p:cNvPr id="49" name="Google Shape;49;p10"/>
          <p:cNvSpPr txBox="1"/>
          <p:nvPr/>
        </p:nvSpPr>
        <p:spPr>
          <a:xfrm>
            <a:off x="358175" y="1143700"/>
            <a:ext cx="7465200" cy="30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/>
              <a:t>For some classes of memory, want mm/ services w/ alloc &amp; access controls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GPU / Accel memory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Don’t want spillage.  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Might want reclaim / compaction / PT controls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Compressed Memory device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Want really hard write-access controls to prevent fatal OOM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Want most mm/ services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Slow (X00ns+) / Contended BW Memory (Large memory pool)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Don’t want in the fallback list.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Do want demotion and promotion.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-US" sz="1600"/>
              <a:t>Do want reclaim, compactions, probably hotplug.</a:t>
            </a: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/>
        </p:nvSpPr>
        <p:spPr>
          <a:xfrm>
            <a:off x="358175" y="434200"/>
            <a:ext cx="8352300" cy="7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What does [</a:t>
            </a:r>
            <a:r>
              <a:rPr lang="en-US" sz="3000">
                <a:solidFill>
                  <a:srgbClr val="C11A1A"/>
                </a:solidFill>
              </a:rPr>
              <a:t>in the page allocator</a:t>
            </a:r>
            <a:r>
              <a:rPr lang="en-US" sz="3000"/>
              <a:t>] mean?</a:t>
            </a:r>
            <a:endParaRPr sz="3000"/>
          </a:p>
        </p:txBody>
      </p:sp>
      <p:sp>
        <p:nvSpPr>
          <p:cNvPr id="55" name="Google Shape;55;p11"/>
          <p:cNvSpPr txBox="1"/>
          <p:nvPr/>
        </p:nvSpPr>
        <p:spPr>
          <a:xfrm>
            <a:off x="358175" y="1143700"/>
            <a:ext cx="7465200" cy="34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Object — member of —&gt; Object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Page 		—&gt; Memory Zone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Zones		—&gt; Memory Node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Memory Node 	—&gt; node_states[N_MEMORY]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page_alloc </a:t>
            </a:r>
            <a:r>
              <a:rPr b="1" lang="en-US" sz="1500"/>
              <a:t>default </a:t>
            </a:r>
            <a:r>
              <a:rPr lang="en-US" sz="1500"/>
              <a:t>memory policy (nid=NUMA_NO_NODE, nodemask=NULL):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                    </a:t>
            </a:r>
            <a:r>
              <a:rPr lang="en-US" sz="1500"/>
              <a:t>(zone &lt; DEVICE) for </a:t>
            </a:r>
            <a:r>
              <a:rPr lang="en-US" sz="1500"/>
              <a:t>node in node_states[N_MEMORY]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Take away: in the page allocator = in N_MEMORY</a:t>
            </a:r>
            <a:endParaRPr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/>
        </p:nvSpPr>
        <p:spPr>
          <a:xfrm>
            <a:off x="358175" y="434200"/>
            <a:ext cx="8352300" cy="7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What about existing policy mechanisms?</a:t>
            </a:r>
            <a:endParaRPr sz="3000"/>
          </a:p>
        </p:txBody>
      </p:sp>
      <p:sp>
        <p:nvSpPr>
          <p:cNvPr id="61" name="Google Shape;61;p12"/>
          <p:cNvSpPr txBox="1"/>
          <p:nvPr/>
        </p:nvSpPr>
        <p:spPr>
          <a:xfrm>
            <a:off x="358175" y="1143700"/>
            <a:ext cx="7465200" cy="30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cgroup.cpusets.mems_allowed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allows you to restrict node access for tasks in a cgroup hierarchically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if cpuset.mems=[0], those tasks can only access node 0.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Removing node from root.mems prevents </a:t>
            </a:r>
            <a:r>
              <a:rPr b="1" lang="en-US" sz="1500"/>
              <a:t>everything*</a:t>
            </a:r>
            <a:r>
              <a:rPr lang="en-US" sz="1500"/>
              <a:t> from accessing a node. 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Not isolating the root means root tasks may access the node. </a:t>
            </a:r>
            <a:r>
              <a:rPr b="1" lang="en-US" sz="1500"/>
              <a:t>Insufficient as-is</a:t>
            </a:r>
            <a:r>
              <a:rPr lang="en-US" sz="1500"/>
              <a:t>.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mempolicy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completely disregarded by a variety of mm/ services (reclaim, migration)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Can be overridden by unprivileged </a:t>
            </a:r>
            <a:r>
              <a:rPr lang="en-US" sz="1500">
                <a:solidFill>
                  <a:schemeClr val="dk1"/>
                </a:solidFill>
              </a:rPr>
              <a:t>userland </a:t>
            </a:r>
            <a:r>
              <a:rPr lang="en-US" sz="1500"/>
              <a:t>actions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Per-task, Per-VMA.  Way too much surface area.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                                                                           *except certain contexts like interrupts</a:t>
            </a:r>
            <a:endParaRPr sz="15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/>
        </p:nvSpPr>
        <p:spPr>
          <a:xfrm>
            <a:off x="358175" y="434200"/>
            <a:ext cx="8352300" cy="7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Memory Arenas: N_MEMORY, N_SPM</a:t>
            </a:r>
            <a:endParaRPr sz="3000"/>
          </a:p>
        </p:txBody>
      </p:sp>
      <p:sp>
        <p:nvSpPr>
          <p:cNvPr id="67" name="Google Shape;67;p13"/>
          <p:cNvSpPr txBox="1"/>
          <p:nvPr/>
        </p:nvSpPr>
        <p:spPr>
          <a:xfrm>
            <a:off x="358175" y="1143700"/>
            <a:ext cx="7465200" cy="30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“It would be nice if the page allocator could operate on different Arenas.”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$KERNEL_DEV said this to me off hand in a meeting one day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u="sng">
                <a:solidFill>
                  <a:schemeClr val="hlink"/>
                </a:solidFill>
                <a:hlinkClick r:id="rId3"/>
              </a:rPr>
              <a:t>I demonstrated this in my RFC for this talk</a:t>
            </a:r>
            <a:r>
              <a:rPr lang="en-US" sz="1500"/>
              <a:t>: Specific Purpose Memory Nodes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cpuset extension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memory-tier/hotplug provide exclusive nodelists  (proper solution: N_SPM)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GFP flag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u="sng">
                <a:solidFill>
                  <a:schemeClr val="hlink"/>
                </a:solidFill>
                <a:hlinkClick r:id="rId4"/>
              </a:rPr>
              <a:t>Similar mechanism had previously been proposed</a:t>
            </a:r>
            <a:r>
              <a:rPr lang="en-US" sz="1500"/>
              <a:t>, </a:t>
            </a:r>
            <a:r>
              <a:rPr lang="en-US" sz="1500" u="sng">
                <a:solidFill>
                  <a:schemeClr val="hlink"/>
                </a:solidFill>
                <a:hlinkClick r:id="rId5"/>
              </a:rPr>
              <a:t>Twice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n-US" sz="1500"/>
              <a:t>essentially adds N_SPM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Opinion: I think between these two proposals, we have the full puzzle.</a:t>
            </a:r>
            <a:endParaRPr sz="15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/>
        </p:nvSpPr>
        <p:spPr>
          <a:xfrm>
            <a:off x="358175" y="434200"/>
            <a:ext cx="8352300" cy="7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How it works</a:t>
            </a:r>
            <a:endParaRPr sz="3000"/>
          </a:p>
        </p:txBody>
      </p:sp>
      <p:sp>
        <p:nvSpPr>
          <p:cNvPr id="73" name="Google Shape;73;p14"/>
          <p:cNvSpPr txBox="1"/>
          <p:nvPr/>
        </p:nvSpPr>
        <p:spPr>
          <a:xfrm>
            <a:off x="358175" y="1143700"/>
            <a:ext cx="7465200" cy="30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arenR"/>
            </a:pPr>
            <a:r>
              <a:rPr lang="en-US" sz="1500"/>
              <a:t>N_SPM and N_MEMORY do not intersect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AutoNum type="alphaLcParenR"/>
            </a:pPr>
            <a:r>
              <a:rPr lang="en-US" sz="1500"/>
              <a:t>All current users of page_alloc default to using N_MEMORY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AutoNum type="alphaLcParenR"/>
            </a:pPr>
            <a:r>
              <a:rPr lang="en-US" sz="1500"/>
              <a:t>page_allocator hard-filters nodemask on N_MEMORY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arenR"/>
            </a:pPr>
            <a:r>
              <a:rPr lang="en-US" sz="1500"/>
              <a:t>cpusets.mems_allowed operates on UNION(N_SPM, N_MEMORY)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AutoNum type="alphaLcParenR"/>
            </a:pPr>
            <a:r>
              <a:rPr lang="en-US" sz="1500"/>
              <a:t>a new (non-user facing, internal) cpusets.sysram_nodes provides N_MEMORY filter equivalent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arenR"/>
            </a:pPr>
            <a:r>
              <a:rPr lang="en-US" sz="1500"/>
              <a:t>GFP_SPM_NODE flag provides a switch to change the filter function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AutoNum type="alphaLcParenR"/>
            </a:pPr>
            <a:r>
              <a:rPr lang="en-US" sz="1500"/>
              <a:t>when flag is present, filter on N_SPM instead of N_MEMORY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AutoNum type="alphaLcParenR"/>
            </a:pPr>
            <a:r>
              <a:rPr lang="en-US" sz="1500"/>
              <a:t>when flag is present, filter on mems_allowed instead of sysram_nodes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This essentially creates “Private Memory Nodes”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Names are hard: Specific Purpose vs Private - same thing?</a:t>
            </a:r>
            <a:endParaRPr sz="1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