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14C_D632CB62.xml" ContentType="application/vnd.ms-powerpoint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97" r:id="rId5"/>
  </p:sldMasterIdLst>
  <p:notesMasterIdLst>
    <p:notesMasterId r:id="rId21"/>
  </p:notesMasterIdLst>
  <p:handoutMasterIdLst>
    <p:handoutMasterId r:id="rId22"/>
  </p:handoutMasterIdLst>
  <p:sldIdLst>
    <p:sldId id="256" r:id="rId6"/>
    <p:sldId id="257" r:id="rId7"/>
    <p:sldId id="321" r:id="rId8"/>
    <p:sldId id="332" r:id="rId9"/>
    <p:sldId id="330" r:id="rId10"/>
    <p:sldId id="325" r:id="rId11"/>
    <p:sldId id="335" r:id="rId12"/>
    <p:sldId id="336" r:id="rId13"/>
    <p:sldId id="337" r:id="rId14"/>
    <p:sldId id="333" r:id="rId15"/>
    <p:sldId id="334" r:id="rId16"/>
    <p:sldId id="328" r:id="rId17"/>
    <p:sldId id="310" r:id="rId18"/>
    <p:sldId id="327" r:id="rId19"/>
    <p:sldId id="26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E6F68F93-0A9A-A0C2-D300-BA13CF341FDE}" name="Weber (US), Matthew L" initials="WL" userId="S::matthew.l.weber3@boeing.com::861fdf2c-730d-4625-a5f8-eafe6f3c038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696B"/>
    <a:srgbClr val="95B8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43FB38-E3BE-45F5-A075-0452A36ADF24}" v="658" dt="2025-12-10T21:59:00.212"/>
    <p1510:client id="{65D12495-CF0D-4BE1-A2FD-4E93A0522CCE}" v="566" dt="2025-12-10T22:34:08.970"/>
  </p1510:revLst>
</p1510:revInfo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comments/modernComment_14C_D632CB6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78A69CA-9495-4EBA-88C5-84A0EE66508A}" authorId="{E6F68F93-0A9A-A0C2-D300-BA13CF341FDE}" status="resolved" created="2025-12-02T17:07:21.339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593653090" sldId="332"/>
      <ac:spMk id="3" creationId="{C77D2F21-5CA1-2057-A26F-BC69A96B710B}"/>
      <ac:txMk cp="110">
        <ac:context len="293" hash="294194506"/>
      </ac:txMk>
    </ac:txMkLst>
    <p188:pos x="6515100" y="1193800"/>
    <p188:txBody>
      <a:bodyPr/>
      <a:lstStyle/>
      <a:p>
        <a:r>
          <a:rPr lang="en-US"/>
          <a:t>Why should your audience care?  Is there a more general industry reason?
i.e., enhanced test coverage to increase reliability? which as an example could apply to cybersecurity fixes and safety testing</a:t>
        </a:r>
      </a:p>
    </p188:txBody>
  </p188:cm>
  <p188:cm id="{6E512F01-F5AD-4B75-8DE0-B4904C9CDDFA}" authorId="{E6F68F93-0A9A-A0C2-D300-BA13CF341FDE}" status="resolved" created="2025-12-02T17:15:02.889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593653090" sldId="332"/>
      <ac:spMk id="3" creationId="{C77D2F21-5CA1-2057-A26F-BC69A96B710B}"/>
      <ac:txMk cp="54" len="10">
        <ac:context len="293" hash="294194506"/>
      </ac:txMk>
    </ac:txMkLst>
    <p188:pos x="2857500" y="736600"/>
    <p188:txBody>
      <a:bodyPr/>
      <a:lstStyle/>
      <a:p>
        <a:r>
          <a:rPr lang="en-US"/>
          <a:t>What to tease a number here?  1k+?</a:t>
        </a:r>
      </a:p>
    </p188:txBody>
  </p188:cm>
  <p188:cm id="{B5C63F55-F499-4D03-9C30-CCBFED1EA187}" authorId="{E6F68F93-0A9A-A0C2-D300-BA13CF341FDE}" status="resolved" created="2025-12-02T17:16:51.049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93653090" sldId="332"/>
      <ac:spMk id="3" creationId="{C77D2F21-5CA1-2057-A26F-BC69A96B710B}"/>
    </ac:deMkLst>
    <p188:txBody>
      <a:bodyPr/>
      <a:lstStyle/>
      <a:p>
        <a:r>
          <a:rPr lang="en-US"/>
          <a:t>Do you want to tie this to an example or state it as "whitebox testing of internals in a subset of kernel code?"  (If I follow currently)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© Copyright Boeing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© Copyright Boeing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Matt is presenting a Linux Product at a Linux Conference</a:t>
            </a:r>
            <a:endParaRPr/>
          </a:p>
        </p:txBody>
      </p:sp>
      <p:sp>
        <p:nvSpPr>
          <p:cNvPr id="24" name="Google Shape;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13D833-3CE9-4F42-2556-A4FA141688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© Copyright Boeing 2025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3a4a153c33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" name="Google Shape;29;g3a4a153c33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Linux Product</a:t>
            </a:r>
            <a:endParaRPr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DCB9462-78B4-8B7A-B920-8FD4330F97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© Copyright Boeing 2025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2025 Boeing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9E9F8-77CE-66F2-DEF7-624279ED3E1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© Copyright Boeing 2025</a:t>
            </a:r>
          </a:p>
        </p:txBody>
      </p:sp>
    </p:spTree>
    <p:extLst>
      <p:ext uri="{BB962C8B-B14F-4D97-AF65-F5344CB8AC3E}">
        <p14:creationId xmlns:p14="http://schemas.microsoft.com/office/powerpoint/2010/main" val="3473692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1. © Copyright 2025 Boeing.</a:t>
            </a:r>
          </a:p>
          <a:p>
            <a:r>
              <a:rPr lang="en-US"/>
              <a:t>2. Driving attention toward how to approach unit testing of Linux source code…(Boeing </a:t>
            </a:r>
            <a:r>
              <a:rPr lang="en-US" err="1"/>
              <a:t>Blinx</a:t>
            </a:r>
            <a:r>
              <a:rPr lang="en-US"/>
              <a:t>…is the Boeing direction which is consistent with this approach…)</a:t>
            </a:r>
          </a:p>
          <a:p>
            <a:endParaRPr lang="en-US"/>
          </a:p>
          <a:p>
            <a:r>
              <a:rPr lang="en-US"/>
              <a:t>Open source conference…working into the open source community… inherent licensing of it is open…</a:t>
            </a:r>
          </a:p>
          <a:p>
            <a:r>
              <a:rPr lang="en-US"/>
              <a:t>All documents – creative commons license – allows reuse of it to be open…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0AA44-B4A1-3109-6A11-D9F33E3489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© Copyright Boeing 2025</a:t>
            </a:r>
          </a:p>
        </p:txBody>
      </p:sp>
    </p:spTree>
    <p:extLst>
      <p:ext uri="{BB962C8B-B14F-4D97-AF65-F5344CB8AC3E}">
        <p14:creationId xmlns:p14="http://schemas.microsoft.com/office/powerpoint/2010/main" val="1994978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DBB4150-BE29-DE79-95A9-37A5FE49AB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© Copyright Boeing 2025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455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2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14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CB43608F-0A38-CF4A-4B3B-F1212E786FD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87488" y="2057400"/>
            <a:ext cx="9790112" cy="3886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DA3688-07D1-82D9-6818-C95E9A69C2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5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748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phic Page" type="obj">
  <p:cSld name="Graphic Pag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1520" cy="685775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BCCB43-D460-A6AC-0409-F1251D539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CB0B-7309-7358-9EBF-59D734DBB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8EA6F-CA9D-46E5-05C5-9081A1628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75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lk Title Page 1">
  <p:cSld name="Talk Title Page 1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1520" cy="6857759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393967" y="2530357"/>
            <a:ext cx="10984800" cy="9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C11A1A"/>
              </a:buClr>
              <a:buSzPts val="3800"/>
              <a:buFont typeface="Dosis Medium"/>
              <a:buNone/>
              <a:defRPr sz="5067">
                <a:solidFill>
                  <a:srgbClr val="C11A1A"/>
                </a:solidFill>
                <a:latin typeface="Dosis Medium"/>
                <a:ea typeface="Dosis Medium"/>
                <a:cs typeface="Dosis Medium"/>
                <a:sym typeface="Dosis Medium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9155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F6ADD-0290-CB2F-DF6A-CB81D0747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B4A27-2707-6A44-A959-17A3B3629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E78F0-93B8-ADB4-6C10-53CB40D9F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DCE63-FC8E-E1FD-9A45-4A18AEDB5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A5020-38C1-70A5-1770-2383010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08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88FD0-E1D8-6E71-6647-A6D96128E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89845-9F7A-4F37-8DDF-EC884A79B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1625C-AFC2-6F15-14DC-B6E1E2C5D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12ABB-3D66-CD66-CB06-52BA5C47D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F9C04-D01A-5483-B021-0FFC669B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4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99D59-A5BB-E1CE-2111-77366C098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D39B5-2644-6E10-8D61-4E8749008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6E659-6042-50F8-06D6-1F816ACA9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84778-0435-265D-EA05-501AD9B9D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F8674-927C-D61E-E8BB-15CCBBC2D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0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18F5B-DF3C-6F98-5B15-AE569AEB4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2B8F-835B-D2BB-6C2A-1BD314B9B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D86779-5CBA-48ED-5679-0113F63F4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51CF3-C75A-330B-2A46-D96DEBF83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47DC0-37E9-D309-B02B-99A4571F5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FC5873-1AC0-5753-3603-7C79D79A7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7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451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0CCC-0AD3-8518-AA59-9F10D948F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96CE9-635E-87F4-DF82-22E21A3E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01D790-AA2D-451C-04DD-BD8439DDB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5E02EE-B4E5-FE14-862A-2756F61A2B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9B24B3-C359-E068-960C-3A2721DDD9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4A11C6-602A-5057-615C-EF58599A0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77FBE8-4454-6718-F5AF-85659B1EA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95EFCF-671F-5102-DBE9-B83484736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944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69DF-0C74-15C9-F1D4-74713480C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B10EE6-A82E-BF7F-6FDC-EE3302088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0AC4A6-769C-5C19-FAFD-A33DDABC0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27B9D-D566-D847-860C-531CA02B2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344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AD2539-2B15-6FC3-4B50-188148DE1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A32B8D-3CDD-3A5D-3952-A4F0F571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B04BCE-0C8C-5D02-0108-AF0AD2AAD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830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C0FE7-E055-E788-BEED-E748B534B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BD6E6-5FBD-F994-B7F4-7CCAD4C5F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C9F62-7CB8-023B-C726-43A376973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36248-6075-8C85-80F7-33C18DF2F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DF137-856E-C400-358D-8B87F46D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4A8FD-BA31-3043-EC0D-138BF25C9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554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40AA3-A2AA-8611-43E2-492BEEEF3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0FACFE-6F47-8A15-396A-27DECF59A6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501738-8999-306D-25CF-00630D0C9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957BA-5C15-1B8F-DC1D-6C211BC39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40321B-784F-8F38-9F9B-5F73CFC8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74D5D-1860-E99C-4B7E-F329DE6F6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506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22AE2-A497-72E9-692E-3F6A32CE3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5DEF1A-9B6E-6713-56C1-69A8D137D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1A9ED-75CB-42BA-F11C-9535485A2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FB6A7-502C-B6F9-67D0-6BFF9DB0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AC95D-DFAA-F937-9E5D-E0D2B077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463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975E3A-4A86-33D5-0CF4-0B6D2BAF35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CCAF37-8316-E42F-3823-DC6B7232F9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CC89A-33C9-3363-8667-D3E63F91F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3718D-18C9-B63A-1819-79783FFEB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2F589-3C22-E73D-4CCF-98311C77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02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2169" y="-1"/>
            <a:ext cx="4635426" cy="68579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0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3508311"/>
            <a:ext cx="9923770" cy="1438762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600" y="0"/>
            <a:ext cx="10361995" cy="3429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179113D-0374-3934-841E-56AD5AFCF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3828" y="5228488"/>
            <a:ext cx="9923770" cy="13682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272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59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6953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3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F216-62F1-7E0B-63FD-51C27CDA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1F31D-B959-2AD8-9208-FF08B574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r>
              <a:rPr lang="en-US"/>
              <a:t>Copyright © 2025 Boeing.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2136" y="5943601"/>
            <a:ext cx="968983" cy="65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pc="15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2" r:id="rId12"/>
    <p:sldLayoutId id="2147483681" r:id="rId13"/>
    <p:sldLayoutId id="2147483695" r:id="rId14"/>
    <p:sldLayoutId id="2147483696" r:id="rId15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91DA9B-D7E1-B4F5-34F4-851843300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C9B1B-E902-175F-ECB3-C40E483E1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724FE-2D33-246A-50D2-EA35373FD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ECA10-E2A4-458C-B7D7-08B5319C9F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Copyright © 2025 Boeing.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BD091-25CD-5FE7-4286-B4D0282FE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B2A4EE-D0AA-4470-BD8F-7482EF692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12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4C_D632CB6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1520" cy="685775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8C2F652-C731-1603-5133-6655845F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 Boeing. All rights reserved.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CC574-9985-7BD1-9F8A-F9A6324B4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239F32-669F-A233-09E8-C92C22FF93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529" y="494285"/>
            <a:ext cx="5696231" cy="57691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345069-2496-42EC-1B47-C72500897F6B}"/>
              </a:ext>
            </a:extLst>
          </p:cNvPr>
          <p:cNvSpPr txBox="1"/>
          <p:nvPr/>
        </p:nvSpPr>
        <p:spPr>
          <a:xfrm>
            <a:off x="7935070" y="2192866"/>
            <a:ext cx="3878465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Must build the entire kernel/tests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For wide scope or many tests, many builds may be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High time expenditure for multiple builds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High maintenance burden for many patches</a:t>
            </a:r>
            <a:endParaRPr lang="en-US">
              <a:latin typeface="Univers Light"/>
              <a:ea typeface="Arial"/>
              <a:cs typeface="Arial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760FB5B3-F5CD-7F6E-E4EB-80F2757D35AF}"/>
              </a:ext>
            </a:extLst>
          </p:cNvPr>
          <p:cNvSpPr/>
          <p:nvPr/>
        </p:nvSpPr>
        <p:spPr>
          <a:xfrm>
            <a:off x="7199098" y="2405423"/>
            <a:ext cx="531577" cy="1616242"/>
          </a:xfrm>
          <a:prstGeom prst="rightBrace">
            <a:avLst/>
          </a:prstGeom>
          <a:ln w="28575">
            <a:solidFill>
              <a:srgbClr val="5869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A655E38-7D12-EC7B-9AB9-7FEFB2863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886" y="0"/>
            <a:ext cx="4360961" cy="1438470"/>
          </a:xfrm>
        </p:spPr>
        <p:txBody>
          <a:bodyPr/>
          <a:lstStyle/>
          <a:p>
            <a:r>
              <a:rPr lang="en-US" dirty="0"/>
              <a:t>Building </a:t>
            </a:r>
            <a:r>
              <a:rPr lang="en-US" dirty="0" err="1"/>
              <a:t>KUnit</a:t>
            </a:r>
            <a:r>
              <a:rPr lang="en-US" dirty="0"/>
              <a:t> Tests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D7D572-46BF-99B6-8AEA-60FFA4EC491A}"/>
              </a:ext>
            </a:extLst>
          </p:cNvPr>
          <p:cNvSpPr txBox="1"/>
          <p:nvPr/>
        </p:nvSpPr>
        <p:spPr>
          <a:xfrm>
            <a:off x="9406662" y="6160212"/>
            <a:ext cx="2038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Copyright © 2025 Boeing. All rights reserved.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903681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67DA3-0D0F-8EAB-4130-2736937F3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9DC3EB3-ADE7-2E4E-7BA2-550363064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529" y="494285"/>
            <a:ext cx="5696231" cy="57691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050BE25-DF11-E004-D75B-4AFF976EF9CC}"/>
              </a:ext>
            </a:extLst>
          </p:cNvPr>
          <p:cNvSpPr txBox="1"/>
          <p:nvPr/>
        </p:nvSpPr>
        <p:spPr>
          <a:xfrm>
            <a:off x="7760327" y="3429000"/>
            <a:ext cx="3878465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Heavy dependencies on system states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Many tests may require many builds/boots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Long execution times compared to conventional unit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Requires at least emulation, if not real hardware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Automation in a build pipeline is resource heavy due to the above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9688499F-5BE9-E110-1E73-C6B88ACC4C41}"/>
              </a:ext>
            </a:extLst>
          </p:cNvPr>
          <p:cNvSpPr/>
          <p:nvPr/>
        </p:nvSpPr>
        <p:spPr>
          <a:xfrm>
            <a:off x="7228750" y="4647209"/>
            <a:ext cx="531577" cy="1616242"/>
          </a:xfrm>
          <a:prstGeom prst="rightBrace">
            <a:avLst/>
          </a:prstGeom>
          <a:ln w="28575">
            <a:solidFill>
              <a:srgbClr val="5869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9417AB2-EA8F-382B-8306-C98F7B4F1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119" y="0"/>
            <a:ext cx="4857881" cy="1438470"/>
          </a:xfrm>
        </p:spPr>
        <p:txBody>
          <a:bodyPr/>
          <a:lstStyle/>
          <a:p>
            <a:r>
              <a:rPr lang="en-US"/>
              <a:t>Executing </a:t>
            </a:r>
            <a:r>
              <a:rPr lang="en-US" err="1"/>
              <a:t>KUnit</a:t>
            </a:r>
            <a:r>
              <a:rPr lang="en-US"/>
              <a:t> Tests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BEEBEB-E9C8-E425-8276-2165C1324BD2}"/>
              </a:ext>
            </a:extLst>
          </p:cNvPr>
          <p:cNvSpPr txBox="1"/>
          <p:nvPr/>
        </p:nvSpPr>
        <p:spPr>
          <a:xfrm>
            <a:off x="9524650" y="6263451"/>
            <a:ext cx="2038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Copyright © 2025 Boeing. All rights reserved.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74390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D0C7B-20BD-F74B-AEE0-0C1AFC330B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97407" y="311150"/>
            <a:ext cx="9150350" cy="1428750"/>
          </a:xfrm>
        </p:spPr>
        <p:txBody>
          <a:bodyPr/>
          <a:lstStyle/>
          <a:p>
            <a:r>
              <a:rPr lang="en-US" dirty="0"/>
              <a:t>Executing </a:t>
            </a:r>
            <a:r>
              <a:rPr lang="en-US" dirty="0" err="1"/>
              <a:t>KUnit</a:t>
            </a:r>
            <a:r>
              <a:rPr lang="en-US" dirty="0"/>
              <a:t> Tests (Demo)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C22BC-1C16-E3CB-A597-60FCB2640B1C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85135" y="1379820"/>
            <a:ext cx="9078913" cy="4119563"/>
          </a:xfrm>
        </p:spPr>
        <p:txBody>
          <a:bodyPr/>
          <a:lstStyle/>
          <a:p>
            <a:r>
              <a:rPr lang="en-US" dirty="0"/>
              <a:t>Apply Patch</a:t>
            </a:r>
          </a:p>
          <a:p>
            <a:r>
              <a:rPr lang="en-US" dirty="0"/>
              <a:t>Add .</a:t>
            </a:r>
            <a:r>
              <a:rPr lang="en-US" dirty="0" err="1"/>
              <a:t>kunitconfig</a:t>
            </a:r>
            <a:r>
              <a:rPr lang="en-US" dirty="0"/>
              <a:t> for this test: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Execute: </a:t>
            </a:r>
            <a:r>
              <a:rPr lang="en-US" dirty="0">
                <a:highlight>
                  <a:srgbClr val="C0C0C0"/>
                </a:highlight>
              </a:rPr>
              <a:t>./tools/testing/kunit/kunit.py run  --arch=x86_64</a:t>
            </a:r>
          </a:p>
          <a:p>
            <a:endParaRPr lang="en-US" dirty="0">
              <a:highlight>
                <a:srgbClr val="C0C0C0"/>
              </a:highligh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099979-9775-4EA5-E657-D8D0DF5EA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375" y="2593540"/>
            <a:ext cx="3872761" cy="15154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BF7C966-AD9A-EC1D-37AA-8C05BF5C8D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1055" y="5478180"/>
            <a:ext cx="8866638" cy="54258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86F16-8297-3C12-A217-2FC89DB8E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443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01732C-7338-DBA0-BD19-1FA8830474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8373" y="218614"/>
            <a:ext cx="6359550" cy="5253037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ECFE66-A9E7-A365-967B-2FD670CB3923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505030" y="3836886"/>
            <a:ext cx="7262454" cy="525303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Matthew Whitehead</a:t>
            </a:r>
          </a:p>
          <a:p>
            <a:pPr marL="0" indent="0">
              <a:buNone/>
            </a:pPr>
            <a:r>
              <a:rPr lang="en-US" dirty="0"/>
              <a:t>Matthew.a.whitehead@boeing.com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13D55-22F5-634D-2CC0-78A164333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70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FCAC2-9FA1-0A8B-9310-05B368B26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EB949-5F63-8633-AC4F-B93B4002B43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84187" y="261937"/>
            <a:ext cx="9150350" cy="1428750"/>
          </a:xfrm>
        </p:spPr>
        <p:txBody>
          <a:bodyPr/>
          <a:lstStyle/>
          <a:p>
            <a:r>
              <a:rPr lang="en-US" dirty="0"/>
              <a:t>Additional Demos/Discussion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415FA-044D-2D8D-FD8A-0B535A9AC3F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819275" y="1878013"/>
            <a:ext cx="8553450" cy="4119563"/>
          </a:xfrm>
        </p:spPr>
        <p:txBody>
          <a:bodyPr/>
          <a:lstStyle/>
          <a:p>
            <a:r>
              <a:rPr lang="en-US" dirty="0"/>
              <a:t>Alternative unit test method: Demo using </a:t>
            </a:r>
            <a:r>
              <a:rPr lang="en-US" dirty="0" err="1"/>
              <a:t>Ceedling</a:t>
            </a:r>
            <a:r>
              <a:rPr lang="en-US" dirty="0"/>
              <a:t> and testing in user space.</a:t>
            </a:r>
          </a:p>
          <a:p>
            <a:pPr lvl="1"/>
            <a:r>
              <a:rPr lang="en-US" dirty="0"/>
              <a:t>Reminiscent of previous efforts running </a:t>
            </a:r>
            <a:r>
              <a:rPr lang="en-US" dirty="0" err="1"/>
              <a:t>KUnit</a:t>
            </a:r>
            <a:r>
              <a:rPr lang="en-US" dirty="0"/>
              <a:t> tests in User space</a:t>
            </a:r>
          </a:p>
          <a:p>
            <a:pPr lvl="1"/>
            <a:r>
              <a:rPr lang="en-US" dirty="0"/>
              <a:t>Build natively or for target</a:t>
            </a:r>
          </a:p>
          <a:p>
            <a:pPr lvl="1"/>
            <a:r>
              <a:rPr lang="en-US" dirty="0"/>
              <a:t>Runs natively or on target</a:t>
            </a:r>
          </a:p>
          <a:p>
            <a:pPr lvl="1"/>
            <a:r>
              <a:rPr lang="en-US" dirty="0"/>
              <a:t>Fast iteration time</a:t>
            </a:r>
          </a:p>
          <a:p>
            <a:pPr lvl="1"/>
            <a:r>
              <a:rPr lang="en-US" dirty="0"/>
              <a:t>Fast execution time</a:t>
            </a:r>
          </a:p>
          <a:p>
            <a:pPr lvl="1"/>
            <a:r>
              <a:rPr lang="en-US" dirty="0"/>
              <a:t>Somewhat difficult setup with some workarounds, room for improvement here though.</a:t>
            </a:r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E1E23-2816-D699-9578-E8557E073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7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6545"/>
            <a:ext cx="12191520" cy="685775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A198BEF-BB85-AC92-F98D-4D2C3CA22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93967" y="2530357"/>
            <a:ext cx="10984800" cy="960400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r>
              <a:rPr lang="en-US" dirty="0" err="1"/>
              <a:t>KUnit</a:t>
            </a:r>
            <a:r>
              <a:rPr lang="en-US" dirty="0"/>
              <a:t> Testing Insufficiencies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97761-0B88-A5E8-0B78-C39173D05F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59974" y="536575"/>
            <a:ext cx="4640263" cy="540702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A04E6-CD61-B962-4287-DEC1993C32D6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7742238" y="736600"/>
            <a:ext cx="4449762" cy="5407025"/>
          </a:xfrm>
        </p:spPr>
        <p:txBody>
          <a:bodyPr/>
          <a:lstStyle/>
          <a:p>
            <a:r>
              <a:rPr lang="en-US"/>
              <a:t>Introduction</a:t>
            </a:r>
          </a:p>
          <a:p>
            <a:r>
              <a:rPr lang="en-US"/>
              <a:t>Writing </a:t>
            </a:r>
            <a:r>
              <a:rPr lang="en-US" err="1"/>
              <a:t>KUnit</a:t>
            </a:r>
            <a:r>
              <a:rPr lang="en-US"/>
              <a:t> Tests</a:t>
            </a:r>
          </a:p>
          <a:p>
            <a:r>
              <a:rPr lang="en-US"/>
              <a:t>Writing </a:t>
            </a:r>
            <a:r>
              <a:rPr lang="en-US" err="1"/>
              <a:t>KUnit</a:t>
            </a:r>
            <a:r>
              <a:rPr lang="en-US"/>
              <a:t> Tests Difficulties (Demo)</a:t>
            </a:r>
          </a:p>
          <a:p>
            <a:r>
              <a:rPr lang="en-US"/>
              <a:t>Building </a:t>
            </a:r>
            <a:r>
              <a:rPr lang="en-US" err="1"/>
              <a:t>KUnit</a:t>
            </a:r>
            <a:r>
              <a:rPr lang="en-US"/>
              <a:t> Tests</a:t>
            </a:r>
          </a:p>
          <a:p>
            <a:r>
              <a:rPr lang="en-US"/>
              <a:t>Executing </a:t>
            </a:r>
            <a:r>
              <a:rPr lang="en-US" err="1"/>
              <a:t>KUnit</a:t>
            </a:r>
            <a:r>
              <a:rPr lang="en-US"/>
              <a:t> Tests</a:t>
            </a:r>
          </a:p>
          <a:p>
            <a:r>
              <a:rPr lang="en-US"/>
              <a:t>Executing </a:t>
            </a:r>
            <a:r>
              <a:rPr lang="en-US" err="1"/>
              <a:t>KUnit</a:t>
            </a:r>
            <a:r>
              <a:rPr lang="en-US"/>
              <a:t> Tests (Demo)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49C3-2A6B-F752-A2C6-D8536887A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455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8C8B7-B811-51F9-8994-E3BE61975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AD516-0275-FF76-BB23-A14FCA835AE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84187" y="483141"/>
            <a:ext cx="9150350" cy="142875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D2F21-5CA1-2057-A26F-BC69A96B710B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84187" y="1911891"/>
            <a:ext cx="8553450" cy="4119563"/>
          </a:xfrm>
        </p:spPr>
        <p:txBody>
          <a:bodyPr/>
          <a:lstStyle/>
          <a:p>
            <a:r>
              <a:rPr lang="en-US" dirty="0" err="1"/>
              <a:t>KUnit</a:t>
            </a:r>
            <a:r>
              <a:rPr lang="en-US" dirty="0"/>
              <a:t> “Insufficiencies” become apparent when:</a:t>
            </a:r>
          </a:p>
          <a:p>
            <a:pPr lvl="1"/>
            <a:r>
              <a:rPr lang="en-US" dirty="0"/>
              <a:t>Writing many tests (1000 or more)</a:t>
            </a:r>
          </a:p>
          <a:p>
            <a:pPr lvl="1"/>
            <a:r>
              <a:rPr lang="en-US" dirty="0"/>
              <a:t>Writing highly detailed tests</a:t>
            </a:r>
          </a:p>
          <a:p>
            <a:pPr lvl="1"/>
            <a:r>
              <a:rPr lang="en-US" dirty="0"/>
              <a:t>Testing small, isolated units</a:t>
            </a:r>
          </a:p>
          <a:p>
            <a:r>
              <a:rPr lang="en-US" dirty="0"/>
              <a:t>The scenarios listed above are important when:</a:t>
            </a:r>
          </a:p>
          <a:p>
            <a:pPr lvl="1"/>
            <a:r>
              <a:rPr lang="en-US" dirty="0"/>
              <a:t>Writing tests to verify intended function (safety)</a:t>
            </a:r>
          </a:p>
          <a:p>
            <a:pPr lvl="1"/>
            <a:r>
              <a:rPr lang="en-US" dirty="0"/>
              <a:t>Writing tests to verify continued function (security)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06863-605B-D676-15DA-15078C7BE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65309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8A1AD-00B6-B77D-A915-F323B19F0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582E492-33BB-BCF5-338C-3A8D598FA9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529" y="494285"/>
            <a:ext cx="5696231" cy="57691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F4AAE86-DBC5-250C-48A1-FCE9CADE48C9}"/>
              </a:ext>
            </a:extLst>
          </p:cNvPr>
          <p:cNvSpPr txBox="1"/>
          <p:nvPr/>
        </p:nvSpPr>
        <p:spPr>
          <a:xfrm>
            <a:off x="7646688" y="1087651"/>
            <a:ext cx="3878465" cy="27290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ts val="2250"/>
              </a:lnSpc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Framework does not provide conventional unit test tools (e.g., faking/mocking).</a:t>
            </a:r>
          </a:p>
          <a:p>
            <a:pPr marL="285750" indent="-285750">
              <a:lnSpc>
                <a:spcPts val="2250"/>
              </a:lnSpc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Complex patching/maintenance for code isolation</a:t>
            </a:r>
          </a:p>
          <a:p>
            <a:pPr marL="285750" indent="-285750">
              <a:lnSpc>
                <a:spcPts val="2250"/>
              </a:lnSpc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The write/execute/observe cycle requires booting and executing the kernel repeatedly.</a:t>
            </a:r>
            <a:endParaRPr lang="en-US"/>
          </a:p>
          <a:p>
            <a:pPr marL="228600" indent="-228600">
              <a:lnSpc>
                <a:spcPts val="2250"/>
              </a:lnSpc>
              <a:buFont typeface=""/>
              <a:buChar char="•"/>
            </a:pPr>
            <a:endParaRPr lang="en-US">
              <a:latin typeface="Univers Light"/>
              <a:ea typeface="Arial"/>
              <a:cs typeface="Arial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71265FD0-513B-1363-E617-8D852D665D57}"/>
              </a:ext>
            </a:extLst>
          </p:cNvPr>
          <p:cNvSpPr/>
          <p:nvPr/>
        </p:nvSpPr>
        <p:spPr>
          <a:xfrm>
            <a:off x="7115111" y="563834"/>
            <a:ext cx="531577" cy="1616242"/>
          </a:xfrm>
          <a:prstGeom prst="rightBrace">
            <a:avLst/>
          </a:prstGeom>
          <a:ln w="28575">
            <a:solidFill>
              <a:srgbClr val="5869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F266AD3-20AE-27D1-93CE-E4178FFBC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1039" y="0"/>
            <a:ext cx="4360961" cy="1438470"/>
          </a:xfrm>
        </p:spPr>
        <p:txBody>
          <a:bodyPr/>
          <a:lstStyle/>
          <a:p>
            <a:r>
              <a:rPr lang="en-US"/>
              <a:t>Writing Tests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1DADC9-52BB-4E5B-06A8-DF7BE5C5C439}"/>
              </a:ext>
            </a:extLst>
          </p:cNvPr>
          <p:cNvSpPr txBox="1"/>
          <p:nvPr/>
        </p:nvSpPr>
        <p:spPr>
          <a:xfrm>
            <a:off x="9406662" y="6160212"/>
            <a:ext cx="2038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Copyright © 2025 Boeing. All rights reserved.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938035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108CF-E211-DC83-DF60-2914D45C204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3794" y="493406"/>
            <a:ext cx="9150350" cy="1428750"/>
          </a:xfrm>
        </p:spPr>
        <p:txBody>
          <a:bodyPr/>
          <a:lstStyle/>
          <a:p>
            <a:r>
              <a:rPr lang="en-US" dirty="0"/>
              <a:t>Writing Tests Difficulties (Demo)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84654-A38D-F6A4-EDE3-E91BF48C08DF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63794" y="2009877"/>
            <a:ext cx="8553450" cy="4119563"/>
          </a:xfrm>
        </p:spPr>
        <p:txBody>
          <a:bodyPr/>
          <a:lstStyle/>
          <a:p>
            <a:r>
              <a:rPr lang="en-US" dirty="0"/>
              <a:t>(See Code for below bullet points)</a:t>
            </a:r>
          </a:p>
          <a:p>
            <a:pPr lvl="1"/>
            <a:r>
              <a:rPr lang="en-US" dirty="0"/>
              <a:t>Config Item for enable/disable </a:t>
            </a:r>
            <a:r>
              <a:rPr lang="en-US" dirty="0" err="1"/>
              <a:t>tests+mock</a:t>
            </a:r>
            <a:endParaRPr lang="en-US" dirty="0"/>
          </a:p>
          <a:p>
            <a:pPr lvl="1"/>
            <a:r>
              <a:rPr lang="en-US" dirty="0" err="1"/>
              <a:t>Makefile</a:t>
            </a:r>
            <a:r>
              <a:rPr lang="en-US" dirty="0"/>
              <a:t> change to build test</a:t>
            </a:r>
          </a:p>
          <a:p>
            <a:pPr lvl="1"/>
            <a:r>
              <a:rPr lang="en-US" dirty="0"/>
              <a:t>Test source important points</a:t>
            </a:r>
          </a:p>
          <a:p>
            <a:pPr lvl="2"/>
            <a:r>
              <a:rPr lang="en-US" dirty="0"/>
              <a:t>Need duplicate code for various data structures etc. because we can’t include a header with these definitions</a:t>
            </a:r>
          </a:p>
          <a:p>
            <a:pPr lvl="2"/>
            <a:r>
              <a:rPr lang="en-US" dirty="0"/>
              <a:t>Need to add test data to check sequence of events/calls</a:t>
            </a:r>
          </a:p>
          <a:p>
            <a:pPr lvl="2"/>
            <a:r>
              <a:rPr lang="en-US" dirty="0"/>
              <a:t>Extensive additional calls needed to set up data structures (due to inability to mock)</a:t>
            </a:r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D0BFB-122D-47DA-3CEE-BB38F7469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99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4745E1-66B7-5D28-5F81-582840711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208" y="721666"/>
            <a:ext cx="5387278" cy="41158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38EB7C0-855C-A223-A7F7-1CDCBE39B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46522"/>
            <a:ext cx="5273497" cy="6187976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2EBE73E-D364-2B2F-3049-96B558CC6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917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2F0230-285D-635B-5152-9403FA2A8C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946" y="1020871"/>
            <a:ext cx="7712108" cy="4816257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25E68AE-3CCF-0C7E-8AA1-70E296840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80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BB2A039-01E4-1C5A-AF08-75D2FAEF9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310" y="501706"/>
            <a:ext cx="5867908" cy="24919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25649E-7C57-1B85-E979-A42DC656D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310" y="3248782"/>
            <a:ext cx="4496190" cy="5334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C79C98B-73FD-3BF8-9CEA-4A7637E0A0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310" y="4229676"/>
            <a:ext cx="4572396" cy="8763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67B3444-53B9-DFE0-3DAC-8011D79D49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0559" y="4132606"/>
            <a:ext cx="5768840" cy="141744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9787CE7-650C-1DBC-C2A6-1D20A839FE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3267" y="509435"/>
            <a:ext cx="3795089" cy="3368332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3FD19A8-136C-6ED9-A127-57D9E8FCD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 Boeing.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1645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44816_Win32_SL_V10" id="{8934A6D9-B969-498F-A646-4B502FD69C4E}" vid="{AA78C1C8-456D-41A9-83FC-BC8B9A8EE394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32CB0B6278BD4B96B8247B80E8AE3C" ma:contentTypeVersion="5" ma:contentTypeDescription="Create a new document." ma:contentTypeScope="" ma:versionID="f2857297bdaec31df3e38db12571d0ee">
  <xsd:schema xmlns:xsd="http://www.w3.org/2001/XMLSchema" xmlns:xs="http://www.w3.org/2001/XMLSchema" xmlns:p="http://schemas.microsoft.com/office/2006/metadata/properties" xmlns:ns3="465150dd-a25e-43f6-8db1-fcf183351eea" targetNamespace="http://schemas.microsoft.com/office/2006/metadata/properties" ma:root="true" ma:fieldsID="057a4ee7ed3e3987d3c571bc0115ada5" ns3:_="">
    <xsd:import namespace="465150dd-a25e-43f6-8db1-fcf183351eea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150dd-a25e-43f6-8db1-fcf183351eea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65150dd-a25e-43f6-8db1-fcf183351eea" xsi:nil="true"/>
  </documentManagement>
</p:properties>
</file>

<file path=customXml/itemProps1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AFB92B-4CC8-44B1-8E29-F88532B0C245}">
  <ds:schemaRefs>
    <ds:schemaRef ds:uri="465150dd-a25e-43f6-8db1-fcf183351ee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FDB7358-0BCB-4DEB-B717-C1D7CC555F05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465150dd-a25e-43f6-8db1-fcf183351eea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bcf48bba-4d6f-4dee-a0d2-7df59cc36629}" enabled="0" method="" siteId="{bcf48bba-4d6f-4dee-a0d2-7df59cc3662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{947C57B2-18EC-4722-9DEA-349855857304}TF3977e381-cba5-49b1-ba43-b5d865517af907ebbda9_win32-372d4d6ae720</Template>
  <TotalTime>280</TotalTime>
  <Words>612</Words>
  <Application>Microsoft Office PowerPoint</Application>
  <PresentationFormat>Widescreen</PresentationFormat>
  <Paragraphs>88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Dosis Medium</vt:lpstr>
      <vt:lpstr>Tisa Offc Serif Pro</vt:lpstr>
      <vt:lpstr>Univers Light</vt:lpstr>
      <vt:lpstr>Custom</vt:lpstr>
      <vt:lpstr>Custom Design</vt:lpstr>
      <vt:lpstr>PowerPoint Presentation</vt:lpstr>
      <vt:lpstr>KUnit Testing Insufficiencies</vt:lpstr>
      <vt:lpstr>Agenda</vt:lpstr>
      <vt:lpstr>Introduction</vt:lpstr>
      <vt:lpstr>Writing Tests</vt:lpstr>
      <vt:lpstr>Writing Tests Difficulties (Demo)</vt:lpstr>
      <vt:lpstr>PowerPoint Presentation</vt:lpstr>
      <vt:lpstr>PowerPoint Presentation</vt:lpstr>
      <vt:lpstr>PowerPoint Presentation</vt:lpstr>
      <vt:lpstr>Building KUnit Tests</vt:lpstr>
      <vt:lpstr>Executing KUnit Tests</vt:lpstr>
      <vt:lpstr>Executing KUnit Tests (Demo)</vt:lpstr>
      <vt:lpstr>Thank you</vt:lpstr>
      <vt:lpstr>Additional Demos/Discussion</vt:lpstr>
      <vt:lpstr>PowerPoint Presentation</vt:lpstr>
    </vt:vector>
  </TitlesOfParts>
  <Company>The Boeing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Whitehead (US), Matthew A</dc:creator>
  <cp:lastModifiedBy>Whitehead (US), Matthew A</cp:lastModifiedBy>
  <cp:revision>2</cp:revision>
  <dcterms:created xsi:type="dcterms:W3CDTF">2025-11-19T22:34:54Z</dcterms:created>
  <dcterms:modified xsi:type="dcterms:W3CDTF">2025-12-10T22:34:08Z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0x0101007F32CB0B6278BD4B96B8247B80E8AE3C</vt:lpwstr>
  </property>
</Properties>
</file>