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mic Sans MS" panose="030F0902030302020204" pitchFamily="66" charset="0"/>
      <p:regular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Impact" panose="020B0806030902050204" pitchFamily="34" charset="0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/>
    <p:restoredTop sz="63662"/>
  </p:normalViewPr>
  <p:slideViewPr>
    <p:cSldViewPr snapToGrid="0">
      <p:cViewPr varScale="1">
        <p:scale>
          <a:sx n="95" d="100"/>
          <a:sy n="95" d="100"/>
        </p:scale>
        <p:origin x="184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57ff71f2e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57ff71f2e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85ee3db9c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585ee3db9c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8c6fe0da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8c6fe0da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585ee3db9c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585ee3db9c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a27c23109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9a27c23109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831697c37_3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831697c37_3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9a27c2310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9a27c2310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746d8ef3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746d8ef3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746d8ef3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5746d8ef3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585ee3db9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585ee3db9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9a27c2310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9a27c2310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85ee3db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585ee3db9c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5831697c37_3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5831697c37_3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585ee3db9c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585ee3db9c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12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78431"/>
                  <a:alpha val="73210"/>
                </a:srgbClr>
              </a:gs>
              <a:gs pos="100000">
                <a:srgbClr val="B3B3B3">
                  <a:alpha val="80392"/>
                  <a:alpha val="7321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2897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123025" y="1411513"/>
            <a:ext cx="7891200" cy="17085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100"/>
              <a:buNone/>
            </a:pPr>
            <a:r>
              <a:rPr lang="en" sz="3000" b="1">
                <a:solidFill>
                  <a:schemeClr val="dk1"/>
                </a:solidFill>
              </a:rPr>
              <a:t>Empowering Engagement: Introducing a Dynamic Dashboard for Proactive Retention Strategies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123025" y="3432850"/>
            <a:ext cx="286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Linux Plumbers 2023</a:t>
            </a:r>
            <a:endParaRPr sz="2000" b="1">
              <a:solidFill>
                <a:schemeClr val="dk1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4256" y="457543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123025" y="4090125"/>
            <a:ext cx="7891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Presented by:</a:t>
            </a:r>
            <a:r>
              <a:rPr lang="en" sz="2000">
                <a:solidFill>
                  <a:schemeClr val="dk1"/>
                </a:solidFill>
              </a:rPr>
              <a:t> </a:t>
            </a:r>
            <a:r>
              <a:rPr lang="en" sz="1200">
                <a:solidFill>
                  <a:schemeClr val="dk1"/>
                </a:solidFill>
              </a:rPr>
              <a:t>Zixuan Steve Feng, Dr. Bianca Trinkenreich,  Dr.Anita Sarma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3612" y="3392800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7188" y="3392812"/>
            <a:ext cx="490267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4175" y="3389809"/>
            <a:ext cx="572700" cy="57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0"/>
            <a:ext cx="9144003" cy="127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50574" y="3389799"/>
            <a:ext cx="1147325" cy="113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350" y="0"/>
            <a:ext cx="4560074" cy="515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 txBox="1"/>
          <p:nvPr/>
        </p:nvSpPr>
        <p:spPr>
          <a:xfrm>
            <a:off x="6721600" y="304450"/>
            <a:ext cx="1580100" cy="4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GitHub designs.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3" name="Google Shape;19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 flipH="1">
            <a:off x="1543864" y="1010777"/>
            <a:ext cx="307344" cy="30734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2"/>
          <p:cNvSpPr txBox="1"/>
          <p:nvPr/>
        </p:nvSpPr>
        <p:spPr>
          <a:xfrm>
            <a:off x="306525" y="1260550"/>
            <a:ext cx="1200600" cy="61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Project overview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5" name="Google Shape;19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927820">
            <a:off x="6608663" y="1895116"/>
            <a:ext cx="337427" cy="29356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306525" y="2528500"/>
            <a:ext cx="1580100" cy="61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Demographic comparison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776167">
            <a:off x="1542322" y="532110"/>
            <a:ext cx="310424" cy="31042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 txBox="1"/>
          <p:nvPr/>
        </p:nvSpPr>
        <p:spPr>
          <a:xfrm>
            <a:off x="334575" y="140925"/>
            <a:ext cx="1144500" cy="61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Time selectors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927820">
            <a:off x="6413563" y="50066"/>
            <a:ext cx="337427" cy="29356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2011775" y="566050"/>
            <a:ext cx="2075400" cy="190500"/>
          </a:xfrm>
          <a:prstGeom prst="rect">
            <a:avLst/>
          </a:prstGeom>
          <a:noFill/>
          <a:ln w="9525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2"/>
          <p:cNvSpPr/>
          <p:nvPr/>
        </p:nvSpPr>
        <p:spPr>
          <a:xfrm>
            <a:off x="2021500" y="797150"/>
            <a:ext cx="4560000" cy="734100"/>
          </a:xfrm>
          <a:prstGeom prst="rect">
            <a:avLst/>
          </a:prstGeom>
          <a:noFill/>
          <a:ln w="9525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2"/>
          <p:cNvSpPr/>
          <p:nvPr/>
        </p:nvSpPr>
        <p:spPr>
          <a:xfrm>
            <a:off x="2021500" y="1571800"/>
            <a:ext cx="2208600" cy="3340200"/>
          </a:xfrm>
          <a:prstGeom prst="rect">
            <a:avLst/>
          </a:prstGeom>
          <a:noFill/>
          <a:ln w="9525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 flipH="1">
            <a:off x="1707664" y="2227377"/>
            <a:ext cx="307344" cy="30734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 txBox="1"/>
          <p:nvPr/>
        </p:nvSpPr>
        <p:spPr>
          <a:xfrm>
            <a:off x="6721600" y="2255925"/>
            <a:ext cx="1580100" cy="8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Newcomer &amp; Inactive contributors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6" name="Google Shape;206;p22"/>
          <p:cNvSpPr/>
          <p:nvPr/>
        </p:nvSpPr>
        <p:spPr>
          <a:xfrm>
            <a:off x="3424525" y="4347600"/>
            <a:ext cx="708000" cy="504900"/>
          </a:xfrm>
          <a:prstGeom prst="rect">
            <a:avLst/>
          </a:prstGeom>
          <a:noFill/>
          <a:ln w="9525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2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2"/>
          <p:cNvSpPr txBox="1"/>
          <p:nvPr/>
        </p:nvSpPr>
        <p:spPr>
          <a:xfrm>
            <a:off x="7117775" y="-3250"/>
            <a:ext cx="169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mpact"/>
                <a:ea typeface="Impact"/>
                <a:cs typeface="Impact"/>
                <a:sym typeface="Impact"/>
              </a:rPr>
              <a:t>Survival dashboard</a:t>
            </a:r>
            <a:endParaRPr b="1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09" name="Google Shape;20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100000" flipH="1">
            <a:off x="4205664" y="4206690"/>
            <a:ext cx="353164" cy="35316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/>
          <p:nvPr/>
        </p:nvSpPr>
        <p:spPr>
          <a:xfrm>
            <a:off x="4505075" y="3892625"/>
            <a:ext cx="1699500" cy="4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Individual level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1" name="Google Shape;211;p22"/>
          <p:cNvSpPr/>
          <p:nvPr/>
        </p:nvSpPr>
        <p:spPr>
          <a:xfrm>
            <a:off x="4300150" y="1571800"/>
            <a:ext cx="2351400" cy="3340200"/>
          </a:xfrm>
          <a:prstGeom prst="rect">
            <a:avLst/>
          </a:prstGeom>
          <a:noFill/>
          <a:ln w="9525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3418"/>
            <a:ext cx="9144003" cy="331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2" y="3423883"/>
            <a:ext cx="1073900" cy="93776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/>
          <p:nvPr/>
        </p:nvSpPr>
        <p:spPr>
          <a:xfrm>
            <a:off x="124098" y="4188181"/>
            <a:ext cx="836100" cy="43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PMC Chair---Riley</a:t>
            </a:r>
            <a:endParaRPr sz="800" b="1">
              <a:solidFill>
                <a:schemeClr val="dk1"/>
              </a:solidFill>
            </a:endParaRPr>
          </a:p>
        </p:txBody>
      </p:sp>
      <p:cxnSp>
        <p:nvCxnSpPr>
          <p:cNvPr id="220" name="Google Shape;220;p23"/>
          <p:cNvCxnSpPr/>
          <p:nvPr/>
        </p:nvCxnSpPr>
        <p:spPr>
          <a:xfrm rot="10800000">
            <a:off x="1211525" y="4562475"/>
            <a:ext cx="6258900" cy="17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23"/>
          <p:cNvSpPr/>
          <p:nvPr/>
        </p:nvSpPr>
        <p:spPr>
          <a:xfrm>
            <a:off x="3085150" y="3212500"/>
            <a:ext cx="1377600" cy="333600"/>
          </a:xfrm>
          <a:prstGeom prst="rect">
            <a:avLst/>
          </a:prstGeom>
          <a:noFill/>
          <a:ln w="38100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3"/>
          <p:cNvSpPr/>
          <p:nvPr/>
        </p:nvSpPr>
        <p:spPr>
          <a:xfrm>
            <a:off x="124100" y="1800525"/>
            <a:ext cx="1637700" cy="290100"/>
          </a:xfrm>
          <a:prstGeom prst="rect">
            <a:avLst/>
          </a:prstGeom>
          <a:noFill/>
          <a:ln w="38100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3"/>
          <p:cNvSpPr/>
          <p:nvPr/>
        </p:nvSpPr>
        <p:spPr>
          <a:xfrm>
            <a:off x="4639625" y="2228425"/>
            <a:ext cx="4429500" cy="1617900"/>
          </a:xfrm>
          <a:prstGeom prst="rect">
            <a:avLst/>
          </a:prstGeom>
          <a:noFill/>
          <a:ln w="38100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3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3"/>
          <p:cNvSpPr txBox="1"/>
          <p:nvPr/>
        </p:nvSpPr>
        <p:spPr>
          <a:xfrm>
            <a:off x="7117775" y="-3250"/>
            <a:ext cx="169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mpact"/>
                <a:ea typeface="Impact"/>
                <a:cs typeface="Impact"/>
                <a:sym typeface="Impact"/>
              </a:rPr>
              <a:t>Survival dashboard</a:t>
            </a:r>
            <a:endParaRPr b="1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249" y="240625"/>
            <a:ext cx="5645070" cy="446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4"/>
          <p:cNvSpPr txBox="1"/>
          <p:nvPr/>
        </p:nvSpPr>
        <p:spPr>
          <a:xfrm>
            <a:off x="7117775" y="-3250"/>
            <a:ext cx="169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mpact"/>
                <a:ea typeface="Impact"/>
                <a:cs typeface="Impact"/>
                <a:sym typeface="Impact"/>
              </a:rPr>
              <a:t>Survival dashboard</a:t>
            </a:r>
            <a:endParaRPr b="1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35" name="Google Shape;23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552" y="3343233"/>
            <a:ext cx="1073900" cy="93776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 txBox="1"/>
          <p:nvPr/>
        </p:nvSpPr>
        <p:spPr>
          <a:xfrm>
            <a:off x="233448" y="4107531"/>
            <a:ext cx="836100" cy="431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PMC Chair---Riley</a:t>
            </a:r>
            <a:endParaRPr sz="800" b="1">
              <a:solidFill>
                <a:schemeClr val="dk1"/>
              </a:solidFill>
            </a:endParaRPr>
          </a:p>
        </p:txBody>
      </p:sp>
      <p:cxnSp>
        <p:nvCxnSpPr>
          <p:cNvPr id="237" name="Google Shape;237;p24"/>
          <p:cNvCxnSpPr/>
          <p:nvPr/>
        </p:nvCxnSpPr>
        <p:spPr>
          <a:xfrm flipH="1">
            <a:off x="650625" y="240625"/>
            <a:ext cx="11100" cy="3026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4"/>
          <p:cNvSpPr/>
          <p:nvPr/>
        </p:nvSpPr>
        <p:spPr>
          <a:xfrm>
            <a:off x="3347675" y="3747913"/>
            <a:ext cx="757200" cy="128400"/>
          </a:xfrm>
          <a:prstGeom prst="rect">
            <a:avLst/>
          </a:prstGeom>
          <a:noFill/>
          <a:ln w="38100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4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  <p:sp>
        <p:nvSpPr>
          <p:cNvPr id="240" name="Google Shape;240;p24"/>
          <p:cNvSpPr/>
          <p:nvPr/>
        </p:nvSpPr>
        <p:spPr>
          <a:xfrm>
            <a:off x="1535675" y="1563338"/>
            <a:ext cx="2727000" cy="3203400"/>
          </a:xfrm>
          <a:prstGeom prst="rect">
            <a:avLst/>
          </a:prstGeom>
          <a:noFill/>
          <a:ln w="38100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4"/>
          <p:cNvSpPr/>
          <p:nvPr/>
        </p:nvSpPr>
        <p:spPr>
          <a:xfrm>
            <a:off x="4381350" y="240625"/>
            <a:ext cx="2793000" cy="4464000"/>
          </a:xfrm>
          <a:prstGeom prst="rect">
            <a:avLst/>
          </a:prstGeom>
          <a:noFill/>
          <a:ln w="38100" cap="flat" cmpd="sng">
            <a:solidFill>
              <a:srgbClr val="11B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1463" y="3343230"/>
            <a:ext cx="2094403" cy="93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/>
        </p:nvSpPr>
        <p:spPr>
          <a:xfrm>
            <a:off x="3747950" y="1017700"/>
            <a:ext cx="52512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For the OSS Community:</a:t>
            </a:r>
            <a:r>
              <a:rPr lang="en" sz="2000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fostering collaboration, ensuring its long-term success. It helps stakeholders in making data-driven decisions.</a:t>
            </a:r>
            <a:endParaRPr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For OSS Projects: </a:t>
            </a:r>
            <a:r>
              <a:rPr lang="en">
                <a:solidFill>
                  <a:schemeClr val="dk1"/>
                </a:solidFill>
              </a:rPr>
              <a:t>benefit from the dashboard as it assists in monitoring the state of collaborations, a crucial aspect of sustaining their success.</a:t>
            </a:r>
            <a:endParaRPr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For OSS Maintainers: </a:t>
            </a:r>
            <a:r>
              <a:rPr lang="en">
                <a:solidFill>
                  <a:schemeClr val="dk1"/>
                </a:solidFill>
              </a:rPr>
              <a:t>helps maintainers monitor contributors’ retention, saving their time and simplifying their tasks</a:t>
            </a:r>
            <a:r>
              <a:rPr lang="en" sz="2000">
                <a:solidFill>
                  <a:schemeClr val="dk1"/>
                </a:solidFill>
              </a:rPr>
              <a:t>.</a:t>
            </a:r>
            <a:endParaRPr sz="2000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48" name="Google Shape;2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5"/>
          <p:cNvSpPr txBox="1"/>
          <p:nvPr/>
        </p:nvSpPr>
        <p:spPr>
          <a:xfrm>
            <a:off x="7117775" y="-3250"/>
            <a:ext cx="169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mpact"/>
                <a:ea typeface="Impact"/>
                <a:cs typeface="Impact"/>
                <a:sym typeface="Impact"/>
              </a:rPr>
              <a:t>Survival dashboard</a:t>
            </a:r>
            <a:endParaRPr b="1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52" name="Google Shape;2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175" y="13800"/>
            <a:ext cx="32258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6"/>
          <p:cNvSpPr txBox="1"/>
          <p:nvPr/>
        </p:nvSpPr>
        <p:spPr>
          <a:xfrm>
            <a:off x="3551175" y="-3250"/>
            <a:ext cx="52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Open Discussion and Q&amp;A</a:t>
            </a:r>
            <a:endParaRPr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4560075" y="3176650"/>
            <a:ext cx="46086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Feedbacks</a:t>
            </a:r>
            <a:r>
              <a:rPr lang="en" sz="2000" b="1">
                <a:solidFill>
                  <a:schemeClr val="dk1"/>
                </a:solidFill>
              </a:rPr>
              <a:t> on dashboard</a:t>
            </a:r>
            <a:endParaRPr sz="20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b="1">
                <a:solidFill>
                  <a:schemeClr val="dk1"/>
                </a:solidFill>
              </a:rPr>
              <a:t>How would you use this tool ?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b="1">
                <a:solidFill>
                  <a:schemeClr val="dk1"/>
                </a:solidFill>
              </a:rPr>
              <a:t>What do you think we are missing ?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4572000" y="769350"/>
            <a:ext cx="4440000" cy="1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What challenges do you face in </a:t>
            </a:r>
            <a:r>
              <a:rPr lang="en" sz="20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retaining</a:t>
            </a:r>
            <a:r>
              <a:rPr lang="en" sz="2000" b="1">
                <a:solidFill>
                  <a:schemeClr val="dk1"/>
                </a:solidFill>
              </a:rPr>
              <a:t> contributors?</a:t>
            </a:r>
            <a:endParaRPr sz="20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What challenges do you face when </a:t>
            </a:r>
            <a:r>
              <a:rPr lang="en" sz="20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monitoring</a:t>
            </a:r>
            <a:r>
              <a:rPr lang="en" sz="2000" b="1">
                <a:solidFill>
                  <a:schemeClr val="dk1"/>
                </a:solidFill>
              </a:rPr>
              <a:t> contributors’ retention?</a:t>
            </a:r>
            <a:endParaRPr sz="2000" b="1">
              <a:solidFill>
                <a:schemeClr val="dk1"/>
              </a:solidFill>
            </a:endParaRPr>
          </a:p>
        </p:txBody>
      </p:sp>
      <p:pic>
        <p:nvPicPr>
          <p:cNvPr id="261" name="Google Shape;2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812"/>
            <a:ext cx="4560074" cy="515512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6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  <p:pic>
        <p:nvPicPr>
          <p:cNvPr id="263" name="Google Shape;2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3683" y="3841303"/>
            <a:ext cx="853907" cy="48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4671" y="3867008"/>
            <a:ext cx="661955" cy="59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0751" y="3921891"/>
            <a:ext cx="528777" cy="48263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7"/>
          <p:cNvSpPr txBox="1"/>
          <p:nvPr/>
        </p:nvSpPr>
        <p:spPr>
          <a:xfrm>
            <a:off x="602600" y="3048000"/>
            <a:ext cx="633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Presented by</a:t>
            </a:r>
            <a:r>
              <a:rPr lang="en" b="1">
                <a:solidFill>
                  <a:schemeClr val="dk1"/>
                </a:solidFill>
              </a:rPr>
              <a:t>: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 sz="1200">
                <a:solidFill>
                  <a:schemeClr val="dk1"/>
                </a:solidFill>
              </a:rPr>
              <a:t>Zixuan Steve Feng, Dr. Bianca Trinkenreich, Dr.Anita Sarma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0549" y="1089062"/>
            <a:ext cx="2116228" cy="213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575" y="485900"/>
            <a:ext cx="3262817" cy="173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7"/>
          <p:cNvSpPr txBox="1"/>
          <p:nvPr/>
        </p:nvSpPr>
        <p:spPr>
          <a:xfrm>
            <a:off x="602569" y="3873700"/>
            <a:ext cx="152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Sponsors: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6970552" y="3220688"/>
            <a:ext cx="2051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Contact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6970550" y="1141175"/>
            <a:ext cx="2051700" cy="2520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7"/>
          <p:cNvSpPr txBox="1"/>
          <p:nvPr/>
        </p:nvSpPr>
        <p:spPr>
          <a:xfrm>
            <a:off x="602588" y="2154875"/>
            <a:ext cx="4827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 your time and participation.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8" name="Google Shape;278;p27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  <p:pic>
        <p:nvPicPr>
          <p:cNvPr id="279" name="Google Shape;27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7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7"/>
          <p:cNvSpPr txBox="1"/>
          <p:nvPr/>
        </p:nvSpPr>
        <p:spPr>
          <a:xfrm>
            <a:off x="3551175" y="-3250"/>
            <a:ext cx="52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Thank you !</a:t>
            </a:r>
            <a:endParaRPr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/>
        </p:nvSpPr>
        <p:spPr>
          <a:xfrm>
            <a:off x="0" y="1709850"/>
            <a:ext cx="33048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Retaining</a:t>
            </a:r>
            <a:r>
              <a:rPr lang="en" sz="2000">
                <a:solidFill>
                  <a:schemeClr val="dk1"/>
                </a:solidFill>
              </a:rPr>
              <a:t> and </a:t>
            </a:r>
            <a:r>
              <a:rPr lang="en" sz="20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keeping</a:t>
            </a:r>
            <a:r>
              <a:rPr lang="en" sz="2000">
                <a:solidFill>
                  <a:schemeClr val="dk1"/>
                </a:solidFill>
              </a:rPr>
              <a:t> contributors engaged are crucial for ensuring the sustainability of OSS projects [1-2].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4800" y="236638"/>
            <a:ext cx="5839201" cy="467022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>
            <a:off x="3304800" y="-25"/>
            <a:ext cx="5839200" cy="5143500"/>
          </a:xfrm>
          <a:prstGeom prst="rect">
            <a:avLst/>
          </a:prstGeom>
          <a:solidFill>
            <a:srgbClr val="DADADA">
              <a:alpha val="25790"/>
            </a:srgbClr>
          </a:solidFill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2897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0" y="4352750"/>
            <a:ext cx="732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[1] Huilian Sophie Qiu, Alexander Nolte, Anita Brown, Alexander Serebrenik, and Bogdan Vasilescu. 2019. Going farther together: The impact of social capital on sustained participation in open source. In 2019 ieee/acm 41st international </a:t>
            </a:r>
            <a:r>
              <a:rPr lang="en" sz="600">
                <a:solidFill>
                  <a:schemeClr val="dk1"/>
                </a:solidFill>
              </a:rPr>
              <a:t>onference on software engineering (icse)  IEEE, 688–699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[2] Minghui Zhou and Audris Mockus. 2012. What make long term contributors: Will- ingness and opportunity in OSS community. In 2012 34th International Conference on Software Engineering (ICSE). IEEE, 518–528.</a:t>
            </a:r>
            <a:endParaRPr sz="600"/>
          </a:p>
        </p:txBody>
      </p:sp>
      <p:sp>
        <p:nvSpPr>
          <p:cNvPr id="74" name="Google Shape;74;p14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 txBox="1"/>
          <p:nvPr/>
        </p:nvSpPr>
        <p:spPr>
          <a:xfrm>
            <a:off x="3551175" y="-3250"/>
            <a:ext cx="52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Retention in OSS communities</a:t>
            </a:r>
            <a:endParaRPr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/>
        </p:nvSpPr>
        <p:spPr>
          <a:xfrm>
            <a:off x="256900" y="1448100"/>
            <a:ext cx="3986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Contributors may </a:t>
            </a:r>
            <a:r>
              <a:rPr lang="en" sz="2000" b="1">
                <a:latin typeface="Impact"/>
                <a:ea typeface="Impact"/>
                <a:cs typeface="Impact"/>
                <a:sym typeface="Impact"/>
              </a:rPr>
              <a:t>leave</a:t>
            </a:r>
            <a:r>
              <a:rPr lang="en" sz="2000"/>
              <a:t> due to different reasons, including their technical difficulties, social challenges, among others [1-5].</a:t>
            </a:r>
            <a:endParaRPr sz="2000"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4413150" y="3546200"/>
            <a:ext cx="4731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1919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Fig.1 The three types of challenges that contributors face, disaggregated by demographics, were surveyed in 2022 within a large OSS foundation [5]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150" y="765988"/>
            <a:ext cx="4608601" cy="278021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0" y="4186075"/>
            <a:ext cx="7563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[1] Vasilescu, Bogdan, et al. "Gender and tenure diversity in GitHub teams." Proceedings of the 33rd annual ACM conference on human factors in computing systems. 2015.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[2] Zhang, Yuxia, et al. "Turnover of companies in OpenStack: Prevalence and rationale." ACM Transactions on Software Engineering and Methodology (TOSEM) 31.4 (2022): 1-24.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[3] Zhang, Yuxia, et al. "Corporate dominance in open source ecosystems: a case study of OpenStack." Proceedings of the 30th ACM Joint European Software Engineering Conference and Symposium on the Foundations of Software Engineering. 2022.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[4] Zhang, Yuxia, et al. "Companies’ participation in oss development–an empirical study of openstack." IEEE Transactions on Software Engineering 47.10 (2019): 2242-2259.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[5] Feng, Zixuan, et al. "The State of Diversity and Inclusion in Apache: A Pulse Check." arXiv preprint arXiv:2303.16344 (2023).</a:t>
            </a:r>
            <a:endParaRPr sz="600"/>
          </a:p>
        </p:txBody>
      </p:sp>
      <p:sp>
        <p:nvSpPr>
          <p:cNvPr id="88" name="Google Shape;88;p15"/>
          <p:cNvSpPr txBox="1"/>
          <p:nvPr/>
        </p:nvSpPr>
        <p:spPr>
          <a:xfrm>
            <a:off x="3551175" y="-3250"/>
            <a:ext cx="52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Retention in OSS communities</a:t>
            </a:r>
            <a:endParaRPr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2639063" y="3316613"/>
            <a:ext cx="6417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1919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Fig.2. The Kaplan-Meier survival curve estimates for contributors per diversity attributes from a large OSS community (Gender, Region, Compensation) [6]</a:t>
            </a:r>
            <a:endParaRPr sz="1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9025" y="887537"/>
            <a:ext cx="6417674" cy="23564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/>
          <p:nvPr/>
        </p:nvSpPr>
        <p:spPr>
          <a:xfrm>
            <a:off x="-11125" y="2225"/>
            <a:ext cx="25830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Contributors may </a:t>
            </a:r>
            <a:r>
              <a:rPr lang="en" sz="20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leave</a:t>
            </a:r>
            <a:r>
              <a:rPr lang="en" sz="2000">
                <a:solidFill>
                  <a:schemeClr val="dk1"/>
                </a:solidFill>
              </a:rPr>
              <a:t>, and this likelihood may vary according to different demographics [1-5].</a:t>
            </a:r>
            <a:endParaRPr sz="2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0" y="4021200"/>
            <a:ext cx="7563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[1] Vasilescu, Bogdan, et al. "Gender and tenure diversity in GitHub teams." Proceedings of the 33rd annual ACM conference on human factors in computing systems. 2015.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[2] Zhang, Yuxia, et al. "Turnover of companies in OpenStack: Prevalence and rationale." ACM Transactions on Software Engineering and Methodology (TOSEM) 31.4 (2022): 1-24.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[3] Zhang, Yuxia, et al. "Corporate dominance in open source ecosystems: a case study of OpenStack." Proceedings of the 30th ACM Joint European Software Engineering Conference and Symposium on the Foundations of Software Engineering. 2022.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[4] Zhang, Yuxia, et al. "Companies’ participation in oss development–an empirical study of openstack." IEEE Transactions on Software Engineering 47.10 (2019): 2242-2259.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[5] Feng, Zixuan, et al. "The State of Diversity and Inclusion in Apache: A Pulse Check." arXiv preprint arXiv:2303.16344 (2023).</a:t>
            </a: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[6] Feng, Zixuan. "The State of Survival in OSS: The Impact of Diversity." (2023)</a:t>
            </a:r>
            <a:endParaRPr sz="600"/>
          </a:p>
        </p:txBody>
      </p:sp>
      <p:sp>
        <p:nvSpPr>
          <p:cNvPr id="100" name="Google Shape;100;p16"/>
          <p:cNvSpPr txBox="1"/>
          <p:nvPr/>
        </p:nvSpPr>
        <p:spPr>
          <a:xfrm>
            <a:off x="3551175" y="-3250"/>
            <a:ext cx="52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Retention in OSS communities</a:t>
            </a:r>
            <a:endParaRPr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7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0" y="101600"/>
            <a:ext cx="4499000" cy="315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>
            <a:off x="213425" y="2571751"/>
            <a:ext cx="3986699" cy="2193990"/>
          </a:xfrm>
          <a:prstGeom prst="rect">
            <a:avLst/>
          </a:prstGeom>
          <a:noFill/>
          <a:ln w="9525" cap="flat" cmpd="sng">
            <a:solidFill>
              <a:srgbClr val="91919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/>
          <p:nvPr/>
        </p:nvSpPr>
        <p:spPr>
          <a:xfrm>
            <a:off x="4560875" y="932425"/>
            <a:ext cx="421125" cy="393269"/>
          </a:xfrm>
          <a:prstGeom prst="flowChartDecision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4560875" y="992556"/>
            <a:ext cx="421125" cy="393269"/>
          </a:xfrm>
          <a:prstGeom prst="flowChartDecision">
            <a:avLst/>
          </a:prstGeom>
          <a:solidFill>
            <a:srgbClr val="F2F2F2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4518187" y="2954575"/>
            <a:ext cx="421125" cy="393269"/>
          </a:xfrm>
          <a:prstGeom prst="flowChartDecision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4518187" y="3014706"/>
            <a:ext cx="421125" cy="393269"/>
          </a:xfrm>
          <a:prstGeom prst="flowChartDecision">
            <a:avLst/>
          </a:prstGeom>
          <a:solidFill>
            <a:srgbClr val="F2F2F2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4418925" y="789925"/>
            <a:ext cx="4602600" cy="1476600"/>
          </a:xfrm>
          <a:prstGeom prst="rect">
            <a:avLst/>
          </a:prstGeom>
          <a:solidFill>
            <a:srgbClr val="DADADA">
              <a:alpha val="25790"/>
            </a:srgbClr>
          </a:solidFill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2897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5421025" y="789925"/>
            <a:ext cx="3600600" cy="13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Project maintainers are often </a:t>
            </a:r>
            <a:r>
              <a:rPr lang="en" sz="2900" b="1">
                <a:solidFill>
                  <a:schemeClr val="dk1"/>
                </a:solidFill>
              </a:rPr>
              <a:t>overwhelmed</a:t>
            </a:r>
            <a:r>
              <a:rPr lang="en" sz="1900">
                <a:solidFill>
                  <a:schemeClr val="dk1"/>
                </a:solidFill>
              </a:rPr>
              <a:t> handling regular management tasks.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4418925" y="2664713"/>
            <a:ext cx="4602600" cy="1476600"/>
          </a:xfrm>
          <a:prstGeom prst="rect">
            <a:avLst/>
          </a:prstGeom>
          <a:solidFill>
            <a:srgbClr val="DADADA">
              <a:alpha val="25790"/>
            </a:srgbClr>
          </a:solidFill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2897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5370275" y="2700413"/>
            <a:ext cx="34470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Empowering engagement with existing tools is </a:t>
            </a:r>
            <a:r>
              <a:rPr lang="en" sz="3000" b="1">
                <a:solidFill>
                  <a:schemeClr val="dk1"/>
                </a:solidFill>
              </a:rPr>
              <a:t>challenging</a:t>
            </a:r>
            <a:endParaRPr sz="3000" b="1">
              <a:solidFill>
                <a:schemeClr val="dk1"/>
              </a:solidFill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3551175" y="-3250"/>
            <a:ext cx="52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Maintainers in OSS communities</a:t>
            </a:r>
            <a:endParaRPr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4800" y="0"/>
            <a:ext cx="5839199" cy="321184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>
            <a:off x="3304800" y="15"/>
            <a:ext cx="5839200" cy="3211800"/>
          </a:xfrm>
          <a:prstGeom prst="rect">
            <a:avLst/>
          </a:prstGeom>
          <a:solidFill>
            <a:srgbClr val="DADADA">
              <a:alpha val="25790"/>
            </a:srgbClr>
          </a:solidFill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2897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0605" y="2894628"/>
            <a:ext cx="4687427" cy="224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/>
          <p:nvPr/>
        </p:nvSpPr>
        <p:spPr>
          <a:xfrm>
            <a:off x="4410550" y="2842750"/>
            <a:ext cx="4733400" cy="2300700"/>
          </a:xfrm>
          <a:prstGeom prst="rect">
            <a:avLst/>
          </a:prstGeom>
          <a:solidFill>
            <a:srgbClr val="DADADA">
              <a:alpha val="25790"/>
            </a:srgbClr>
          </a:solidFill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2897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229725" y="897925"/>
            <a:ext cx="3000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Existing tools</a:t>
            </a:r>
            <a:r>
              <a:rPr lang="en" sz="2000" b="1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are available for project maintainers to monitor project engagement.</a:t>
            </a:r>
            <a:endParaRPr/>
          </a:p>
        </p:txBody>
      </p:sp>
      <p:sp>
        <p:nvSpPr>
          <p:cNvPr id="129" name="Google Shape;129;p18"/>
          <p:cNvSpPr txBox="1"/>
          <p:nvPr/>
        </p:nvSpPr>
        <p:spPr>
          <a:xfrm>
            <a:off x="7781325" y="2325450"/>
            <a:ext cx="1316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highlight>
                  <a:schemeClr val="lt1"/>
                </a:highlight>
              </a:rPr>
              <a:t>Crowdev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5226025" y="4589725"/>
            <a:ext cx="177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highlight>
                  <a:schemeClr val="lt1"/>
                </a:highlight>
              </a:rPr>
              <a:t>Linux insight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842750"/>
            <a:ext cx="5019228" cy="23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/>
          <p:nvPr/>
        </p:nvSpPr>
        <p:spPr>
          <a:xfrm>
            <a:off x="0" y="2842750"/>
            <a:ext cx="5019300" cy="2300700"/>
          </a:xfrm>
          <a:prstGeom prst="rect">
            <a:avLst/>
          </a:prstGeom>
          <a:solidFill>
            <a:srgbClr val="DADADA">
              <a:alpha val="25790"/>
            </a:srgbClr>
          </a:solidFill>
          <a:ln w="3810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2897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2922300" y="4589725"/>
            <a:ext cx="2006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highlight>
                  <a:schemeClr val="lt1"/>
                </a:highlight>
              </a:rPr>
              <a:t>CNCF devstats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34" name="Google Shape;134;p18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8"/>
          <p:cNvSpPr txBox="1"/>
          <p:nvPr/>
        </p:nvSpPr>
        <p:spPr>
          <a:xfrm>
            <a:off x="3551175" y="-3250"/>
            <a:ext cx="52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Maintainers in OSS communities</a:t>
            </a:r>
            <a:endParaRPr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0" y="3638300"/>
            <a:ext cx="545400" cy="150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 rot="-5400000">
            <a:off x="1620000" y="2978100"/>
            <a:ext cx="545400" cy="3785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-5178572" y="-4996939"/>
            <a:ext cx="7200900" cy="7200900"/>
          </a:xfrm>
          <a:prstGeom prst="ellipse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677100" y="1731900"/>
            <a:ext cx="40266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3000" b="1">
                <a:solidFill>
                  <a:srgbClr val="212529"/>
                </a:solidFill>
              </a:rPr>
              <a:t>Empowering Engagement: Survival Dashboard</a:t>
            </a:r>
            <a:endParaRPr sz="3000" b="1">
              <a:solidFill>
                <a:srgbClr val="212529"/>
              </a:solidFill>
            </a:endParaRPr>
          </a:p>
        </p:txBody>
      </p:sp>
      <p:pic>
        <p:nvPicPr>
          <p:cNvPr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/>
          <p:nvPr/>
        </p:nvSpPr>
        <p:spPr>
          <a:xfrm>
            <a:off x="5584350" y="3268350"/>
            <a:ext cx="31254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800">
                <a:solidFill>
                  <a:srgbClr val="212529"/>
                </a:solidFill>
              </a:rPr>
              <a:t>Quick understanding of project state and drill down for actionable strategies</a:t>
            </a:r>
            <a:endParaRPr sz="1800">
              <a:solidFill>
                <a:srgbClr val="212529"/>
              </a:solidFill>
            </a:endParaRPr>
          </a:p>
        </p:txBody>
      </p:sp>
      <p:cxnSp>
        <p:nvCxnSpPr>
          <p:cNvPr id="148" name="Google Shape;148;p19"/>
          <p:cNvCxnSpPr/>
          <p:nvPr/>
        </p:nvCxnSpPr>
        <p:spPr>
          <a:xfrm>
            <a:off x="4835400" y="2982125"/>
            <a:ext cx="4623300" cy="15000"/>
          </a:xfrm>
          <a:prstGeom prst="straightConnector1">
            <a:avLst/>
          </a:prstGeom>
          <a:noFill/>
          <a:ln w="9525" cap="flat" cmpd="sng">
            <a:solidFill>
              <a:srgbClr val="91919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9"/>
          <p:cNvCxnSpPr/>
          <p:nvPr/>
        </p:nvCxnSpPr>
        <p:spPr>
          <a:xfrm>
            <a:off x="5346113" y="1731900"/>
            <a:ext cx="2400" cy="2866200"/>
          </a:xfrm>
          <a:prstGeom prst="straightConnector1">
            <a:avLst/>
          </a:prstGeom>
          <a:noFill/>
          <a:ln w="9525" cap="flat" cmpd="sng">
            <a:solidFill>
              <a:srgbClr val="91919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" name="Google Shape;150;p19"/>
          <p:cNvSpPr txBox="1"/>
          <p:nvPr/>
        </p:nvSpPr>
        <p:spPr>
          <a:xfrm>
            <a:off x="5584350" y="2203950"/>
            <a:ext cx="312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000" b="1">
                <a:solidFill>
                  <a:srgbClr val="212529"/>
                </a:solidFill>
              </a:rPr>
              <a:t>Retention focused</a:t>
            </a:r>
            <a:endParaRPr sz="1800"/>
          </a:p>
        </p:txBody>
      </p:sp>
      <p:sp>
        <p:nvSpPr>
          <p:cNvPr id="151" name="Google Shape;151;p19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/>
          <p:nvPr/>
        </p:nvSpPr>
        <p:spPr>
          <a:xfrm>
            <a:off x="0" y="0"/>
            <a:ext cx="9144000" cy="5228100"/>
          </a:xfrm>
          <a:prstGeom prst="rect">
            <a:avLst/>
          </a:prstGeom>
          <a:gradFill>
            <a:gsLst>
              <a:gs pos="0">
                <a:srgbClr val="919191">
                  <a:alpha val="73333"/>
                  <a:alpha val="73210"/>
                </a:srgbClr>
              </a:gs>
              <a:gs pos="100000">
                <a:srgbClr val="B3B3B3">
                  <a:alpha val="80392"/>
                  <a:alpha val="7321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2897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405700" y="414025"/>
            <a:ext cx="3986700" cy="40983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Survival dashboard</a:t>
            </a:r>
            <a:endParaRPr sz="6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461425" y="1142700"/>
            <a:ext cx="290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4751600" y="414025"/>
            <a:ext cx="3986700" cy="40983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A dynamic, interactive dashboard for insights into </a:t>
            </a:r>
            <a:r>
              <a:rPr lang="en" sz="20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contributor</a:t>
            </a:r>
            <a:r>
              <a:rPr lang="en" sz="2000" b="1">
                <a:solidFill>
                  <a:schemeClr val="dk1"/>
                </a:solidFill>
              </a:rPr>
              <a:t> </a:t>
            </a:r>
            <a:r>
              <a:rPr lang="en" sz="20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retention</a:t>
            </a:r>
            <a:r>
              <a:rPr lang="en" sz="2000">
                <a:solidFill>
                  <a:schemeClr val="dk1"/>
                </a:solidFill>
              </a:rPr>
              <a:t> across diversity lens, serving as a </a:t>
            </a:r>
            <a:r>
              <a:rPr lang="en" sz="2000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strategic</a:t>
            </a:r>
            <a:r>
              <a:rPr lang="en" sz="2000">
                <a:solidFill>
                  <a:schemeClr val="dk1"/>
                </a:solidFill>
              </a:rPr>
              <a:t> tool for project maintainers.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62" name="Google Shape;16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2560" y="4017250"/>
            <a:ext cx="962987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1250" y="3971050"/>
            <a:ext cx="661488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200" y="2191700"/>
            <a:ext cx="2511438" cy="29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031" y="4638488"/>
            <a:ext cx="1579968" cy="50501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/>
        </p:nvSpPr>
        <p:spPr>
          <a:xfrm>
            <a:off x="-13750" y="1576100"/>
            <a:ext cx="427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19191"/>
                </a:solidFill>
                <a:latin typeface="Comic Sans MS"/>
                <a:ea typeface="Comic Sans MS"/>
                <a:cs typeface="Comic Sans MS"/>
                <a:sym typeface="Comic Sans MS"/>
              </a:rPr>
              <a:t>Fig.3. Kaplan-Meier estimators: women disengage significantly earlier (Qiu et al., 2019)</a:t>
            </a:r>
            <a:endParaRPr>
              <a:solidFill>
                <a:srgbClr val="91919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425" y="-3253"/>
            <a:ext cx="3155302" cy="157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/>
          <p:nvPr/>
        </p:nvSpPr>
        <p:spPr>
          <a:xfrm>
            <a:off x="3310450" y="101600"/>
            <a:ext cx="2279400" cy="4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Survival probability of men contributors</a:t>
            </a:r>
            <a:endParaRPr b="1">
              <a:solidFill>
                <a:srgbClr val="F1C23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4" name="Google Shape;174;p21"/>
          <p:cNvSpPr/>
          <p:nvPr/>
        </p:nvSpPr>
        <p:spPr>
          <a:xfrm>
            <a:off x="3310450" y="734075"/>
            <a:ext cx="2279400" cy="50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5C5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Survival probability of women contributors</a:t>
            </a:r>
            <a:endParaRPr b="1">
              <a:solidFill>
                <a:srgbClr val="75C5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75" name="Google Shape;175;p21"/>
          <p:cNvCxnSpPr/>
          <p:nvPr/>
        </p:nvCxnSpPr>
        <p:spPr>
          <a:xfrm>
            <a:off x="4311125" y="2231313"/>
            <a:ext cx="5061600" cy="40800"/>
          </a:xfrm>
          <a:prstGeom prst="straightConnector1">
            <a:avLst/>
          </a:prstGeom>
          <a:noFill/>
          <a:ln w="9525" cap="flat" cmpd="sng">
            <a:solidFill>
              <a:srgbClr val="91919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6" name="Google Shape;176;p21"/>
          <p:cNvSpPr txBox="1"/>
          <p:nvPr/>
        </p:nvSpPr>
        <p:spPr>
          <a:xfrm>
            <a:off x="4256450" y="2479388"/>
            <a:ext cx="484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2.	Prototype designing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  	Following dashboard design principles (Few,2006)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4256450" y="1391888"/>
            <a:ext cx="484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1. 	Interview &amp; academic literature review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Priority information regarding survivability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78" name="Google Shape;178;p21"/>
          <p:cNvCxnSpPr/>
          <p:nvPr/>
        </p:nvCxnSpPr>
        <p:spPr>
          <a:xfrm>
            <a:off x="4256450" y="3310688"/>
            <a:ext cx="5061600" cy="40800"/>
          </a:xfrm>
          <a:prstGeom prst="straightConnector1">
            <a:avLst/>
          </a:prstGeom>
          <a:noFill/>
          <a:ln w="9525" cap="flat" cmpd="sng">
            <a:solidFill>
              <a:srgbClr val="91919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21"/>
          <p:cNvSpPr txBox="1"/>
          <p:nvPr/>
        </p:nvSpPr>
        <p:spPr>
          <a:xfrm>
            <a:off x="4311125" y="3654263"/>
            <a:ext cx="484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Georgia"/>
                <a:ea typeface="Georgia"/>
                <a:cs typeface="Georgia"/>
                <a:sym typeface="Georgia"/>
              </a:rPr>
              <a:t>3.	Evaluation</a:t>
            </a:r>
            <a:endParaRPr b="1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	User study across multiple OSS projects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80" name="Google Shape;180;p21"/>
          <p:cNvCxnSpPr/>
          <p:nvPr/>
        </p:nvCxnSpPr>
        <p:spPr>
          <a:xfrm>
            <a:off x="4311125" y="4438988"/>
            <a:ext cx="5061600" cy="40800"/>
          </a:xfrm>
          <a:prstGeom prst="straightConnector1">
            <a:avLst/>
          </a:prstGeom>
          <a:noFill/>
          <a:ln w="9525" cap="flat" cmpd="sng">
            <a:solidFill>
              <a:srgbClr val="91919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1" name="Google Shape;18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29000"/>
            <a:ext cx="831300" cy="8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/>
          <p:cNvSpPr/>
          <p:nvPr/>
        </p:nvSpPr>
        <p:spPr>
          <a:xfrm>
            <a:off x="8862900" y="101600"/>
            <a:ext cx="362700" cy="190500"/>
          </a:xfrm>
          <a:prstGeom prst="rect">
            <a:avLst/>
          </a:prstGeom>
          <a:solidFill>
            <a:srgbClr val="11B166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1"/>
          <p:cNvSpPr txBox="1"/>
          <p:nvPr/>
        </p:nvSpPr>
        <p:spPr>
          <a:xfrm>
            <a:off x="7117775" y="-3250"/>
            <a:ext cx="169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mpact"/>
                <a:ea typeface="Impact"/>
                <a:cs typeface="Impact"/>
                <a:sym typeface="Impact"/>
              </a:rPr>
              <a:t>Survival dashboard</a:t>
            </a:r>
            <a:endParaRPr b="1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801300" y="46941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Feedback wanted</a:t>
            </a:r>
            <a:endParaRPr/>
          </a:p>
        </p:txBody>
      </p:sp>
      <p:sp>
        <p:nvSpPr>
          <p:cNvPr id="185" name="Google Shape;185;p21"/>
          <p:cNvSpPr txBox="1"/>
          <p:nvPr/>
        </p:nvSpPr>
        <p:spPr>
          <a:xfrm>
            <a:off x="0" y="4852500"/>
            <a:ext cx="70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19191"/>
                </a:solidFill>
              </a:rPr>
              <a:t>Empowering Engagement: Introducing a Dynamic Dashboard for Proactive Retention Strategies</a:t>
            </a:r>
            <a:endParaRPr sz="800">
              <a:solidFill>
                <a:srgbClr val="91919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1129</Words>
  <Application>Microsoft Macintosh PowerPoint</Application>
  <PresentationFormat>On-screen Show (16:9)</PresentationFormat>
  <Paragraphs>95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Roboto</vt:lpstr>
      <vt:lpstr>Georgia</vt:lpstr>
      <vt:lpstr>Calibri</vt:lpstr>
      <vt:lpstr>Arial</vt:lpstr>
      <vt:lpstr>Comic Sans MS</vt:lpstr>
      <vt:lpstr>Impact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Feng, Zixuan</cp:lastModifiedBy>
  <cp:revision>1</cp:revision>
  <dcterms:modified xsi:type="dcterms:W3CDTF">2023-11-14T16:47:32Z</dcterms:modified>
</cp:coreProperties>
</file>