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ebm" ContentType="video/webm"/>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7BBF5C03_8B051BE2.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Lst>
  <p:notesMasterIdLst>
    <p:notesMasterId r:id="rId45"/>
  </p:notesMasterIdLst>
  <p:handoutMasterIdLst>
    <p:handoutMasterId r:id="rId46"/>
  </p:handoutMasterIdLst>
  <p:sldIdLst>
    <p:sldId id="2076138466" r:id="rId5"/>
    <p:sldId id="2076138472" r:id="rId6"/>
    <p:sldId id="2076138468" r:id="rId7"/>
    <p:sldId id="2076138476" r:id="rId8"/>
    <p:sldId id="2076138494" r:id="rId9"/>
    <p:sldId id="2076138495" r:id="rId10"/>
    <p:sldId id="2076138496" r:id="rId11"/>
    <p:sldId id="2076138477" r:id="rId12"/>
    <p:sldId id="2076138478" r:id="rId13"/>
    <p:sldId id="2076138498" r:id="rId14"/>
    <p:sldId id="2076138469" r:id="rId15"/>
    <p:sldId id="2076138479" r:id="rId16"/>
    <p:sldId id="2076138512" r:id="rId17"/>
    <p:sldId id="2076138488" r:id="rId18"/>
    <p:sldId id="2076138489" r:id="rId19"/>
    <p:sldId id="2076138499" r:id="rId20"/>
    <p:sldId id="2076138505" r:id="rId21"/>
    <p:sldId id="2076138500" r:id="rId22"/>
    <p:sldId id="2076138502" r:id="rId23"/>
    <p:sldId id="2076138501" r:id="rId24"/>
    <p:sldId id="2076138506" r:id="rId25"/>
    <p:sldId id="2076138493" r:id="rId26"/>
    <p:sldId id="2076138491" r:id="rId27"/>
    <p:sldId id="2076138515" r:id="rId28"/>
    <p:sldId id="2076138516" r:id="rId29"/>
    <p:sldId id="2076138484" r:id="rId30"/>
    <p:sldId id="2076138470" r:id="rId31"/>
    <p:sldId id="2076138513" r:id="rId32"/>
    <p:sldId id="2076138511" r:id="rId33"/>
    <p:sldId id="2076138338" r:id="rId34"/>
    <p:sldId id="2076138324" r:id="rId35"/>
    <p:sldId id="2076138510" r:id="rId36"/>
    <p:sldId id="2076138301" r:id="rId37"/>
    <p:sldId id="2076138304" r:id="rId38"/>
    <p:sldId id="2076138514" r:id="rId39"/>
    <p:sldId id="2076138509" r:id="rId40"/>
    <p:sldId id="2076138473" r:id="rId41"/>
    <p:sldId id="2076138467" r:id="rId42"/>
    <p:sldId id="2076138359" r:id="rId43"/>
    <p:sldId id="2076138337" r:id="rId44"/>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640" userDrawn="1">
          <p15:clr>
            <a:srgbClr val="A4A3A4"/>
          </p15:clr>
        </p15:guide>
        <p15:guide id="3"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0CC23E-C659-60B7-C47A-2F2C60698B77}" name="Thara Gopinath" initials="TG" userId="S::tgopinath@microsoft.com::4a91e810-d7ae-4837-ac0f-9de8bbe0f17d" providerId="AD"/>
  <p188:author id="{3454CEC0-B717-6862-CC7B-7DECC2072FCC}" name="Mickaël Salaün" initials="MS" userId="S::misalaun@microsoft.com::3bfd47d3-bed5-4d86-88a5-1e70cef683d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F2F"/>
    <a:srgbClr val="FFFFFF"/>
    <a:srgbClr val="666666"/>
    <a:srgbClr val="000000"/>
    <a:srgbClr val="8661C5"/>
    <a:srgbClr val="D59DFF"/>
    <a:srgbClr val="50E6FF"/>
    <a:srgbClr val="0069BA"/>
    <a:srgbClr val="9BF00B"/>
    <a:srgbClr val="0F7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86DD3-C168-7E9E-B215-517F9E415D1A}" v="35" dt="2023-11-14T17:31:12.778"/>
    <p1510:client id="{64BA1AB0-B0ED-4A15-A2B5-85A885F837B5}" v="653" dt="2023-11-15T03:47:16.119"/>
    <p1510:client id="{BFD4F1D0-C5AA-4DAD-8056-467E8E36A77A}" v="482" vWet="484" dt="2023-11-15T13:46:46.205"/>
    <p1510:client id="{EA317501-FAD1-D011-3C51-1C84AD367F6A}" v="608" dt="2023-11-14T17:22:04.795"/>
    <p1510:client id="{EF5DF5A5-48F4-913B-168B-C468C51ED3B3}" v="513" vWet="517" dt="2023-11-14T23:16:51.824"/>
    <p1510:client id="{F946177E-FC39-DE25-BE48-A7EF720DCF21}" v="52" dt="2023-11-15T13:57:01.7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36" y="152"/>
      </p:cViewPr>
      <p:guideLst>
        <p:guide orient="horz" pos="64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omments/modernComment_7BBF5C03_8B051BE2.xml><?xml version="1.0" encoding="utf-8"?>
<p188:cmLst xmlns:a="http://schemas.openxmlformats.org/drawingml/2006/main" xmlns:r="http://schemas.openxmlformats.org/officeDocument/2006/relationships" xmlns:p188="http://schemas.microsoft.com/office/powerpoint/2018/8/main">
  <p188:cm id="{6558DE2F-3A47-40C5-BB63-3F5518A88C45}" authorId="{5D0CC23E-C659-60B7-C47A-2F2C60698B77}" created="2023-11-14T17:01:22.113">
    <ac:txMkLst xmlns:ac="http://schemas.microsoft.com/office/drawing/2013/main/command">
      <pc:docMk xmlns:pc="http://schemas.microsoft.com/office/powerpoint/2013/main/command"/>
      <pc:sldMk xmlns:pc="http://schemas.microsoft.com/office/powerpoint/2013/main/command" cId="2332367842" sldId="2076138499"/>
      <ac:spMk id="2" creationId="{286BBA00-CCE9-5D29-0F38-2FAF46626738}"/>
      <ac:txMk cp="0" len="18">
        <ac:context len="40" hash="1484660904"/>
      </ac:txMk>
    </ac:txMkLst>
    <p188:pos x="2714940" y="105973"/>
    <p188:replyLst>
      <p188:reply id="{2E8B4E42-E3B4-4C69-AE56-4F5EAA223BEE}" authorId="{3454CEC0-B717-6862-CC7B-7DECC2072FCC}" created="2023-11-14T17:46:29.793">
        <p188:txBody>
          <a:bodyPr/>
          <a:lstStyle/>
          <a:p>
            <a:r>
              <a:rPr lang="en-US"/>
              <a:t>Sure! https://microsofteur-my.sharepoint.com/:p:/g/personal/misalaun_microsoft_com/Ef_Nz2kLtA9PnbtSE1gTaUgBAS5LoK3tuR_iHaW52jfVxg?e=up5y9J</a:t>
            </a:r>
          </a:p>
        </p188:txBody>
      </p188:reply>
    </p188:replyLst>
    <p188:txBody>
      <a:bodyPr/>
      <a:lstStyle/>
      <a:p>
        <a:r>
          <a:rPr lang="en-US"/>
          <a:t>[@Mickaël Salaün]  Can I reuse your threat model slide here ? I think it is good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11/15/2023 5:09 AM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11/15/2023 5:09 AM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time: 45 mins.</a:t>
            </a:r>
          </a:p>
          <a:p>
            <a:r>
              <a:rPr lang="en-US" dirty="0"/>
              <a:t>Sections:</a:t>
            </a:r>
          </a:p>
          <a:p>
            <a:r>
              <a:rPr lang="en-US" dirty="0"/>
              <a:t>- Overview: 8 mins</a:t>
            </a:r>
          </a:p>
          <a:p>
            <a:r>
              <a:rPr lang="en-US" dirty="0"/>
              <a:t>- Hyper-V: 16 mins</a:t>
            </a:r>
          </a:p>
          <a:p>
            <a:r>
              <a:rPr lang="en-US" dirty="0"/>
              <a:t>- HEKI: 16 mins</a:t>
            </a:r>
          </a:p>
          <a:p>
            <a:r>
              <a:rPr lang="en-US" dirty="0"/>
              <a:t>- Q&amp;A: 5 mins</a:t>
            </a:r>
          </a:p>
          <a:p>
            <a:endParaRPr lang="en-US" dirty="0"/>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11/15/2023 5:09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2428617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Configure VMCS</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11/15/2023 5:09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31</a:t>
            </a:fld>
            <a:endParaRPr lang="en-US"/>
          </a:p>
        </p:txBody>
      </p:sp>
    </p:spTree>
    <p:extLst>
      <p:ext uri="{BB962C8B-B14F-4D97-AF65-F5344CB8AC3E}">
        <p14:creationId xmlns:p14="http://schemas.microsoft.com/office/powerpoint/2010/main" val="2894048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11/15/2023 5:09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32</a:t>
            </a:fld>
            <a:endParaRPr lang="en-US"/>
          </a:p>
        </p:txBody>
      </p:sp>
    </p:spTree>
    <p:extLst>
      <p:ext uri="{BB962C8B-B14F-4D97-AF65-F5344CB8AC3E}">
        <p14:creationId xmlns:p14="http://schemas.microsoft.com/office/powerpoint/2010/main" val="150944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11/15/2023 5:09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33</a:t>
            </a:fld>
            <a:endParaRPr lang="en-US"/>
          </a:p>
        </p:txBody>
      </p:sp>
    </p:spTree>
    <p:extLst>
      <p:ext uri="{BB962C8B-B14F-4D97-AF65-F5344CB8AC3E}">
        <p14:creationId xmlns:p14="http://schemas.microsoft.com/office/powerpoint/2010/main" val="1936223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11/15/2023 5:09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34</a:t>
            </a:fld>
            <a:endParaRPr lang="en-US"/>
          </a:p>
        </p:txBody>
      </p:sp>
    </p:spTree>
    <p:extLst>
      <p:ext uri="{BB962C8B-B14F-4D97-AF65-F5344CB8AC3E}">
        <p14:creationId xmlns:p14="http://schemas.microsoft.com/office/powerpoint/2010/main" val="140486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latin typeface="Segoe UI"/>
                <a:cs typeface="Segoe UI"/>
              </a:rPr>
              <a:t>- Mickael discussed KVM details yesterday, we will take a step back here to provide a broader overview.</a:t>
            </a:r>
          </a:p>
          <a:p>
            <a:r>
              <a:rPr lang="en-US" sz="850" dirty="0">
                <a:latin typeface="Segoe UI"/>
                <a:cs typeface="Segoe UI"/>
              </a:rPr>
              <a:t>- Define VBS</a:t>
            </a:r>
          </a:p>
          <a:p>
            <a:r>
              <a:rPr lang="en-US" sz="850" dirty="0">
                <a:latin typeface="Segoe UI"/>
                <a:cs typeface="Segoe UI"/>
              </a:rPr>
              <a:t>- provides a security monitor outside of the kernel; in principle is more difficult to attack from kernel itself</a:t>
            </a:r>
          </a:p>
          <a:p>
            <a:r>
              <a:rPr lang="en-US" sz="850" dirty="0">
                <a:latin typeface="Segoe UI"/>
                <a:cs typeface="Segoe UI"/>
              </a:rPr>
              <a:t>- utilize security boundary</a:t>
            </a:r>
          </a:p>
          <a:p>
            <a:r>
              <a:rPr lang="en-US" sz="850" dirty="0">
                <a:latin typeface="Segoe UI"/>
                <a:cs typeface="Segoe UI"/>
              </a:rPr>
              <a:t>- Explain LVBS as extensible VBS </a:t>
            </a:r>
            <a:r>
              <a:rPr lang="en-US" sz="850" b="1" i="1" dirty="0">
                <a:latin typeface="Segoe UI"/>
                <a:cs typeface="Segoe UI"/>
              </a:rPr>
              <a:t>architecture </a:t>
            </a:r>
            <a:r>
              <a:rPr lang="en-US" sz="850" dirty="0">
                <a:latin typeface="Segoe UI"/>
                <a:cs typeface="Segoe UI"/>
              </a:rPr>
              <a:t>for Linux</a:t>
            </a:r>
          </a:p>
          <a:p>
            <a:r>
              <a:rPr lang="en-US" sz="850" dirty="0">
                <a:latin typeface="Segoe UI"/>
                <a:cs typeface="Segoe UI"/>
              </a:rPr>
              <a:t>- Overall model: [hv] [TEE] [TAs] [VMM] [Guest kernel &amp; userland]</a:t>
            </a:r>
          </a:p>
          <a:p>
            <a:pPr marL="171450" indent="-171450">
              <a:buFont typeface="Calibri"/>
              <a:buChar char="-"/>
            </a:pPr>
            <a:r>
              <a:rPr lang="en-US" sz="850" dirty="0">
                <a:latin typeface="Segoe UI"/>
                <a:cs typeface="Segoe UI"/>
              </a:rPr>
              <a:t>Acknowledge existing work</a:t>
            </a:r>
            <a:endParaRPr lang="en-US" dirty="0">
              <a:cs typeface="Segoe UI" panose="020B0502040204020203" pitchFamily="34" charset="0"/>
            </a:endParaRPr>
          </a:p>
          <a:p>
            <a:pPr marL="171450" indent="-171450">
              <a:buFont typeface="Calibri"/>
              <a:buChar char="-"/>
            </a:pPr>
            <a:endParaRPr lang="en-US" sz="850" dirty="0">
              <a:latin typeface="Segoe UI"/>
              <a:cs typeface="Segoe UI"/>
            </a:endParaRPr>
          </a:p>
          <a:p>
            <a:pPr marL="285750" indent="-285750">
              <a:buFont typeface="Calibri"/>
              <a:buChar char="-"/>
            </a:pPr>
            <a:r>
              <a:rPr lang="en-US" sz="850" dirty="0">
                <a:latin typeface="Segoe UI"/>
                <a:cs typeface="Segoe UI"/>
              </a:rPr>
              <a:t>Harden guest kernel and guest userland</a:t>
            </a:r>
            <a:endParaRPr lang="en-US" dirty="0">
              <a:cs typeface="Segoe UI" panose="020B0502040204020203" pitchFamily="34" charset="0"/>
            </a:endParaRPr>
          </a:p>
          <a:p>
            <a:pPr marL="285750" indent="-285750">
              <a:buFont typeface="Calibri"/>
              <a:buChar char="-"/>
            </a:pPr>
            <a:r>
              <a:rPr lang="en-US" sz="850" dirty="0">
                <a:latin typeface="Segoe UI"/>
                <a:cs typeface="Segoe UI"/>
              </a:rPr>
              <a:t>Provide support for a security monitor / TEE</a:t>
            </a:r>
            <a:endParaRPr lang="en-US" sz="850" dirty="0">
              <a:cs typeface="Segoe UI" panose="020B0502040204020203" pitchFamily="34" charset="0"/>
            </a:endParaRPr>
          </a:p>
          <a:p>
            <a:pPr marL="285750" indent="-285750">
              <a:buFont typeface="Calibri"/>
              <a:buChar char="-"/>
            </a:pPr>
            <a:r>
              <a:rPr lang="en-US" sz="850" dirty="0">
                <a:latin typeface="Segoe UI"/>
                <a:cs typeface="Segoe UI"/>
              </a:rPr>
              <a:t>Can run services such as code integrity, key management</a:t>
            </a:r>
            <a:endParaRPr lang="en-US" sz="850" dirty="0">
              <a:cs typeface="Segoe UI" panose="020B0502040204020203" pitchFamily="34" charset="0"/>
            </a:endParaRPr>
          </a:p>
          <a:p>
            <a:pPr marL="285750" indent="-285750">
              <a:buFont typeface="Calibri"/>
              <a:buChar char="-"/>
            </a:pPr>
            <a:endParaRPr lang="en-US" sz="850" dirty="0">
              <a:cs typeface="Segoe UI" panose="020B0502040204020203" pitchFamily="34" charset="0"/>
            </a:endParaRPr>
          </a:p>
          <a:p>
            <a:pPr marL="285750" indent="-285750">
              <a:buFont typeface="Calibri"/>
              <a:buChar char="-"/>
            </a:pPr>
            <a:endParaRPr lang="en-US" sz="850" dirty="0">
              <a:cs typeface="Segoe UI" panose="020B0502040204020203" pitchFamily="34" charset="0"/>
            </a:endParaRPr>
          </a:p>
          <a:p>
            <a:pPr marL="285750" indent="-285750">
              <a:buFont typeface="Calibri"/>
              <a:buChar char="-"/>
            </a:pPr>
            <a:endParaRPr lang="en-US" sz="850" dirty="0">
              <a:cs typeface="Segoe UI" panose="020B0502040204020203" pitchFamily="34" charset="0"/>
            </a:endParaRPr>
          </a:p>
          <a:p>
            <a:pPr marL="171450" indent="-171450">
              <a:buFont typeface="Calibri"/>
              <a:buChar char="-"/>
            </a:pPr>
            <a:endParaRPr lang="en-US" sz="850" dirty="0">
              <a:cs typeface="Segoe UI" panose="020B0502040204020203" pitchFamily="34" charset="0"/>
            </a:endParaRPr>
          </a:p>
          <a:p>
            <a:endParaRPr lang="en-US" dirty="0">
              <a:cs typeface="Segoe UI" panose="020B0502040204020203"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11/15/2023 5:09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2040137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latin typeface="Segoe UI"/>
                <a:cs typeface="Segoe UI"/>
              </a:rPr>
              <a:t>- Structures include: page permissions, CPU registers, data structures, executable memory (authenticated only).</a:t>
            </a:r>
          </a:p>
          <a:p>
            <a:endParaRPr lang="en-US" sz="850" dirty="0">
              <a:latin typeface="Segoe UI"/>
              <a:cs typeface="Segoe UI"/>
            </a:endParaRPr>
          </a:p>
          <a:p>
            <a:endParaRPr lang="en-US" sz="850" dirty="0">
              <a:latin typeface="Segoe UI"/>
              <a:cs typeface="Segoe UI"/>
            </a:endParaRPr>
          </a:p>
          <a:p>
            <a:r>
              <a:rPr lang="en-US" sz="850" dirty="0">
                <a:latin typeface="Segoe UI"/>
                <a:cs typeface="Segoe UI"/>
              </a:rPr>
              <a:t>- Define VBS</a:t>
            </a:r>
          </a:p>
          <a:p>
            <a:r>
              <a:rPr lang="en-US" sz="850" dirty="0">
                <a:latin typeface="Segoe UI"/>
                <a:cs typeface="Segoe UI"/>
              </a:rPr>
              <a:t>- utilize security boundary</a:t>
            </a:r>
          </a:p>
          <a:p>
            <a:r>
              <a:rPr lang="en-US" sz="850" dirty="0">
                <a:latin typeface="Segoe UI"/>
                <a:cs typeface="Segoe UI"/>
              </a:rPr>
              <a:t>- Explain LVBS as extensible VBS </a:t>
            </a:r>
            <a:r>
              <a:rPr lang="en-US" sz="850" b="1" i="1" dirty="0">
                <a:latin typeface="Segoe UI"/>
                <a:cs typeface="Segoe UI"/>
              </a:rPr>
              <a:t>architecture </a:t>
            </a:r>
            <a:r>
              <a:rPr lang="en-US" sz="850" dirty="0">
                <a:latin typeface="Segoe UI"/>
                <a:cs typeface="Segoe UI"/>
              </a:rPr>
              <a:t>for Linux</a:t>
            </a:r>
          </a:p>
          <a:p>
            <a:r>
              <a:rPr lang="en-US" sz="850" dirty="0">
                <a:latin typeface="Segoe UI"/>
                <a:cs typeface="Segoe UI"/>
              </a:rPr>
              <a:t>- Overall model: [hv] [TEE] [TAs] [VMM] [Guest kernel &amp; userland]</a:t>
            </a:r>
          </a:p>
          <a:p>
            <a:pPr marL="171450" indent="-171450">
              <a:buFont typeface="Calibri"/>
              <a:buChar char="-"/>
            </a:pPr>
            <a:r>
              <a:rPr lang="en-US" sz="850" dirty="0">
                <a:latin typeface="Segoe UI"/>
                <a:cs typeface="Segoe UI"/>
              </a:rPr>
              <a:t>Acknowledge existing work</a:t>
            </a:r>
            <a:endParaRPr lang="en-US" dirty="0">
              <a:cs typeface="Segoe UI" panose="020B0502040204020203" pitchFamily="34" charset="0"/>
            </a:endParaRPr>
          </a:p>
          <a:p>
            <a:pPr marL="171450" indent="-171450">
              <a:buFont typeface="Calibri"/>
              <a:buChar char="-"/>
            </a:pPr>
            <a:endParaRPr lang="en-US" sz="850" dirty="0">
              <a:latin typeface="Segoe UI"/>
              <a:cs typeface="Segoe UI"/>
            </a:endParaRPr>
          </a:p>
          <a:p>
            <a:pPr marL="285750" indent="-285750">
              <a:buFont typeface="Calibri"/>
              <a:buChar char="-"/>
            </a:pPr>
            <a:r>
              <a:rPr lang="en-US" sz="850" dirty="0">
                <a:latin typeface="Segoe UI"/>
                <a:cs typeface="Segoe UI"/>
              </a:rPr>
              <a:t>Harden guest kernel and guest userland</a:t>
            </a:r>
            <a:endParaRPr lang="en-US" dirty="0">
              <a:cs typeface="Segoe UI" panose="020B0502040204020203" pitchFamily="34" charset="0"/>
            </a:endParaRPr>
          </a:p>
          <a:p>
            <a:pPr marL="285750" indent="-285750">
              <a:buFont typeface="Calibri"/>
              <a:buChar char="-"/>
            </a:pPr>
            <a:r>
              <a:rPr lang="en-US" sz="850" dirty="0">
                <a:latin typeface="Segoe UI"/>
                <a:cs typeface="Segoe UI"/>
              </a:rPr>
              <a:t>Provide support for a security monitor / TEE</a:t>
            </a:r>
            <a:endParaRPr lang="en-US" sz="850" dirty="0">
              <a:cs typeface="Segoe UI" panose="020B0502040204020203" pitchFamily="34" charset="0"/>
            </a:endParaRPr>
          </a:p>
          <a:p>
            <a:pPr marL="285750" indent="-285750">
              <a:buFont typeface="Calibri"/>
              <a:buChar char="-"/>
            </a:pPr>
            <a:r>
              <a:rPr lang="en-US" sz="850" dirty="0">
                <a:latin typeface="Segoe UI"/>
                <a:cs typeface="Segoe UI"/>
              </a:rPr>
              <a:t>Can run services such as code integrity, key management</a:t>
            </a:r>
            <a:endParaRPr lang="en-US" sz="850" dirty="0">
              <a:cs typeface="Segoe UI" panose="020B0502040204020203" pitchFamily="34" charset="0"/>
            </a:endParaRPr>
          </a:p>
          <a:p>
            <a:pPr marL="285750" indent="-285750">
              <a:buFont typeface="Calibri"/>
              <a:buChar char="-"/>
            </a:pPr>
            <a:endParaRPr lang="en-US" sz="850" dirty="0">
              <a:cs typeface="Segoe UI" panose="020B0502040204020203" pitchFamily="34" charset="0"/>
            </a:endParaRPr>
          </a:p>
          <a:p>
            <a:pPr marL="285750" indent="-285750">
              <a:buFont typeface="Calibri"/>
              <a:buChar char="-"/>
            </a:pPr>
            <a:endParaRPr lang="en-US" sz="850" dirty="0">
              <a:cs typeface="Segoe UI" panose="020B0502040204020203" pitchFamily="34" charset="0"/>
            </a:endParaRPr>
          </a:p>
          <a:p>
            <a:pPr marL="0" indent="0">
              <a:buFont typeface="Calibri"/>
              <a:buNone/>
            </a:pPr>
            <a:endParaRPr lang="en-US" sz="850" dirty="0">
              <a:cs typeface="Segoe UI" panose="020B0502040204020203" pitchFamily="34" charset="0"/>
            </a:endParaRPr>
          </a:p>
          <a:p>
            <a:pPr marL="171450" indent="-171450">
              <a:buFont typeface="Calibri"/>
              <a:buChar char="-"/>
            </a:pPr>
            <a:endParaRPr lang="en-US" sz="850" dirty="0">
              <a:cs typeface="Segoe UI" panose="020B0502040204020203" pitchFamily="34" charset="0"/>
            </a:endParaRPr>
          </a:p>
          <a:p>
            <a:endParaRPr lang="en-US" dirty="0">
              <a:cs typeface="Segoe UI" panose="020B0502040204020203"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11/15/2023 5:09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124786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latin typeface="Segoe UI"/>
                <a:cs typeface="Segoe UI"/>
              </a:rPr>
              <a:t>-e.g. </a:t>
            </a:r>
            <a:r>
              <a:rPr lang="en-US" sz="850" dirty="0" err="1">
                <a:latin typeface="Segoe UI"/>
                <a:cs typeface="Segoe UI"/>
              </a:rPr>
              <a:t>SELinux</a:t>
            </a:r>
            <a:r>
              <a:rPr lang="en-US" sz="850" dirty="0">
                <a:latin typeface="Segoe UI"/>
                <a:cs typeface="Segoe UI"/>
              </a:rPr>
              <a:t> enforcing; policy database load; AVC is unsolved</a:t>
            </a:r>
          </a:p>
          <a:p>
            <a:endParaRPr lang="en-US" dirty="0">
              <a:cs typeface="Segoe UI" panose="020B0502040204020203"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11/15/2023 5:09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390896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US" sz="850" dirty="0">
                <a:cs typeface="Segoe UI" panose="020B0502040204020203" pitchFamily="34" charset="0"/>
              </a:rPr>
              <a:t>CI includes kernel modules, </a:t>
            </a:r>
            <a:r>
              <a:rPr lang="en-US" sz="850" dirty="0" err="1">
                <a:cs typeface="Segoe UI" panose="020B0502040204020203" pitchFamily="34" charset="0"/>
              </a:rPr>
              <a:t>eBPF</a:t>
            </a:r>
            <a:r>
              <a:rPr lang="en-US" sz="850" dirty="0">
                <a:cs typeface="Segoe UI" panose="020B0502040204020203" pitchFamily="34" charset="0"/>
              </a:rPr>
              <a:t> etc. as well as all userland binaries, scripts with some limitations</a:t>
            </a:r>
          </a:p>
          <a:p>
            <a:pPr marL="285750" indent="-285750">
              <a:buFont typeface="Calibri"/>
              <a:buChar char="-"/>
            </a:pPr>
            <a:r>
              <a:rPr lang="en-US" sz="850" dirty="0">
                <a:cs typeface="Segoe UI" panose="020B0502040204020203" pitchFamily="34" charset="0"/>
              </a:rPr>
              <a:t>Key management: prevent exfiltration</a:t>
            </a:r>
          </a:p>
          <a:p>
            <a:pPr marL="285750" indent="-285750">
              <a:buFont typeface="Calibri"/>
              <a:buChar char="-"/>
            </a:pPr>
            <a:endParaRPr lang="en-US" sz="850" dirty="0">
              <a:cs typeface="Segoe UI" panose="020B0502040204020203" pitchFamily="34" charset="0"/>
            </a:endParaRPr>
          </a:p>
          <a:p>
            <a:pPr marL="285750" indent="-285750">
              <a:buFont typeface="Calibri"/>
              <a:buChar char="-"/>
            </a:pPr>
            <a:endParaRPr lang="en-US" sz="850" dirty="0">
              <a:cs typeface="Segoe UI" panose="020B0502040204020203" pitchFamily="34" charset="0"/>
            </a:endParaRPr>
          </a:p>
          <a:p>
            <a:pPr marL="285750" indent="-285750">
              <a:buFont typeface="Calibri"/>
              <a:buChar char="-"/>
            </a:pPr>
            <a:endParaRPr lang="en-US" sz="850" dirty="0">
              <a:cs typeface="Segoe UI" panose="020B0502040204020203" pitchFamily="34" charset="0"/>
            </a:endParaRPr>
          </a:p>
          <a:p>
            <a:pPr marL="171450" indent="-171450">
              <a:buFont typeface="Calibri"/>
              <a:buChar char="-"/>
            </a:pPr>
            <a:endParaRPr lang="en-US" sz="850" dirty="0">
              <a:cs typeface="Segoe UI" panose="020B0502040204020203" pitchFamily="34" charset="0"/>
            </a:endParaRPr>
          </a:p>
          <a:p>
            <a:endParaRPr lang="en-US" dirty="0">
              <a:cs typeface="Segoe UI" panose="020B0502040204020203"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11/15/2023 5:09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410838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dirty="0"/>
              <a:t>State of the art in terms of both available/comparable technologies, and of attacks.</a:t>
            </a:r>
          </a:p>
          <a:p>
            <a:pPr marL="0" marR="0" lvl="0" indent="0" algn="l" defTabSz="914367" rtl="0" eaLnBrk="1" fontAlgn="auto" latinLnBrk="0" hangingPunct="1">
              <a:lnSpc>
                <a:spcPct val="90000"/>
              </a:lnSpc>
              <a:spcBef>
                <a:spcPts val="0"/>
              </a:spcBef>
              <a:spcAft>
                <a:spcPts val="333"/>
              </a:spcAft>
              <a:buClrTx/>
              <a:buSzTx/>
              <a:buFontTx/>
              <a:buNone/>
              <a:tabLst/>
              <a:defRPr/>
            </a:pPr>
            <a:r>
              <a:rPr lang="en-US" dirty="0"/>
              <a:t>Note: does not replace KSPP, is another layer.</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dirty="0"/>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11/15/2023 5:09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1354671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simple diagram here.</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11/15/2023 5:09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4291757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working on Hyper-V VSM scheme for Linux, welcome other hypervisors &amp; approaches.</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11/15/2023 5:09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2449561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11/15/2023 5:09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29</a:t>
            </a:fld>
            <a:endParaRPr lang="en-US"/>
          </a:p>
        </p:txBody>
      </p:sp>
    </p:spTree>
    <p:extLst>
      <p:ext uri="{BB962C8B-B14F-4D97-AF65-F5344CB8AC3E}">
        <p14:creationId xmlns:p14="http://schemas.microsoft.com/office/powerpoint/2010/main" val="1232881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45095137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15770881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25625778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749752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1166777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a:t>Appendix</a:t>
            </a:r>
          </a:p>
        </p:txBody>
      </p:sp>
    </p:spTree>
    <p:extLst>
      <p:ext uri="{BB962C8B-B14F-4D97-AF65-F5344CB8AC3E}">
        <p14:creationId xmlns:p14="http://schemas.microsoft.com/office/powerpoint/2010/main" val="235373038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57019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07088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6918344"/>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88161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51895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userDrawn="1">
          <p15:clr>
            <a:srgbClr val="5ACBF0"/>
          </p15:clr>
        </p15:guide>
        <p15:guide id="7" pos="1795" userDrawn="1">
          <p15:clr>
            <a:srgbClr val="5ACBF0"/>
          </p15:clr>
        </p15:guide>
        <p15:guide id="8" pos="3035" userDrawn="1">
          <p15:clr>
            <a:srgbClr val="5ACBF0"/>
          </p15:clr>
        </p15:guide>
        <p15:guide id="9" pos="3221" userDrawn="1">
          <p15:clr>
            <a:srgbClr val="5ACBF0"/>
          </p15:clr>
        </p15:guide>
        <p15:guide id="10" pos="4461" userDrawn="1">
          <p15:clr>
            <a:srgbClr val="5ACBF0"/>
          </p15:clr>
        </p15:guide>
        <p15:guide id="11" pos="5890" userDrawn="1">
          <p15:clr>
            <a:srgbClr val="5ACBF0"/>
          </p15:clr>
        </p15:guide>
        <p15:guide id="12" orient="horz" pos="1436">
          <p15:clr>
            <a:srgbClr val="5ACBF0"/>
          </p15:clr>
        </p15:guide>
        <p15:guide id="13" pos="4646" userDrawn="1">
          <p15:clr>
            <a:srgbClr val="5ACBF0"/>
          </p15:clr>
        </p15:guide>
        <p15:guide id="14" pos="6072"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1605435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6133845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userDrawn="1">
          <p15:clr>
            <a:srgbClr val="5ACBF0"/>
          </p15:clr>
        </p15:guide>
        <p15:guide id="34" pos="3336" userDrawn="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userDrawn="1">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guide id="31" pos="3840" userDrawn="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89192910"/>
      </p:ext>
    </p:extLst>
  </p:cSld>
  <p:clrMapOvr>
    <a:masterClrMapping/>
  </p:clrMapOvr>
  <p:transition>
    <p:fade/>
  </p:transition>
  <p:extLst>
    <p:ext uri="{DCECCB84-F9BA-43D5-87BE-67443E8EF086}">
      <p15:sldGuideLst xmlns:p15="http://schemas.microsoft.com/office/powerpoint/2012/main">
        <p15:guide id="2" orient="horz" pos="1162" userDrawn="1">
          <p15:clr>
            <a:srgbClr val="5ACBF0"/>
          </p15:clr>
        </p15:guide>
        <p15:guide id="3" orient="horz" pos="288">
          <p15:clr>
            <a:srgbClr val="5ACBF0"/>
          </p15:clr>
        </p15:guide>
        <p15:guide id="5" orient="horz" pos="90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2870302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8693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33069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2089322"/>
      </p:ext>
    </p:extLst>
  </p:cSld>
  <p:clrMapOvr>
    <a:masterClrMapping/>
  </p:clrMapOvr>
  <p:transition>
    <p:fade/>
  </p:transition>
  <p:extLst>
    <p:ext uri="{DCECCB84-F9BA-43D5-87BE-67443E8EF086}">
      <p15:sldGuideLst xmlns:p15="http://schemas.microsoft.com/office/powerpoint/2012/main">
        <p15:guide id="3" orient="horz" pos="1162" userDrawn="1">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96806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25104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2274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3180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5761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68791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67587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70829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890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88861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7838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13786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185091634"/>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899690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3840" userDrawn="1">
          <p15:clr>
            <a:srgbClr val="5ACBF0"/>
          </p15:clr>
        </p15:guide>
        <p15:guide id="4" orient="horz" pos="216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598530170"/>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12407088"/>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52849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userDrawn="1">
          <p15:clr>
            <a:srgbClr val="A4A3A4"/>
          </p15:clr>
        </p15:guide>
        <p15:guide id="19" pos="4531" userDrawn="1">
          <p15:clr>
            <a:srgbClr val="A4A3A4"/>
          </p15:clr>
        </p15:guide>
        <p15:guide id="28" orient="horz" pos="905">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16701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userDrawn="1">
          <p15:clr>
            <a:srgbClr val="A4A3A4"/>
          </p15:clr>
        </p15:guide>
        <p15:guide id="19" pos="3341" userDrawn="1">
          <p15:clr>
            <a:srgbClr val="A4A3A4"/>
          </p15:clr>
        </p15:guide>
        <p15:guide id="28" orient="horz" pos="905">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79627729"/>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936989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3840" userDrawn="1">
          <p15:clr>
            <a:srgbClr val="5ACBF0"/>
          </p15:clr>
        </p15:guide>
        <p15:guide id="4" orient="horz" pos="21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19094434"/>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2058752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userDrawn="1">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userDrawn="1">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userDrawn="1">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24772569"/>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4" orient="horz" pos="3209" userDrawn="1">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userDrawn="1">
          <p15:clr>
            <a:srgbClr val="5ACBF0"/>
          </p15:clr>
        </p15:guide>
        <p15:guide id="15" pos="3451" userDrawn="1">
          <p15:clr>
            <a:srgbClr val="5ACBF0"/>
          </p15:clr>
        </p15:guide>
        <p15:guide id="16" pos="4229" userDrawn="1">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82817732"/>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userDrawn="1">
          <p15:clr>
            <a:srgbClr val="5ACBF0"/>
          </p15:clr>
        </p15:guide>
        <p15:guide id="15" pos="2168" userDrawn="1">
          <p15:clr>
            <a:srgbClr val="5ACBF0"/>
          </p15:clr>
        </p15:guide>
        <p15:guide id="16" pos="2944" userDrawn="1">
          <p15:clr>
            <a:srgbClr val="5ACBF0"/>
          </p15:clr>
        </p15:guide>
        <p15:guide id="17" pos="4738" userDrawn="1">
          <p15:clr>
            <a:srgbClr val="5ACBF0"/>
          </p15:clr>
        </p15:guide>
        <p15:guide id="18" pos="5514"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299928"/>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userDrawn="1">
          <p15:clr>
            <a:srgbClr val="5ACBF0"/>
          </p15:clr>
        </p15:guide>
        <p15:guide id="16" pos="1524" userDrawn="1">
          <p15:clr>
            <a:srgbClr val="5ACBF0"/>
          </p15:clr>
        </p15:guide>
        <p15:guide id="17" pos="2298" userDrawn="1">
          <p15:clr>
            <a:srgbClr val="5ACBF0"/>
          </p15:clr>
        </p15:guide>
        <p15:guide id="18" pos="3450" userDrawn="1">
          <p15:clr>
            <a:srgbClr val="5ACBF0"/>
          </p15:clr>
        </p15:guide>
        <p15:guide id="19" pos="4230" userDrawn="1">
          <p15:clr>
            <a:srgbClr val="5ACBF0"/>
          </p15:clr>
        </p15:guide>
        <p15:guide id="20" pos="5380" userDrawn="1">
          <p15:clr>
            <a:srgbClr val="5ACBF0"/>
          </p15:clr>
        </p15:guide>
        <p15:guide id="21" pos="6156" userDrawn="1">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0590399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6160264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userDrawn="1">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6753169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userDrawn="1">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7464684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userDrawn="1">
          <p15:clr>
            <a:srgbClr val="5ACBF0"/>
          </p15:clr>
        </p15:guide>
        <p15:guide id="3" pos="6216" userDrawn="1">
          <p15:clr>
            <a:srgbClr val="5ACBF0"/>
          </p15:clr>
        </p15:guide>
        <p15:guide id="5" pos="5850" userDrawn="1">
          <p15:clr>
            <a:srgbClr val="5ACBF0"/>
          </p15:clr>
        </p15:guide>
        <p15:guide id="7" pos="4392" userDrawn="1">
          <p15:clr>
            <a:srgbClr val="5ACBF0"/>
          </p15:clr>
        </p15:guide>
        <p15:guide id="8" pos="3292" userDrawn="1">
          <p15:clr>
            <a:srgbClr val="5ACBF0"/>
          </p15:clr>
        </p15:guide>
        <p15:guide id="10" pos="2926">
          <p15:clr>
            <a:srgbClr val="5ACBF0"/>
          </p15:clr>
        </p15:guide>
        <p15:guide id="11" pos="4754" userDrawn="1">
          <p15:clr>
            <a:srgbClr val="5ACBF0"/>
          </p15:clr>
        </p15:guide>
        <p15:guide id="13" pos="1464" userDrawn="1">
          <p15:clr>
            <a:srgbClr val="5ACBF0"/>
          </p15:clr>
        </p15:guide>
        <p15:guide id="14" orient="horz" pos="1440">
          <p15:clr>
            <a:srgbClr val="5ACBF0"/>
          </p15:clr>
        </p15:guide>
        <p15:guide id="15" pos="1830" userDrawn="1">
          <p15:clr>
            <a:srgbClr val="5ACBF0"/>
          </p15:clr>
        </p15:guide>
        <p15:guide id="16" orient="horz" pos="2533" userDrawn="1">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32705632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160695231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103861675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userDrawn="1">
          <p15:clr>
            <a:srgbClr val="5ACBF0"/>
          </p15:clr>
        </p15:guide>
        <p15:guide id="7" pos="4747" userDrawn="1">
          <p15:clr>
            <a:srgbClr val="5ACBF0"/>
          </p15:clr>
        </p15:guide>
        <p15:guide id="8" pos="4936">
          <p15:clr>
            <a:srgbClr val="5ACBF0"/>
          </p15:clr>
        </p15:guide>
        <p15:guide id="9" pos="5123">
          <p15:clr>
            <a:srgbClr val="5ACBF0"/>
          </p15:clr>
        </p15:guide>
        <p15:guide id="10" orient="horz" pos="3465" userDrawn="1">
          <p15:clr>
            <a:srgbClr val="5ACBF0"/>
          </p15:clr>
        </p15:guide>
        <p15:guide id="11" orient="horz" pos="1956" userDrawn="1">
          <p15:clr>
            <a:srgbClr val="FBAE40"/>
          </p15:clr>
        </p15:guide>
        <p15:guide id="12" pos="1096"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69616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4964009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8673704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userDrawn="1">
          <p15:clr>
            <a:srgbClr val="FBAE40"/>
          </p15:clr>
        </p15:guide>
        <p15:guide id="6" pos="3364"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8310202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8148746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18799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7770739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367836929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152312443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9248679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75047256"/>
      </p:ext>
    </p:extLst>
  </p:cSld>
  <p:clrMapOvr>
    <a:masterClrMapping/>
  </p:clrMapOvr>
  <p:transition>
    <p:fade/>
  </p:transition>
  <p:extLst>
    <p:ext uri="{DCECCB84-F9BA-43D5-87BE-67443E8EF086}">
      <p15:sldGuideLst xmlns:p15="http://schemas.microsoft.com/office/powerpoint/2012/main">
        <p15:guide id="13" pos="4929" userDrawn="1">
          <p15:clr>
            <a:srgbClr val="5ACBF0"/>
          </p15:clr>
        </p15:guide>
        <p15:guide id="29" orient="horz" pos="2160">
          <p15:clr>
            <a:srgbClr val="5ACBF0"/>
          </p15:clr>
        </p15:guide>
        <p15:guide id="30" pos="4566" userDrawn="1">
          <p15:clr>
            <a:srgbClr val="5ACBF0"/>
          </p15:clr>
        </p15:guide>
        <p15:guide id="31" pos="4203" userDrawn="1">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8644385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05326340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userDrawn="1">
          <p15:clr>
            <a:srgbClr val="A4A3A4"/>
          </p15:clr>
        </p15:guide>
        <p15:guide id="28" pos="3840">
          <p15:clr>
            <a:srgbClr val="F26B43"/>
          </p15:clr>
        </p15:guide>
        <p15:guide id="29" pos="3454" userDrawn="1">
          <p15:clr>
            <a:srgbClr val="FBAE40"/>
          </p15:clr>
        </p15:guide>
        <p15:guide id="30" pos="420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5999618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userDrawn="1">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3455035362"/>
      </p:ext>
    </p:extLst>
  </p:cSld>
  <p:clrMapOvr>
    <a:masterClrMapping/>
  </p:clrMapOvr>
  <p:transition>
    <p:fade/>
  </p:transition>
  <p:extLst>
    <p:ext uri="{DCECCB84-F9BA-43D5-87BE-67443E8EF086}">
      <p15:sldGuideLst xmlns:p15="http://schemas.microsoft.com/office/powerpoint/2012/main">
        <p15:guide id="16" pos="3754" userDrawn="1">
          <p15:clr>
            <a:srgbClr val="A4A3A4"/>
          </p15:clr>
        </p15:guide>
        <p15:guide id="17" pos="3931" userDrawn="1">
          <p15:clr>
            <a:srgbClr val="A4A3A4"/>
          </p15:clr>
        </p15:guide>
        <p15:guide id="20" pos="4937">
          <p15:clr>
            <a:srgbClr val="A4A3A4"/>
          </p15:clr>
        </p15:guide>
        <p15:guide id="21" pos="5133" userDrawn="1">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userDrawn="1">
          <p15:clr>
            <a:srgbClr val="FBAE40"/>
          </p15:clr>
        </p15:guide>
        <p15:guide id="32" orient="horz" pos="1162"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p>
        </p:txBody>
      </p:sp>
    </p:spTree>
    <p:extLst>
      <p:ext uri="{BB962C8B-B14F-4D97-AF65-F5344CB8AC3E}">
        <p14:creationId xmlns:p14="http://schemas.microsoft.com/office/powerpoint/2010/main" val="835566677"/>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8" pos="4342" userDrawn="1">
          <p15:clr>
            <a:srgbClr val="A4A3A4"/>
          </p15:clr>
        </p15:guide>
        <p15:guide id="19" pos="4531" userDrawn="1">
          <p15:clr>
            <a:srgbClr val="A4A3A4"/>
          </p15:clr>
        </p15:guide>
        <p15:guide id="28" orient="horz" pos="905">
          <p15:clr>
            <a:srgbClr val="5ACBF0"/>
          </p15:clr>
        </p15:guide>
        <p15:guide id="30" orient="horz" pos="288">
          <p15:clr>
            <a:srgbClr val="5ACBF0"/>
          </p15:clr>
        </p15:guide>
        <p15:guide id="31" orient="horz" pos="2704" userDrawn="1">
          <p15:clr>
            <a:srgbClr val="5ACBF0"/>
          </p15:clr>
        </p15:guide>
        <p15:guide id="32" pos="6947"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p>
        </p:txBody>
      </p:sp>
    </p:spTree>
    <p:extLst>
      <p:ext uri="{BB962C8B-B14F-4D97-AF65-F5344CB8AC3E}">
        <p14:creationId xmlns:p14="http://schemas.microsoft.com/office/powerpoint/2010/main" val="648551354"/>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156213940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userDrawn="1">
          <p15:clr>
            <a:srgbClr val="FBAE40"/>
          </p15:clr>
        </p15:guide>
        <p15:guide id="25" orient="horz" pos="709" userDrawn="1">
          <p15:clr>
            <a:srgbClr val="FBAE40"/>
          </p15:clr>
        </p15:guide>
        <p15:guide id="26" pos="6834"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380117858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userDrawn="1">
          <p15:clr>
            <a:srgbClr val="FBAE40"/>
          </p15:clr>
        </p15:guide>
        <p15:guide id="25" orient="horz" pos="709" userDrawn="1">
          <p15:clr>
            <a:srgbClr val="FBAE40"/>
          </p15:clr>
        </p15:guide>
        <p15:guide id="26" pos="683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Tree>
    <p:extLst>
      <p:ext uri="{BB962C8B-B14F-4D97-AF65-F5344CB8AC3E}">
        <p14:creationId xmlns:p14="http://schemas.microsoft.com/office/powerpoint/2010/main" val="309218211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90063326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8473859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5035194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7724713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3694579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userDrawn="1">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4459593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722831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7784161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422873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8932719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0802985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438410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7853416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6566852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2063983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image" Target="../media/image1.emf"/><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15"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5286" r:id="rId4"/>
    <p:sldLayoutId id="2147485390" r:id="rId5"/>
    <p:sldLayoutId id="2147484610" r:id="rId6"/>
    <p:sldLayoutId id="2147485389" r:id="rId7"/>
    <p:sldLayoutId id="2147485395" r:id="rId8"/>
    <p:sldLayoutId id="2147485396" r:id="rId9"/>
    <p:sldLayoutId id="2147484710" r:id="rId10"/>
    <p:sldLayoutId id="2147484240" r:id="rId11"/>
    <p:sldLayoutId id="2147484910" r:id="rId12"/>
    <p:sldLayoutId id="2147484911" r:id="rId13"/>
    <p:sldLayoutId id="2147485050" r:id="rId14"/>
    <p:sldLayoutId id="2147485165" r:id="rId15"/>
    <p:sldLayoutId id="2147484941" r:id="rId16"/>
    <p:sldLayoutId id="2147484942" r:id="rId17"/>
    <p:sldLayoutId id="2147485162" r:id="rId18"/>
    <p:sldLayoutId id="2147484639" r:id="rId19"/>
    <p:sldLayoutId id="2147484943" r:id="rId20"/>
    <p:sldLayoutId id="2147484603" r:id="rId21"/>
    <p:sldLayoutId id="2147485324" r:id="rId22"/>
    <p:sldLayoutId id="2147485326" r:id="rId23"/>
    <p:sldLayoutId id="2147485327" r:id="rId24"/>
    <p:sldLayoutId id="2147485328" r:id="rId25"/>
    <p:sldLayoutId id="2147485329" r:id="rId26"/>
    <p:sldLayoutId id="2147485330" r:id="rId27"/>
    <p:sldLayoutId id="2147485325" r:id="rId28"/>
    <p:sldLayoutId id="2147485331" r:id="rId29"/>
    <p:sldLayoutId id="2147485332" r:id="rId30"/>
    <p:sldLayoutId id="2147485366" r:id="rId31"/>
    <p:sldLayoutId id="2147485333" r:id="rId32"/>
    <p:sldLayoutId id="2147485334" r:id="rId33"/>
    <p:sldLayoutId id="2147485394" r:id="rId34"/>
    <p:sldLayoutId id="2147485340" r:id="rId35"/>
    <p:sldLayoutId id="2147485346" r:id="rId36"/>
    <p:sldLayoutId id="2147485349" r:id="rId37"/>
    <p:sldLayoutId id="2147485351" r:id="rId38"/>
    <p:sldLayoutId id="2147485369" r:id="rId39"/>
    <p:sldLayoutId id="2147485363" r:id="rId40"/>
    <p:sldLayoutId id="2147485370" r:id="rId41"/>
    <p:sldLayoutId id="2147484833" r:id="rId42"/>
    <p:sldLayoutId id="2147484834" r:id="rId43"/>
    <p:sldLayoutId id="2147484835" r:id="rId44"/>
    <p:sldLayoutId id="2147485385" r:id="rId45"/>
    <p:sldLayoutId id="2147485387" r:id="rId46"/>
    <p:sldLayoutId id="2147485382" r:id="rId47"/>
    <p:sldLayoutId id="2147484922" r:id="rId48"/>
    <p:sldLayoutId id="2147484923" r:id="rId49"/>
    <p:sldLayoutId id="2147485287" r:id="rId50"/>
    <p:sldLayoutId id="2147484924" r:id="rId51"/>
    <p:sldLayoutId id="2147484839" r:id="rId52"/>
    <p:sldLayoutId id="2147484840" r:id="rId53"/>
    <p:sldLayoutId id="2147485383" r:id="rId54"/>
    <p:sldLayoutId id="2147484841" r:id="rId55"/>
    <p:sldLayoutId id="2147484842" r:id="rId56"/>
    <p:sldLayoutId id="2147484843" r:id="rId57"/>
    <p:sldLayoutId id="2147484938" r:id="rId58"/>
    <p:sldLayoutId id="2147484939" r:id="rId59"/>
    <p:sldLayoutId id="2147484940" r:id="rId60"/>
    <p:sldLayoutId id="2147485161" r:id="rId61"/>
    <p:sldLayoutId id="2147485152" r:id="rId62"/>
    <p:sldLayoutId id="2147485153" r:id="rId63"/>
    <p:sldLayoutId id="2147485154" r:id="rId64"/>
    <p:sldLayoutId id="2147485379" r:id="rId65"/>
    <p:sldLayoutId id="2147485380" r:id="rId66"/>
    <p:sldLayoutId id="2147485381" r:id="rId67"/>
    <p:sldLayoutId id="2147484944" r:id="rId68"/>
    <p:sldLayoutId id="2147484945" r:id="rId69"/>
    <p:sldLayoutId id="2147485372" r:id="rId70"/>
    <p:sldLayoutId id="2147485373" r:id="rId71"/>
    <p:sldLayoutId id="2147485388" r:id="rId72"/>
    <p:sldLayoutId id="2147485296" r:id="rId73"/>
    <p:sldLayoutId id="2147485392" r:id="rId74"/>
    <p:sldLayoutId id="2147485393" r:id="rId75"/>
    <p:sldLayoutId id="2147485368" r:id="rId76"/>
    <p:sldLayoutId id="2147485367" r:id="rId77"/>
    <p:sldLayoutId id="2147485292" r:id="rId78"/>
    <p:sldLayoutId id="2147485294" r:id="rId79"/>
    <p:sldLayoutId id="2147485338" r:id="rId80"/>
    <p:sldLayoutId id="2147485339" r:id="rId81"/>
    <p:sldLayoutId id="2147485360" r:id="rId82"/>
    <p:sldLayoutId id="2147485364" r:id="rId83"/>
    <p:sldLayoutId id="2147485365" r:id="rId84"/>
    <p:sldLayoutId id="2147485352" r:id="rId85"/>
    <p:sldLayoutId id="2147485353" r:id="rId86"/>
    <p:sldLayoutId id="2147485354" r:id="rId87"/>
    <p:sldLayoutId id="2147485355" r:id="rId88"/>
    <p:sldLayoutId id="2147485356" r:id="rId89"/>
    <p:sldLayoutId id="2147485374" r:id="rId90"/>
    <p:sldLayoutId id="2147485375" r:id="rId91"/>
    <p:sldLayoutId id="2147485376" r:id="rId92"/>
    <p:sldLayoutId id="2147485377" r:id="rId93"/>
    <p:sldLayoutId id="2147485378" r:id="rId94"/>
    <p:sldLayoutId id="2147485137" r:id="rId95"/>
    <p:sldLayoutId id="2147485138" r:id="rId96"/>
    <p:sldLayoutId id="2147485139" r:id="rId97"/>
    <p:sldLayoutId id="2147485140" r:id="rId98"/>
    <p:sldLayoutId id="2147485141" r:id="rId99"/>
    <p:sldLayoutId id="2147485142" r:id="rId100"/>
    <p:sldLayoutId id="2147484249" r:id="rId101"/>
    <p:sldLayoutId id="2147484640" r:id="rId102"/>
    <p:sldLayoutId id="2147485288" r:id="rId103"/>
    <p:sldLayoutId id="2147485290" r:id="rId104"/>
    <p:sldLayoutId id="2147485289" r:id="rId105"/>
    <p:sldLayoutId id="2147485291" r:id="rId106"/>
    <p:sldLayoutId id="2147484584" r:id="rId107"/>
    <p:sldLayoutId id="2147484583" r:id="rId108"/>
    <p:sldLayoutId id="2147484671" r:id="rId109"/>
    <p:sldLayoutId id="2147484673" r:id="rId110"/>
    <p:sldLayoutId id="2147485391" r:id="rId111"/>
    <p:sldLayoutId id="2147484299" r:id="rId112"/>
    <p:sldLayoutId id="2147484263" r:id="rId113"/>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hyperlink" Target="https://learn.microsoft.com/en-us/virtualization/hyper-v-on-windows/tlfs/vsm" TargetMode="Externa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7BBF5C03_8B051BE2.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3" Type="http://schemas.openxmlformats.org/officeDocument/2006/relationships/hyperlink" Target="https://github.com/heki-linux/lvbs-linux/tree/ubuntu-lvbs" TargetMode="External"/><Relationship Id="rId2" Type="http://schemas.openxmlformats.org/officeDocument/2006/relationships/hyperlink" Target="https://github.com/heki-linux/lvbs-linux/tree/secure-kernel-lvbs" TargetMode="External"/><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3" Type="http://schemas.openxmlformats.org/officeDocument/2006/relationships/hyperlink" Target="https://lore.kernel.org/all/20231113022326.24388-1-mic@digikod.net/" TargetMode="External"/><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35.xml.rels><?xml version="1.0" encoding="UTF-8" standalone="yes"?>
<Relationships xmlns="http://schemas.openxmlformats.org/package/2006/relationships"><Relationship Id="rId2" Type="http://schemas.openxmlformats.org/officeDocument/2006/relationships/hyperlink" Target="https://github.com/heki-linux/linux/tree/heki-v2" TargetMode="External"/><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2" Type="http://schemas.openxmlformats.org/officeDocument/2006/relationships/hyperlink" Target="https://github.com/heki-linux" TargetMode="External"/><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hyperlink" Target="https://github.com/heki-linux/.github/raw/main/talks/2023-11-14%20demo%20Heki%20cr-pinning.webm" TargetMode="External"/><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video" Target="../media/media1.webm"/><Relationship Id="rId1" Type="http://schemas.microsoft.com/office/2007/relationships/media" Target="../media/media1.webm"/><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04F4-D44B-034E-BDA3-B1A28177F4AC}"/>
              </a:ext>
            </a:extLst>
          </p:cNvPr>
          <p:cNvSpPr>
            <a:spLocks noGrp="1"/>
          </p:cNvSpPr>
          <p:nvPr>
            <p:ph type="title"/>
          </p:nvPr>
        </p:nvSpPr>
        <p:spPr>
          <a:xfrm>
            <a:off x="588263" y="1871544"/>
            <a:ext cx="4167887" cy="1661993"/>
          </a:xfrm>
        </p:spPr>
        <p:txBody>
          <a:bodyPr/>
          <a:lstStyle/>
          <a:p>
            <a:r>
              <a:rPr lang="en-US"/>
              <a:t>Linux Virtualization Based Security (LVBS)</a:t>
            </a:r>
          </a:p>
        </p:txBody>
      </p:sp>
      <p:sp>
        <p:nvSpPr>
          <p:cNvPr id="3" name="Text Placeholder 2">
            <a:extLst>
              <a:ext uri="{FF2B5EF4-FFF2-40B4-BE49-F238E27FC236}">
                <a16:creationId xmlns:a16="http://schemas.microsoft.com/office/drawing/2014/main" id="{8979BC2D-2378-144D-8779-2C4A3D32B56B}"/>
              </a:ext>
            </a:extLst>
          </p:cNvPr>
          <p:cNvSpPr>
            <a:spLocks noGrp="1"/>
          </p:cNvSpPr>
          <p:nvPr>
            <p:ph type="body" sz="quarter" idx="12"/>
          </p:nvPr>
        </p:nvSpPr>
        <p:spPr/>
        <p:txBody>
          <a:bodyPr/>
          <a:lstStyle/>
          <a:p>
            <a:r>
              <a:rPr lang="en-US"/>
              <a:t>Linux Plumbers Conference 2023</a:t>
            </a:r>
          </a:p>
        </p:txBody>
      </p:sp>
      <p:sp>
        <p:nvSpPr>
          <p:cNvPr id="4" name="Text Placeholder 2">
            <a:extLst>
              <a:ext uri="{FF2B5EF4-FFF2-40B4-BE49-F238E27FC236}">
                <a16:creationId xmlns:a16="http://schemas.microsoft.com/office/drawing/2014/main" id="{592EAAA9-CDF6-F586-5CF1-D5B3B2749461}"/>
              </a:ext>
            </a:extLst>
          </p:cNvPr>
          <p:cNvSpPr txBox="1">
            <a:spLocks/>
          </p:cNvSpPr>
          <p:nvPr/>
        </p:nvSpPr>
        <p:spPr>
          <a:xfrm>
            <a:off x="591567" y="4949687"/>
            <a:ext cx="4527085" cy="246221"/>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a:solidFill>
                  <a:schemeClr val="accent2">
                    <a:lumMod val="20000"/>
                    <a:lumOff val="80000"/>
                  </a:schemeClr>
                </a:solidFill>
              </a:rPr>
              <a:t>Thara Gopinath, Mickaël Salaün, James Morris</a:t>
            </a:r>
          </a:p>
        </p:txBody>
      </p:sp>
      <p:pic>
        <p:nvPicPr>
          <p:cNvPr id="11" name="Picture Placeholder 10" descr="Close-up of circuit board">
            <a:extLst>
              <a:ext uri="{FF2B5EF4-FFF2-40B4-BE49-F238E27FC236}">
                <a16:creationId xmlns:a16="http://schemas.microsoft.com/office/drawing/2014/main" id="{51534431-563E-52F8-0436-FF3B940A7E44}"/>
              </a:ext>
            </a:extLst>
          </p:cNvPr>
          <p:cNvPicPr>
            <a:picLocks noGrp="1" noChangeAspect="1"/>
          </p:cNvPicPr>
          <p:nvPr>
            <p:ph type="pic" sz="quarter" idx="13"/>
          </p:nvPr>
        </p:nvPicPr>
        <p:blipFill>
          <a:blip r:embed="rId2"/>
          <a:srcRect l="22661" r="22661"/>
          <a:stretch/>
        </p:blipFill>
        <p:spPr>
          <a:xfrm>
            <a:off x="5621338" y="0"/>
            <a:ext cx="6570662" cy="6858000"/>
          </a:xfrm>
        </p:spPr>
      </p:pic>
    </p:spTree>
    <p:extLst>
      <p:ext uri="{BB962C8B-B14F-4D97-AF65-F5344CB8AC3E}">
        <p14:creationId xmlns:p14="http://schemas.microsoft.com/office/powerpoint/2010/main" val="426687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C5BF-2587-AA43-8D00-4B95D90A112D}"/>
              </a:ext>
            </a:extLst>
          </p:cNvPr>
          <p:cNvSpPr>
            <a:spLocks noGrp="1"/>
          </p:cNvSpPr>
          <p:nvPr>
            <p:ph type="title"/>
          </p:nvPr>
        </p:nvSpPr>
        <p:spPr/>
        <p:txBody>
          <a:bodyPr/>
          <a:lstStyle/>
          <a:p>
            <a:r>
              <a:rPr lang="en-US"/>
              <a:t>Approach</a:t>
            </a:r>
          </a:p>
        </p:txBody>
      </p:sp>
      <p:sp>
        <p:nvSpPr>
          <p:cNvPr id="3" name="Text Placeholder 2">
            <a:extLst>
              <a:ext uri="{FF2B5EF4-FFF2-40B4-BE49-F238E27FC236}">
                <a16:creationId xmlns:a16="http://schemas.microsoft.com/office/drawing/2014/main" id="{F39D18C1-892E-774C-A583-DD3BE9301A12}"/>
              </a:ext>
            </a:extLst>
          </p:cNvPr>
          <p:cNvSpPr>
            <a:spLocks noGrp="1"/>
          </p:cNvSpPr>
          <p:nvPr>
            <p:ph type="body" sz="quarter" idx="11"/>
          </p:nvPr>
        </p:nvSpPr>
        <p:spPr/>
        <p:txBody>
          <a:bodyPr/>
          <a:lstStyle/>
          <a:p>
            <a:endParaRPr lang="en-US" dirty="0"/>
          </a:p>
          <a:p>
            <a:r>
              <a:rPr lang="en-US" dirty="0"/>
              <a:t>Mainline acceptance across ecosystem is critical to success</a:t>
            </a:r>
          </a:p>
          <a:p>
            <a:endParaRPr lang="en-US" dirty="0"/>
          </a:p>
          <a:p>
            <a:r>
              <a:rPr lang="en-US" dirty="0"/>
              <a:t>Reference implementation (HEKI): </a:t>
            </a:r>
          </a:p>
          <a:p>
            <a:pPr lvl="1"/>
            <a:r>
              <a:rPr lang="en-US" dirty="0">
                <a:solidFill>
                  <a:schemeClr val="accent5">
                    <a:lumMod val="50000"/>
                  </a:schemeClr>
                </a:solidFill>
              </a:rPr>
              <a:t>KVM</a:t>
            </a:r>
          </a:p>
          <a:p>
            <a:pPr lvl="1"/>
            <a:r>
              <a:rPr lang="en-US" dirty="0">
                <a:solidFill>
                  <a:schemeClr val="accent5">
                    <a:lumMod val="50000"/>
                  </a:schemeClr>
                </a:solidFill>
              </a:rPr>
              <a:t>Linux kernel API</a:t>
            </a:r>
          </a:p>
          <a:p>
            <a:pPr lvl="1"/>
            <a:r>
              <a:rPr lang="en-US" dirty="0">
                <a:solidFill>
                  <a:schemeClr val="accent5">
                    <a:lumMod val="50000"/>
                  </a:schemeClr>
                </a:solidFill>
              </a:rPr>
              <a:t>Flexible kernel hardening policy</a:t>
            </a:r>
          </a:p>
          <a:p>
            <a:pPr marL="0" indent="0">
              <a:buNone/>
            </a:pPr>
            <a:endParaRPr lang="en-US" dirty="0"/>
          </a:p>
          <a:p>
            <a:r>
              <a:rPr lang="en-US" dirty="0"/>
              <a:t>We are seeking feedback and collaboration.</a:t>
            </a:r>
            <a:br>
              <a:rPr lang="en-US" dirty="0"/>
            </a:br>
            <a:endParaRPr lang="en-US" dirty="0"/>
          </a:p>
          <a:p>
            <a:pPr marL="0" indent="0">
              <a:buNone/>
            </a:pPr>
            <a:endParaRPr lang="en-US" dirty="0"/>
          </a:p>
        </p:txBody>
      </p:sp>
    </p:spTree>
    <p:extLst>
      <p:ext uri="{BB962C8B-B14F-4D97-AF65-F5344CB8AC3E}">
        <p14:creationId xmlns:p14="http://schemas.microsoft.com/office/powerpoint/2010/main" val="5629531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E540-D664-2248-A353-E17150691F3D}"/>
              </a:ext>
            </a:extLst>
          </p:cNvPr>
          <p:cNvSpPr>
            <a:spLocks noGrp="1"/>
          </p:cNvSpPr>
          <p:nvPr>
            <p:ph type="title"/>
          </p:nvPr>
        </p:nvSpPr>
        <p:spPr/>
        <p:txBody>
          <a:bodyPr/>
          <a:lstStyle/>
          <a:p>
            <a:r>
              <a:rPr lang="en-US">
                <a:cs typeface="Segoe UI"/>
              </a:rPr>
              <a:t>Hyper-V Implementation</a:t>
            </a:r>
          </a:p>
        </p:txBody>
      </p:sp>
      <p:sp>
        <p:nvSpPr>
          <p:cNvPr id="4" name="Text Placeholder 3">
            <a:extLst>
              <a:ext uri="{FF2B5EF4-FFF2-40B4-BE49-F238E27FC236}">
                <a16:creationId xmlns:a16="http://schemas.microsoft.com/office/drawing/2014/main" id="{C3D9F1C3-1A6A-0043-B6F0-28422B39AD04}"/>
              </a:ext>
            </a:extLst>
          </p:cNvPr>
          <p:cNvSpPr>
            <a:spLocks noGrp="1"/>
          </p:cNvSpPr>
          <p:nvPr>
            <p:ph type="body" sz="quarter" idx="12"/>
          </p:nvPr>
        </p:nvSpPr>
        <p:spPr>
          <a:xfrm>
            <a:off x="585216" y="3977319"/>
            <a:ext cx="9144000" cy="307777"/>
          </a:xfrm>
        </p:spPr>
        <p:txBody>
          <a:bodyPr vert="horz" wrap="square" lIns="0" tIns="0" rIns="0" bIns="0" rtlCol="0" anchor="t">
            <a:spAutoFit/>
          </a:bodyPr>
          <a:lstStyle/>
          <a:p>
            <a:r>
              <a:rPr lang="en-US" sz="2000">
                <a:solidFill>
                  <a:schemeClr val="accent2">
                    <a:lumMod val="20000"/>
                    <a:lumOff val="80000"/>
                  </a:schemeClr>
                </a:solidFill>
                <a:cs typeface="Segoe UI"/>
              </a:rPr>
              <a:t>Thara Gopinath</a:t>
            </a:r>
            <a:endParaRPr lang="en-US" sz="2000">
              <a:solidFill>
                <a:schemeClr val="accent2">
                  <a:lumMod val="20000"/>
                  <a:lumOff val="80000"/>
                </a:schemeClr>
              </a:solidFill>
            </a:endParaRPr>
          </a:p>
        </p:txBody>
      </p:sp>
    </p:spTree>
    <p:extLst>
      <p:ext uri="{BB962C8B-B14F-4D97-AF65-F5344CB8AC3E}">
        <p14:creationId xmlns:p14="http://schemas.microsoft.com/office/powerpoint/2010/main" val="102352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C5BF-2587-AA43-8D00-4B95D90A112D}"/>
              </a:ext>
            </a:extLst>
          </p:cNvPr>
          <p:cNvSpPr>
            <a:spLocks noGrp="1"/>
          </p:cNvSpPr>
          <p:nvPr>
            <p:ph type="title"/>
          </p:nvPr>
        </p:nvSpPr>
        <p:spPr/>
        <p:txBody>
          <a:bodyPr/>
          <a:lstStyle/>
          <a:p>
            <a:r>
              <a:rPr lang="en-US">
                <a:cs typeface="Segoe UI"/>
              </a:rPr>
              <a:t>Hyper-V based System</a:t>
            </a:r>
            <a:endParaRPr lang="en-US"/>
          </a:p>
        </p:txBody>
      </p:sp>
      <p:pic>
        <p:nvPicPr>
          <p:cNvPr id="7" name="Picture 6" descr="A screenshot of a computer&#10;&#10;Description automatically generated">
            <a:extLst>
              <a:ext uri="{FF2B5EF4-FFF2-40B4-BE49-F238E27FC236}">
                <a16:creationId xmlns:a16="http://schemas.microsoft.com/office/drawing/2014/main" id="{2088796C-EC2C-BA8D-A6A4-BB57E32B109E}"/>
              </a:ext>
            </a:extLst>
          </p:cNvPr>
          <p:cNvPicPr>
            <a:picLocks noChangeAspect="1"/>
          </p:cNvPicPr>
          <p:nvPr/>
        </p:nvPicPr>
        <p:blipFill>
          <a:blip r:embed="rId2"/>
          <a:stretch>
            <a:fillRect/>
          </a:stretch>
        </p:blipFill>
        <p:spPr>
          <a:xfrm>
            <a:off x="4632709" y="1653389"/>
            <a:ext cx="7589153" cy="4648870"/>
          </a:xfrm>
          <a:prstGeom prst="rect">
            <a:avLst/>
          </a:prstGeom>
        </p:spPr>
      </p:pic>
    </p:spTree>
    <p:extLst>
      <p:ext uri="{BB962C8B-B14F-4D97-AF65-F5344CB8AC3E}">
        <p14:creationId xmlns:p14="http://schemas.microsoft.com/office/powerpoint/2010/main" val="23978415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BDDB2-2FF7-9FBA-0B9E-E200D6322F37}"/>
              </a:ext>
            </a:extLst>
          </p:cNvPr>
          <p:cNvSpPr>
            <a:spLocks noGrp="1"/>
          </p:cNvSpPr>
          <p:nvPr>
            <p:ph type="title"/>
          </p:nvPr>
        </p:nvSpPr>
        <p:spPr/>
        <p:txBody>
          <a:bodyPr/>
          <a:lstStyle/>
          <a:p>
            <a:r>
              <a:rPr lang="en-US">
                <a:solidFill>
                  <a:srgbClr val="30E5D0"/>
                </a:solidFill>
                <a:latin typeface="Segoe UI Semibold"/>
                <a:cs typeface="Segoe UI"/>
              </a:rPr>
              <a:t>Virtual</a:t>
            </a:r>
            <a:r>
              <a:rPr lang="en-US" sz="3600" baseline="0">
                <a:solidFill>
                  <a:srgbClr val="30E5D0"/>
                </a:solidFill>
                <a:latin typeface="Segoe UI Semibold"/>
                <a:cs typeface="Segoe UI"/>
              </a:rPr>
              <a:t> Secure Mode (VSM)</a:t>
            </a:r>
            <a:r>
              <a:rPr lang="en-US" sz="3600">
                <a:solidFill>
                  <a:srgbClr val="30E5D0"/>
                </a:solidFill>
                <a:latin typeface="Segoe UI Semibold"/>
                <a:ea typeface="Segoe UI Semibold"/>
                <a:cs typeface="Segoe UI Semibold"/>
              </a:rPr>
              <a:t>​</a:t>
            </a:r>
            <a:endParaRPr lang="en-US"/>
          </a:p>
        </p:txBody>
      </p:sp>
      <p:pic>
        <p:nvPicPr>
          <p:cNvPr id="5" name="Picture 4" descr="A screenshot of a computer&#10;&#10;Description automatically generated">
            <a:extLst>
              <a:ext uri="{FF2B5EF4-FFF2-40B4-BE49-F238E27FC236}">
                <a16:creationId xmlns:a16="http://schemas.microsoft.com/office/drawing/2014/main" id="{81BAAA12-30C0-8BDE-FFFE-09AF8C89C7D2}"/>
              </a:ext>
            </a:extLst>
          </p:cNvPr>
          <p:cNvPicPr>
            <a:picLocks noChangeAspect="1"/>
          </p:cNvPicPr>
          <p:nvPr/>
        </p:nvPicPr>
        <p:blipFill>
          <a:blip r:embed="rId2"/>
          <a:stretch>
            <a:fillRect/>
          </a:stretch>
        </p:blipFill>
        <p:spPr>
          <a:xfrm>
            <a:off x="4673938" y="1994311"/>
            <a:ext cx="6886258" cy="4574421"/>
          </a:xfrm>
          <a:prstGeom prst="rect">
            <a:avLst/>
          </a:prstGeom>
        </p:spPr>
      </p:pic>
      <p:sp>
        <p:nvSpPr>
          <p:cNvPr id="6" name="Text Placeholder 2">
            <a:extLst>
              <a:ext uri="{FF2B5EF4-FFF2-40B4-BE49-F238E27FC236}">
                <a16:creationId xmlns:a16="http://schemas.microsoft.com/office/drawing/2014/main" id="{E6CA008E-687C-828F-E012-F6B19F6CD5D2}"/>
              </a:ext>
            </a:extLst>
          </p:cNvPr>
          <p:cNvSpPr>
            <a:spLocks noGrp="1"/>
          </p:cNvSpPr>
          <p:nvPr/>
        </p:nvSpPr>
        <p:spPr>
          <a:xfrm>
            <a:off x="4623967" y="585788"/>
            <a:ext cx="6783104" cy="924534"/>
          </a:xfrm>
          <a:prstGeom prst="rect">
            <a:avLst/>
          </a:prstGeom>
        </p:spPr>
        <p:txBody>
          <a:bodyPr vert="horz" wrap="square" lIns="0" tIns="0" rIns="0" bIns="0" rtlCol="0" anchor="t">
            <a:noAutofit/>
          </a:bodyPr>
          <a:lstStyle>
            <a:lvl1pPr marL="231775" marR="0" indent="-231775" algn="l" defTabSz="932742" rtl="0" eaLnBrk="1" fontAlgn="auto" latinLnBrk="0" hangingPunct="1">
              <a:lnSpc>
                <a:spcPct val="100000"/>
              </a:lnSpc>
              <a:spcBef>
                <a:spcPct val="20000"/>
              </a:spcBef>
              <a:spcAft>
                <a:spcPts val="60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cs typeface="Segoe UI"/>
              </a:rPr>
              <a:t>Separate privileged execution environment within a partition : Virtual Trust Level (VTL)</a:t>
            </a:r>
            <a:endParaRPr lang="en-US" dirty="0"/>
          </a:p>
          <a:p>
            <a:endParaRPr lang="en-US">
              <a:cs typeface="Segoe UI"/>
            </a:endParaRPr>
          </a:p>
        </p:txBody>
      </p:sp>
    </p:spTree>
    <p:extLst>
      <p:ext uri="{BB962C8B-B14F-4D97-AF65-F5344CB8AC3E}">
        <p14:creationId xmlns:p14="http://schemas.microsoft.com/office/powerpoint/2010/main" val="75609994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0738-E6F1-66A7-3762-36A2524BEC58}"/>
              </a:ext>
            </a:extLst>
          </p:cNvPr>
          <p:cNvSpPr>
            <a:spLocks noGrp="1"/>
          </p:cNvSpPr>
          <p:nvPr>
            <p:ph type="title"/>
          </p:nvPr>
        </p:nvSpPr>
        <p:spPr/>
        <p:txBody>
          <a:bodyPr/>
          <a:lstStyle/>
          <a:p>
            <a:r>
              <a:rPr lang="en-US">
                <a:cs typeface="Segoe UI"/>
              </a:rPr>
              <a:t>VSM Features</a:t>
            </a:r>
            <a:endParaRPr lang="en-US"/>
          </a:p>
        </p:txBody>
      </p:sp>
      <p:sp>
        <p:nvSpPr>
          <p:cNvPr id="3" name="Text Placeholder 2">
            <a:extLst>
              <a:ext uri="{FF2B5EF4-FFF2-40B4-BE49-F238E27FC236}">
                <a16:creationId xmlns:a16="http://schemas.microsoft.com/office/drawing/2014/main" id="{5BE6CD51-3C72-DCE6-6251-DB2E52A0ACEE}"/>
              </a:ext>
            </a:extLst>
          </p:cNvPr>
          <p:cNvSpPr>
            <a:spLocks noGrp="1"/>
          </p:cNvSpPr>
          <p:nvPr>
            <p:ph type="body" sz="quarter" idx="11"/>
          </p:nvPr>
        </p:nvSpPr>
        <p:spPr/>
        <p:txBody>
          <a:bodyPr/>
          <a:lstStyle/>
          <a:p>
            <a:endParaRPr lang="en-US">
              <a:ea typeface="+mn-lt"/>
              <a:cs typeface="+mn-lt"/>
            </a:endParaRPr>
          </a:p>
          <a:p>
            <a:endParaRPr lang="en-US">
              <a:ea typeface="+mn-lt"/>
              <a:cs typeface="+mn-lt"/>
            </a:endParaRPr>
          </a:p>
          <a:p>
            <a:r>
              <a:rPr lang="en-US" dirty="0">
                <a:ea typeface="+mn-lt"/>
                <a:cs typeface="+mn-lt"/>
              </a:rPr>
              <a:t>Virtual Processor state isolation</a:t>
            </a:r>
          </a:p>
          <a:p>
            <a:r>
              <a:rPr lang="en-US" dirty="0">
                <a:ea typeface="+mn-lt"/>
                <a:cs typeface="+mn-lt"/>
              </a:rPr>
              <a:t>Memory access hierarchy and protection</a:t>
            </a:r>
          </a:p>
          <a:p>
            <a:r>
              <a:rPr lang="en-US" dirty="0">
                <a:ea typeface="+mn-lt"/>
                <a:cs typeface="+mn-lt"/>
              </a:rPr>
              <a:t>Virtual Interrupt and Intercept handling</a:t>
            </a:r>
          </a:p>
          <a:p>
            <a:endParaRPr lang="en-US">
              <a:ea typeface="+mn-lt"/>
              <a:cs typeface="+mn-lt"/>
            </a:endParaRPr>
          </a:p>
          <a:p>
            <a:endParaRPr lang="en-US">
              <a:ea typeface="+mn-lt"/>
              <a:cs typeface="+mn-lt"/>
            </a:endParaRPr>
          </a:p>
          <a:p>
            <a:r>
              <a:rPr lang="en-US" dirty="0">
                <a:ea typeface="+mn-lt"/>
                <a:cs typeface="+mn-lt"/>
                <a:hlinkClick r:id="rId2"/>
              </a:rPr>
              <a:t>https://learn.microsoft.com/en-us/virtualization/hyper-v-on-windows/tlfs/vsm</a:t>
            </a:r>
          </a:p>
          <a:p>
            <a:endParaRPr lang="en-US" dirty="0">
              <a:ea typeface="+mn-lt"/>
              <a:cs typeface="+mn-lt"/>
            </a:endParaRPr>
          </a:p>
        </p:txBody>
      </p:sp>
    </p:spTree>
    <p:extLst>
      <p:ext uri="{BB962C8B-B14F-4D97-AF65-F5344CB8AC3E}">
        <p14:creationId xmlns:p14="http://schemas.microsoft.com/office/powerpoint/2010/main" val="373814164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7B98E-1F5E-B127-E3E8-FBD2871DF392}"/>
              </a:ext>
            </a:extLst>
          </p:cNvPr>
          <p:cNvSpPr>
            <a:spLocks noGrp="1"/>
          </p:cNvSpPr>
          <p:nvPr>
            <p:ph type="title"/>
          </p:nvPr>
        </p:nvSpPr>
        <p:spPr/>
        <p:txBody>
          <a:bodyPr/>
          <a:lstStyle/>
          <a:p>
            <a:r>
              <a:rPr lang="en-US">
                <a:cs typeface="Segoe UI"/>
              </a:rPr>
              <a:t>LVBS and VSM</a:t>
            </a:r>
            <a:endParaRPr lang="en-US"/>
          </a:p>
        </p:txBody>
      </p:sp>
      <p:sp>
        <p:nvSpPr>
          <p:cNvPr id="3" name="Text Placeholder 2">
            <a:extLst>
              <a:ext uri="{FF2B5EF4-FFF2-40B4-BE49-F238E27FC236}">
                <a16:creationId xmlns:a16="http://schemas.microsoft.com/office/drawing/2014/main" id="{8AACC34D-A515-5D95-42A0-37864FD2636E}"/>
              </a:ext>
            </a:extLst>
          </p:cNvPr>
          <p:cNvSpPr>
            <a:spLocks noGrp="1"/>
          </p:cNvSpPr>
          <p:nvPr>
            <p:ph type="body" sz="quarter" idx="11"/>
          </p:nvPr>
        </p:nvSpPr>
        <p:spPr/>
        <p:txBody>
          <a:bodyPr/>
          <a:lstStyle/>
          <a:p>
            <a:endParaRPr lang="en-US">
              <a:cs typeface="Segoe UI"/>
            </a:endParaRPr>
          </a:p>
          <a:p>
            <a:r>
              <a:rPr lang="en-US">
                <a:cs typeface="Segoe UI"/>
              </a:rPr>
              <a:t>Kernel Hardening</a:t>
            </a:r>
          </a:p>
          <a:p>
            <a:pPr lvl="1">
              <a:buFont typeface="Courier New" panose="05000000000000000000" pitchFamily="2" charset="2"/>
              <a:buChar char="o"/>
            </a:pPr>
            <a:r>
              <a:rPr lang="en-US">
                <a:cs typeface="Segoe UI"/>
              </a:rPr>
              <a:t>Hardening memory permissions (HVCI)</a:t>
            </a:r>
            <a:endParaRPr lang="en-US"/>
          </a:p>
          <a:p>
            <a:pPr lvl="1">
              <a:buFont typeface="Courier New" panose="05000000000000000000" pitchFamily="2" charset="2"/>
              <a:buChar char="o"/>
            </a:pPr>
            <a:r>
              <a:rPr lang="en-US">
                <a:cs typeface="Segoe UI"/>
              </a:rPr>
              <a:t>Monitoring critical system registers and MSRs</a:t>
            </a:r>
            <a:endParaRPr lang="en-US"/>
          </a:p>
          <a:p>
            <a:pPr lvl="1">
              <a:buFont typeface="Courier New" panose="05000000000000000000" pitchFamily="2" charset="2"/>
              <a:buChar char="o"/>
            </a:pPr>
            <a:r>
              <a:rPr lang="en-US">
                <a:cs typeface="Segoe UI"/>
              </a:rPr>
              <a:t>Monitoring critical kernel data structures</a:t>
            </a:r>
          </a:p>
          <a:p>
            <a:pPr lvl="1">
              <a:buFont typeface="Courier New" panose="05000000000000000000" pitchFamily="2" charset="2"/>
              <a:buChar char="o"/>
            </a:pPr>
            <a:endParaRPr lang="en-US">
              <a:cs typeface="Segoe UI"/>
            </a:endParaRPr>
          </a:p>
          <a:p>
            <a:pPr>
              <a:buFont typeface="Wingdings"/>
            </a:pPr>
            <a:r>
              <a:rPr lang="en-US">
                <a:cs typeface="Segoe UI"/>
              </a:rPr>
              <a:t>Offloading policies (control flow integrity, authentication) </a:t>
            </a:r>
          </a:p>
          <a:p>
            <a:pPr>
              <a:buFont typeface="Wingdings"/>
            </a:pPr>
            <a:r>
              <a:rPr lang="en-US">
                <a:cs typeface="Segoe UI"/>
              </a:rPr>
              <a:t>Offloading secure services (trustlets)</a:t>
            </a:r>
          </a:p>
          <a:p>
            <a:endParaRPr lang="en-US"/>
          </a:p>
          <a:p>
            <a:r>
              <a:rPr lang="en-US"/>
              <a:t>Initial Target : Basic Kernel Hardening.</a:t>
            </a:r>
          </a:p>
          <a:p>
            <a:endParaRPr lang="en-US"/>
          </a:p>
          <a:p>
            <a:endParaRPr lang="en-US"/>
          </a:p>
          <a:p>
            <a:endParaRPr lang="en-US"/>
          </a:p>
          <a:p>
            <a:endParaRPr lang="en-US"/>
          </a:p>
          <a:p>
            <a:endParaRPr lang="en-US"/>
          </a:p>
          <a:p>
            <a:endParaRPr lang="en-US"/>
          </a:p>
          <a:p>
            <a:pPr marL="0" indent="0">
              <a:buNone/>
            </a:pPr>
            <a:endParaRPr lang="en-US"/>
          </a:p>
        </p:txBody>
      </p:sp>
    </p:spTree>
    <p:extLst>
      <p:ext uri="{BB962C8B-B14F-4D97-AF65-F5344CB8AC3E}">
        <p14:creationId xmlns:p14="http://schemas.microsoft.com/office/powerpoint/2010/main" val="401843818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BA00-CCE9-5D29-0F38-2FAF46626738}"/>
              </a:ext>
            </a:extLst>
          </p:cNvPr>
          <p:cNvSpPr>
            <a:spLocks noGrp="1"/>
          </p:cNvSpPr>
          <p:nvPr>
            <p:ph type="title"/>
          </p:nvPr>
        </p:nvSpPr>
        <p:spPr>
          <a:xfrm>
            <a:off x="135048" y="585789"/>
            <a:ext cx="4012564" cy="3128716"/>
          </a:xfrm>
        </p:spPr>
        <p:txBody>
          <a:bodyPr/>
          <a:lstStyle/>
          <a:p>
            <a:br>
              <a:rPr lang="en-US">
                <a:cs typeface="Segoe UI"/>
              </a:rPr>
            </a:br>
            <a:r>
              <a:rPr lang="en-US">
                <a:cs typeface="Segoe UI"/>
              </a:rPr>
              <a:t>   Threat Model:</a:t>
            </a:r>
            <a:br>
              <a:rPr lang="en-US">
                <a:cs typeface="Segoe UI"/>
              </a:rPr>
            </a:br>
            <a:br>
              <a:rPr lang="en-US">
                <a:cs typeface="Segoe UI"/>
              </a:rPr>
            </a:br>
            <a:r>
              <a:rPr lang="en-US">
                <a:cs typeface="Segoe UI"/>
              </a:rPr>
              <a:t>  Kernel Hardening</a:t>
            </a:r>
            <a:br>
              <a:rPr lang="en-US"/>
            </a:br>
            <a:br>
              <a:rPr lang="en-US"/>
            </a:br>
            <a:endParaRPr lang="en-US"/>
          </a:p>
        </p:txBody>
      </p:sp>
      <p:sp>
        <p:nvSpPr>
          <p:cNvPr id="3" name="Text Placeholder 2">
            <a:extLst>
              <a:ext uri="{FF2B5EF4-FFF2-40B4-BE49-F238E27FC236}">
                <a16:creationId xmlns:a16="http://schemas.microsoft.com/office/drawing/2014/main" id="{9E851A0C-474F-35BC-B1E4-A00FBA42CE89}"/>
              </a:ext>
            </a:extLst>
          </p:cNvPr>
          <p:cNvSpPr>
            <a:spLocks noGrp="1"/>
          </p:cNvSpPr>
          <p:nvPr>
            <p:ph type="body" sz="quarter" idx="11"/>
          </p:nvPr>
        </p:nvSpPr>
        <p:spPr>
          <a:xfrm>
            <a:off x="4941888" y="585788"/>
            <a:ext cx="6836833" cy="5932268"/>
          </a:xfrm>
        </p:spPr>
        <p:txBody>
          <a:bodyPr/>
          <a:lstStyle/>
          <a:p>
            <a:endParaRPr lang="en-US" sz="2400">
              <a:solidFill>
                <a:srgbClr val="444444"/>
              </a:solidFill>
              <a:cs typeface="Calibri"/>
            </a:endParaRPr>
          </a:p>
          <a:p>
            <a:pPr>
              <a:buFont typeface="Wingdings"/>
              <a:buChar char=""/>
            </a:pPr>
            <a:r>
              <a:rPr lang="en-US" sz="2400">
                <a:solidFill>
                  <a:srgbClr val="444444"/>
                </a:solidFill>
                <a:latin typeface="Segoe UI"/>
                <a:cs typeface="Calibri"/>
              </a:rPr>
              <a:t>Protect kernel from a user space attacker exploiting a kernel vulnerability</a:t>
            </a:r>
            <a:endParaRPr lang="en-US">
              <a:solidFill>
                <a:srgbClr val="000000"/>
              </a:solidFill>
              <a:latin typeface="Segoe UI"/>
              <a:cs typeface="Segoe UI"/>
            </a:endParaRPr>
          </a:p>
          <a:p>
            <a:pPr lvl="1">
              <a:spcBef>
                <a:spcPts val="0"/>
              </a:spcBef>
              <a:buFont typeface="Wingdings"/>
              <a:buChar char=""/>
            </a:pPr>
            <a:endParaRPr lang="en-US" sz="2400">
              <a:solidFill>
                <a:srgbClr val="444444"/>
              </a:solidFill>
              <a:latin typeface="Segoe UI"/>
              <a:cs typeface="Calibri"/>
            </a:endParaRPr>
          </a:p>
          <a:p>
            <a:pPr lvl="1">
              <a:spcBef>
                <a:spcPts val="0"/>
              </a:spcBef>
              <a:buFont typeface="Wingdings"/>
              <a:buChar char=""/>
            </a:pPr>
            <a:r>
              <a:rPr lang="en-US" sz="2400">
                <a:solidFill>
                  <a:srgbClr val="444444"/>
                </a:solidFill>
                <a:latin typeface="Segoe UI"/>
                <a:cs typeface="Calibri"/>
              </a:rPr>
              <a:t>Assume that the attacker has arbitrary read write access to guest kernel thanks to exploited vulnerability by malicious</a:t>
            </a:r>
          </a:p>
          <a:p>
            <a:pPr lvl="2">
              <a:spcBef>
                <a:spcPts val="0"/>
              </a:spcBef>
              <a:buFont typeface="Wingdings"/>
              <a:buChar char=""/>
            </a:pPr>
            <a:r>
              <a:rPr lang="en-US" sz="2000">
                <a:solidFill>
                  <a:srgbClr val="444444"/>
                </a:solidFill>
                <a:latin typeface="Segoe UI"/>
                <a:cs typeface="Calibri"/>
              </a:rPr>
              <a:t>User space process </a:t>
            </a:r>
          </a:p>
          <a:p>
            <a:pPr lvl="2">
              <a:spcBef>
                <a:spcPts val="0"/>
              </a:spcBef>
              <a:buFont typeface="Wingdings"/>
              <a:buChar char=""/>
            </a:pPr>
            <a:r>
              <a:rPr lang="en-US" sz="2000">
                <a:solidFill>
                  <a:srgbClr val="444444"/>
                </a:solidFill>
                <a:latin typeface="Segoe UI"/>
                <a:cs typeface="Calibri"/>
              </a:rPr>
              <a:t>Network Packet</a:t>
            </a:r>
          </a:p>
          <a:p>
            <a:pPr lvl="2">
              <a:spcBef>
                <a:spcPts val="0"/>
              </a:spcBef>
              <a:buFont typeface="Wingdings"/>
              <a:buChar char=""/>
            </a:pPr>
            <a:r>
              <a:rPr lang="en-US" sz="2000">
                <a:solidFill>
                  <a:srgbClr val="444444"/>
                </a:solidFill>
                <a:latin typeface="Segoe UI"/>
                <a:cs typeface="Calibri"/>
              </a:rPr>
              <a:t>Block Device</a:t>
            </a:r>
          </a:p>
          <a:p>
            <a:pPr marL="457200" lvl="1">
              <a:spcBef>
                <a:spcPts val="0"/>
              </a:spcBef>
            </a:pPr>
            <a:endParaRPr lang="en-US" sz="2400">
              <a:solidFill>
                <a:srgbClr val="444444"/>
              </a:solidFill>
              <a:latin typeface="Segoe UI"/>
              <a:cs typeface="Calibri"/>
            </a:endParaRPr>
          </a:p>
          <a:p>
            <a:pPr lvl="1">
              <a:spcBef>
                <a:spcPts val="0"/>
              </a:spcBef>
              <a:buFont typeface="Wingdings"/>
              <a:buChar char=""/>
            </a:pPr>
            <a:r>
              <a:rPr lang="en-US" sz="2400">
                <a:solidFill>
                  <a:srgbClr val="444444"/>
                </a:solidFill>
                <a:latin typeface="Segoe UI"/>
                <a:cs typeface="Calibri"/>
              </a:rPr>
              <a:t>Secure Boot is trusted. </a:t>
            </a:r>
          </a:p>
          <a:p>
            <a:pPr lvl="1">
              <a:spcBef>
                <a:spcPts val="0"/>
              </a:spcBef>
              <a:buFont typeface="Wingdings"/>
              <a:buChar char=""/>
            </a:pPr>
            <a:endParaRPr lang="en-US" sz="2400">
              <a:solidFill>
                <a:srgbClr val="444444"/>
              </a:solidFill>
              <a:latin typeface="Segoe UI"/>
              <a:cs typeface="Calibri"/>
            </a:endParaRPr>
          </a:p>
          <a:p>
            <a:pPr lvl="1">
              <a:spcBef>
                <a:spcPts val="0"/>
              </a:spcBef>
              <a:buFont typeface="Wingdings"/>
              <a:buChar char=""/>
            </a:pPr>
            <a:r>
              <a:rPr lang="en-US" sz="2400" err="1">
                <a:solidFill>
                  <a:srgbClr val="444444"/>
                </a:solidFill>
                <a:latin typeface="Segoe UI"/>
                <a:cs typeface="Calibri"/>
              </a:rPr>
              <a:t>Defence</a:t>
            </a:r>
            <a:r>
              <a:rPr lang="en-US" sz="2400">
                <a:solidFill>
                  <a:srgbClr val="444444"/>
                </a:solidFill>
                <a:latin typeface="Segoe UI"/>
                <a:cs typeface="Calibri"/>
              </a:rPr>
              <a:t> in Depth ; but no extra features!!! </a:t>
            </a:r>
          </a:p>
          <a:p>
            <a:pPr>
              <a:buFont typeface="Wingdings"/>
              <a:buChar char=""/>
            </a:pPr>
            <a:endParaRPr lang="en-US"/>
          </a:p>
        </p:txBody>
      </p:sp>
    </p:spTree>
    <p:extLst>
      <p:ext uri="{BB962C8B-B14F-4D97-AF65-F5344CB8AC3E}">
        <p14:creationId xmlns:p14="http://schemas.microsoft.com/office/powerpoint/2010/main" val="2332367842"/>
      </p:ext>
    </p:extLst>
  </p:cSld>
  <p:clrMapOvr>
    <a:masterClrMapping/>
  </p:clrMapOvr>
  <p:transition>
    <p:fade/>
  </p:transition>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DF9C-4990-AEF5-5D49-3F0782CB897B}"/>
              </a:ext>
            </a:extLst>
          </p:cNvPr>
          <p:cNvSpPr>
            <a:spLocks noGrp="1"/>
          </p:cNvSpPr>
          <p:nvPr>
            <p:ph type="title"/>
          </p:nvPr>
        </p:nvSpPr>
        <p:spPr/>
        <p:txBody>
          <a:bodyPr/>
          <a:lstStyle/>
          <a:p>
            <a:r>
              <a:rPr lang="en-US"/>
              <a:t> H/W Requirements:</a:t>
            </a:r>
          </a:p>
        </p:txBody>
      </p:sp>
      <p:sp>
        <p:nvSpPr>
          <p:cNvPr id="3" name="Text Placeholder 2">
            <a:extLst>
              <a:ext uri="{FF2B5EF4-FFF2-40B4-BE49-F238E27FC236}">
                <a16:creationId xmlns:a16="http://schemas.microsoft.com/office/drawing/2014/main" id="{AAFAE335-60C3-E616-B852-69C523A9CB98}"/>
              </a:ext>
            </a:extLst>
          </p:cNvPr>
          <p:cNvSpPr>
            <a:spLocks noGrp="1"/>
          </p:cNvSpPr>
          <p:nvPr>
            <p:ph type="body" sz="quarter" idx="11"/>
          </p:nvPr>
        </p:nvSpPr>
        <p:spPr/>
        <p:txBody>
          <a:bodyPr/>
          <a:lstStyle/>
          <a:p>
            <a:endParaRPr lang="en-US"/>
          </a:p>
          <a:p>
            <a:endParaRPr lang="en-US" sz="2400">
              <a:cs typeface="Segoe UI"/>
            </a:endParaRPr>
          </a:p>
          <a:p>
            <a:r>
              <a:rPr lang="en-US" sz="2400">
                <a:cs typeface="Segoe UI"/>
              </a:rPr>
              <a:t>Second Level Address Translation (SLAT, Two-Dimensional Paging, AMD's RVI/NPT) </a:t>
            </a:r>
            <a:endParaRPr lang="en-US"/>
          </a:p>
          <a:p>
            <a:pPr lvl="1">
              <a:buFont typeface="Courier New" panose="05000000000000000000" pitchFamily="2" charset="2"/>
              <a:buChar char="o"/>
            </a:pPr>
            <a:r>
              <a:rPr lang="en-US" sz="1600">
                <a:cs typeface="Segoe UI"/>
              </a:rPr>
              <a:t>Enable to manage VM memory and add a secondary complementary layer of permissions only controlled by the hypervisor)</a:t>
            </a:r>
          </a:p>
          <a:p>
            <a:endParaRPr lang="en-US" sz="2400">
              <a:cs typeface="Segoe UI"/>
            </a:endParaRPr>
          </a:p>
          <a:p>
            <a:r>
              <a:rPr lang="en-US" sz="2400">
                <a:cs typeface="Segoe UI"/>
              </a:rPr>
              <a:t> CPU features that allow to differentiate between kernel space and user space memory (MBEC)</a:t>
            </a:r>
            <a:endParaRPr lang="en-US" sz="2400"/>
          </a:p>
        </p:txBody>
      </p:sp>
    </p:spTree>
    <p:extLst>
      <p:ext uri="{BB962C8B-B14F-4D97-AF65-F5344CB8AC3E}">
        <p14:creationId xmlns:p14="http://schemas.microsoft.com/office/powerpoint/2010/main" val="123837136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81F5-7E5D-CD47-A1DB-CD9846E2B084}"/>
              </a:ext>
            </a:extLst>
          </p:cNvPr>
          <p:cNvSpPr>
            <a:spLocks noGrp="1"/>
          </p:cNvSpPr>
          <p:nvPr>
            <p:ph type="title"/>
          </p:nvPr>
        </p:nvSpPr>
        <p:spPr>
          <a:xfrm>
            <a:off x="98767" y="585788"/>
            <a:ext cx="4362873" cy="3118624"/>
          </a:xfrm>
        </p:spPr>
        <p:txBody>
          <a:bodyPr/>
          <a:lstStyle/>
          <a:p>
            <a:br>
              <a:rPr lang="en-US">
                <a:cs typeface="Segoe UI"/>
              </a:rPr>
            </a:br>
            <a:r>
              <a:rPr lang="en-US">
                <a:cs typeface="Segoe UI"/>
              </a:rPr>
              <a:t>    Architecture:</a:t>
            </a:r>
            <a:br>
              <a:rPr lang="en-US"/>
            </a:br>
            <a:br>
              <a:rPr lang="en-US">
                <a:cs typeface="Segoe UI"/>
              </a:rPr>
            </a:br>
            <a:r>
              <a:rPr lang="en-US">
                <a:cs typeface="Segoe UI"/>
              </a:rPr>
              <a:t>  ( Common Layer )</a:t>
            </a:r>
            <a:br>
              <a:rPr lang="en-US"/>
            </a:br>
            <a:br>
              <a:rPr lang="en-US"/>
            </a:br>
            <a:br>
              <a:rPr lang="en-US"/>
            </a:br>
            <a:endParaRPr lang="en-US"/>
          </a:p>
        </p:txBody>
      </p:sp>
      <p:sp>
        <p:nvSpPr>
          <p:cNvPr id="3" name="Text Placeholder 2">
            <a:extLst>
              <a:ext uri="{FF2B5EF4-FFF2-40B4-BE49-F238E27FC236}">
                <a16:creationId xmlns:a16="http://schemas.microsoft.com/office/drawing/2014/main" id="{4AF5088A-AB2D-6DD3-BF65-A24A9CF772AC}"/>
              </a:ext>
            </a:extLst>
          </p:cNvPr>
          <p:cNvSpPr>
            <a:spLocks noGrp="1"/>
          </p:cNvSpPr>
          <p:nvPr>
            <p:ph type="body" sz="quarter" idx="11"/>
          </p:nvPr>
        </p:nvSpPr>
        <p:spPr>
          <a:xfrm>
            <a:off x="4669385" y="4592596"/>
            <a:ext cx="6667500" cy="1513149"/>
          </a:xfrm>
        </p:spPr>
        <p:txBody>
          <a:bodyPr/>
          <a:lstStyle/>
          <a:p>
            <a:pPr marL="0" indent="0">
              <a:buNone/>
            </a:pPr>
            <a:r>
              <a:rPr lang="en-US">
                <a:cs typeface="Segoe UI"/>
              </a:rPr>
              <a:t>e.g. Hypervisor Enforced Kernel Integrity (Heki)</a:t>
            </a:r>
            <a:endParaRPr lang="en-US"/>
          </a:p>
        </p:txBody>
      </p:sp>
      <p:pic>
        <p:nvPicPr>
          <p:cNvPr id="7" name="Picture 6" descr="A diagram of a system&#10;&#10;Description automatically generated">
            <a:extLst>
              <a:ext uri="{FF2B5EF4-FFF2-40B4-BE49-F238E27FC236}">
                <a16:creationId xmlns:a16="http://schemas.microsoft.com/office/drawing/2014/main" id="{B00A02A4-5C75-A755-5816-BC9BE0426393}"/>
              </a:ext>
            </a:extLst>
          </p:cNvPr>
          <p:cNvPicPr>
            <a:picLocks noChangeAspect="1"/>
          </p:cNvPicPr>
          <p:nvPr/>
        </p:nvPicPr>
        <p:blipFill>
          <a:blip r:embed="rId2"/>
          <a:stretch>
            <a:fillRect/>
          </a:stretch>
        </p:blipFill>
        <p:spPr>
          <a:xfrm>
            <a:off x="4659491" y="1015223"/>
            <a:ext cx="7354579" cy="3496483"/>
          </a:xfrm>
          <a:prstGeom prst="rect">
            <a:avLst/>
          </a:prstGeom>
        </p:spPr>
      </p:pic>
    </p:spTree>
    <p:extLst>
      <p:ext uri="{BB962C8B-B14F-4D97-AF65-F5344CB8AC3E}">
        <p14:creationId xmlns:p14="http://schemas.microsoft.com/office/powerpoint/2010/main" val="354564363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D5DE-2C0C-4A95-9A99-7299D356BAFA}"/>
              </a:ext>
            </a:extLst>
          </p:cNvPr>
          <p:cNvSpPr>
            <a:spLocks noGrp="1"/>
          </p:cNvSpPr>
          <p:nvPr>
            <p:ph type="title"/>
          </p:nvPr>
        </p:nvSpPr>
        <p:spPr/>
        <p:txBody>
          <a:bodyPr/>
          <a:lstStyle/>
          <a:p>
            <a:r>
              <a:rPr lang="en-US" sz="3600" baseline="0">
                <a:solidFill>
                  <a:srgbClr val="30E5D0"/>
                </a:solidFill>
                <a:latin typeface="Segoe UI Semibold"/>
              </a:rPr>
              <a:t>Architecture:</a:t>
            </a:r>
            <a:r>
              <a:rPr lang="en-US" sz="3600">
                <a:solidFill>
                  <a:srgbClr val="30E5D0"/>
                </a:solidFill>
                <a:latin typeface="Segoe UI Semibold"/>
                <a:ea typeface="Segoe UI Semibold"/>
                <a:cs typeface="Segoe UI Semibold"/>
              </a:rPr>
              <a:t>​</a:t>
            </a:r>
            <a:br>
              <a:rPr lang="en-US" sz="3600">
                <a:solidFill>
                  <a:srgbClr val="30E5D0"/>
                </a:solidFill>
                <a:latin typeface="Segoe UI Semibold"/>
                <a:ea typeface="Segoe UI Semibold"/>
                <a:cs typeface="Segoe UI Semibold"/>
              </a:rPr>
            </a:br>
            <a:r>
              <a:rPr lang="en-US" sz="3600">
                <a:latin typeface="Segoe UI Semibold"/>
                <a:ea typeface="Segoe UI Semibold"/>
                <a:cs typeface="Segoe UI Semibold"/>
              </a:rPr>
              <a:t>​</a:t>
            </a:r>
            <a:br>
              <a:rPr lang="en-US" sz="3600">
                <a:latin typeface="Segoe UI Semibold"/>
                <a:ea typeface="Segoe UI Semibold"/>
                <a:cs typeface="Segoe UI Semibold"/>
              </a:rPr>
            </a:br>
            <a:r>
              <a:rPr lang="en-US" sz="3600" baseline="0">
                <a:solidFill>
                  <a:srgbClr val="30E5D0"/>
                </a:solidFill>
                <a:latin typeface="Segoe UI Semibold"/>
              </a:rPr>
              <a:t>Secure Kernel</a:t>
            </a:r>
            <a:endParaRPr lang="en-US"/>
          </a:p>
        </p:txBody>
      </p:sp>
      <p:sp>
        <p:nvSpPr>
          <p:cNvPr id="3" name="Text Placeholder 2">
            <a:extLst>
              <a:ext uri="{FF2B5EF4-FFF2-40B4-BE49-F238E27FC236}">
                <a16:creationId xmlns:a16="http://schemas.microsoft.com/office/drawing/2014/main" id="{15C52762-4149-96AD-CF46-DB5115C10A3A}"/>
              </a:ext>
            </a:extLst>
          </p:cNvPr>
          <p:cNvSpPr>
            <a:spLocks noGrp="1"/>
          </p:cNvSpPr>
          <p:nvPr>
            <p:ph type="body" sz="quarter" idx="11"/>
          </p:nvPr>
        </p:nvSpPr>
        <p:spPr/>
        <p:txBody>
          <a:bodyPr/>
          <a:lstStyle/>
          <a:p>
            <a:endParaRPr lang="en-US"/>
          </a:p>
          <a:p>
            <a:endParaRPr lang="en-US"/>
          </a:p>
          <a:p>
            <a:r>
              <a:rPr lang="en-US">
                <a:cs typeface="Segoe UI"/>
              </a:rPr>
              <a:t>Small TCB</a:t>
            </a:r>
            <a:endParaRPr lang="en-US"/>
          </a:p>
          <a:p>
            <a:r>
              <a:rPr lang="en-US">
                <a:cs typeface="Segoe UI"/>
              </a:rPr>
              <a:t>Maintainability</a:t>
            </a:r>
          </a:p>
          <a:p>
            <a:r>
              <a:rPr lang="en-US">
                <a:cs typeface="Segoe UI"/>
              </a:rPr>
              <a:t>Ability to support secure interfaces</a:t>
            </a:r>
          </a:p>
          <a:p>
            <a:endParaRPr lang="en-US"/>
          </a:p>
          <a:p>
            <a:r>
              <a:rPr lang="en-US">
                <a:cs typeface="Segoe UI"/>
              </a:rPr>
              <a:t>Initial choice for secure kernel : Minimal Linux Kernel </a:t>
            </a:r>
            <a:endParaRPr lang="en-US"/>
          </a:p>
        </p:txBody>
      </p:sp>
    </p:spTree>
    <p:extLst>
      <p:ext uri="{BB962C8B-B14F-4D97-AF65-F5344CB8AC3E}">
        <p14:creationId xmlns:p14="http://schemas.microsoft.com/office/powerpoint/2010/main" val="247373893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a:t>Agenda</a:t>
            </a:r>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endParaRPr lang="en-US"/>
          </a:p>
          <a:p>
            <a:r>
              <a:rPr lang="en-US">
                <a:solidFill>
                  <a:schemeClr val="accent2">
                    <a:lumMod val="75000"/>
                  </a:schemeClr>
                </a:solidFill>
              </a:rPr>
              <a:t>Architecture Overview</a:t>
            </a:r>
          </a:p>
          <a:p>
            <a:endParaRPr lang="en-US">
              <a:solidFill>
                <a:schemeClr val="accent2">
                  <a:lumMod val="75000"/>
                </a:schemeClr>
              </a:solidFill>
            </a:endParaRPr>
          </a:p>
          <a:p>
            <a:r>
              <a:rPr lang="en-US">
                <a:solidFill>
                  <a:schemeClr val="accent2">
                    <a:lumMod val="75000"/>
                  </a:schemeClr>
                </a:solidFill>
              </a:rPr>
              <a:t>Hyper-V Implementation</a:t>
            </a:r>
          </a:p>
          <a:p>
            <a:endParaRPr lang="en-US">
              <a:solidFill>
                <a:schemeClr val="accent2">
                  <a:lumMod val="75000"/>
                </a:schemeClr>
              </a:solidFill>
            </a:endParaRPr>
          </a:p>
          <a:p>
            <a:r>
              <a:rPr lang="en-US">
                <a:solidFill>
                  <a:schemeClr val="accent2">
                    <a:lumMod val="75000"/>
                  </a:schemeClr>
                </a:solidFill>
              </a:rPr>
              <a:t>KVM Implementation (Heki)</a:t>
            </a:r>
            <a:br>
              <a:rPr lang="en-US">
                <a:solidFill>
                  <a:schemeClr val="accent2">
                    <a:lumMod val="75000"/>
                  </a:schemeClr>
                </a:solidFill>
              </a:rPr>
            </a:br>
            <a:endParaRPr lang="en-US">
              <a:solidFill>
                <a:schemeClr val="accent2">
                  <a:lumMod val="75000"/>
                </a:schemeClr>
              </a:solidFill>
            </a:endParaRPr>
          </a:p>
          <a:p>
            <a:r>
              <a:rPr lang="en-US">
                <a:solidFill>
                  <a:schemeClr val="accent2">
                    <a:lumMod val="75000"/>
                  </a:schemeClr>
                </a:solidFill>
              </a:rPr>
              <a:t>Q&amp;A</a:t>
            </a:r>
          </a:p>
          <a:p>
            <a:endParaRPr lang="en-US">
              <a:solidFill>
                <a:schemeClr val="accent2">
                  <a:lumMod val="75000"/>
                </a:schemeClr>
              </a:solidFill>
            </a:endParaRPr>
          </a:p>
        </p:txBody>
      </p:sp>
    </p:spTree>
    <p:extLst>
      <p:ext uri="{BB962C8B-B14F-4D97-AF65-F5344CB8AC3E}">
        <p14:creationId xmlns:p14="http://schemas.microsoft.com/office/powerpoint/2010/main" val="298291492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2483-4919-76DB-3B88-084A4567B835}"/>
              </a:ext>
            </a:extLst>
          </p:cNvPr>
          <p:cNvSpPr>
            <a:spLocks noGrp="1"/>
          </p:cNvSpPr>
          <p:nvPr>
            <p:ph type="title"/>
          </p:nvPr>
        </p:nvSpPr>
        <p:spPr/>
        <p:txBody>
          <a:bodyPr/>
          <a:lstStyle/>
          <a:p>
            <a:r>
              <a:rPr lang="en-US">
                <a:cs typeface="Segoe UI"/>
              </a:rPr>
              <a:t>Architecture: </a:t>
            </a:r>
            <a:br>
              <a:rPr lang="en-US">
                <a:cs typeface="Segoe UI"/>
              </a:rPr>
            </a:br>
            <a:br>
              <a:rPr lang="en-US">
                <a:cs typeface="Segoe UI"/>
              </a:rPr>
            </a:br>
            <a:r>
              <a:rPr lang="en-US">
                <a:cs typeface="Segoe UI"/>
              </a:rPr>
              <a:t>Control Interfaces</a:t>
            </a:r>
            <a:endParaRPr lang="en-US"/>
          </a:p>
        </p:txBody>
      </p:sp>
      <p:sp>
        <p:nvSpPr>
          <p:cNvPr id="3" name="Text Placeholder 2">
            <a:extLst>
              <a:ext uri="{FF2B5EF4-FFF2-40B4-BE49-F238E27FC236}">
                <a16:creationId xmlns:a16="http://schemas.microsoft.com/office/drawing/2014/main" id="{BF5F4AD1-55FE-2647-54BB-FE1AAE8206EA}"/>
              </a:ext>
            </a:extLst>
          </p:cNvPr>
          <p:cNvSpPr>
            <a:spLocks noGrp="1"/>
          </p:cNvSpPr>
          <p:nvPr>
            <p:ph type="body" sz="quarter" idx="11"/>
          </p:nvPr>
        </p:nvSpPr>
        <p:spPr>
          <a:xfrm>
            <a:off x="4477624" y="277961"/>
            <a:ext cx="7550611" cy="5991076"/>
          </a:xfrm>
        </p:spPr>
        <p:txBody>
          <a:bodyPr/>
          <a:lstStyle/>
          <a:p>
            <a:pPr marL="0" indent="0">
              <a:buNone/>
            </a:pPr>
            <a:r>
              <a:rPr lang="en-US" dirty="0">
                <a:cs typeface="Segoe UI"/>
              </a:rPr>
              <a:t>Synchronous : Explicit VTL Call and Return</a:t>
            </a:r>
            <a:endParaRPr lang="en-US" dirty="0"/>
          </a:p>
          <a:p>
            <a:pPr marL="0" indent="0">
              <a:buNone/>
            </a:pPr>
            <a:endParaRPr lang="en-US" dirty="0"/>
          </a:p>
          <a:p>
            <a:endParaRPr lang="en-US"/>
          </a:p>
          <a:p>
            <a:endParaRPr lang="en-US">
              <a:cs typeface="Segoe UI"/>
            </a:endParaRPr>
          </a:p>
          <a:p>
            <a:endParaRPr lang="en-US" dirty="0">
              <a:cs typeface="Segoe UI"/>
            </a:endParaRPr>
          </a:p>
          <a:p>
            <a:endParaRPr lang="en-US" dirty="0">
              <a:cs typeface="Segoe UI"/>
            </a:endParaRPr>
          </a:p>
          <a:p>
            <a:endParaRPr lang="en-US" dirty="0">
              <a:cs typeface="Segoe UI"/>
            </a:endParaRPr>
          </a:p>
          <a:p>
            <a:pPr marL="0" indent="0">
              <a:buNone/>
            </a:pPr>
            <a:r>
              <a:rPr lang="en-US" dirty="0">
                <a:cs typeface="Segoe UI"/>
              </a:rPr>
              <a:t>Asynchronous : Interrupt based entry and exit </a:t>
            </a:r>
          </a:p>
          <a:p>
            <a:pPr marL="0" indent="0">
              <a:buNone/>
            </a:pPr>
            <a:r>
              <a:rPr lang="en-US" dirty="0">
                <a:cs typeface="Segoe UI"/>
              </a:rPr>
              <a:t>        </a:t>
            </a:r>
            <a:r>
              <a:rPr lang="en-US" sz="2400" dirty="0">
                <a:cs typeface="Segoe UI"/>
              </a:rPr>
              <a:t>Higher VTL gets precedence over lower VTL</a:t>
            </a:r>
            <a:endParaRPr lang="en-US" sz="2400" dirty="0"/>
          </a:p>
          <a:p>
            <a:pPr marL="0" indent="0">
              <a:buNone/>
            </a:pPr>
            <a:endParaRPr lang="en-US" dirty="0"/>
          </a:p>
        </p:txBody>
      </p:sp>
      <p:pic>
        <p:nvPicPr>
          <p:cNvPr id="4" name="Picture 3" descr="A screenshot of a computer&#10;&#10;Description automatically generated">
            <a:extLst>
              <a:ext uri="{FF2B5EF4-FFF2-40B4-BE49-F238E27FC236}">
                <a16:creationId xmlns:a16="http://schemas.microsoft.com/office/drawing/2014/main" id="{C75229E5-A385-DB47-CBB9-DB7334978DC7}"/>
              </a:ext>
            </a:extLst>
          </p:cNvPr>
          <p:cNvPicPr>
            <a:picLocks noChangeAspect="1"/>
          </p:cNvPicPr>
          <p:nvPr/>
        </p:nvPicPr>
        <p:blipFill>
          <a:blip r:embed="rId2"/>
          <a:stretch>
            <a:fillRect/>
          </a:stretch>
        </p:blipFill>
        <p:spPr>
          <a:xfrm>
            <a:off x="4726149" y="836245"/>
            <a:ext cx="6896352" cy="2867945"/>
          </a:xfrm>
          <a:prstGeom prst="rect">
            <a:avLst/>
          </a:prstGeom>
        </p:spPr>
      </p:pic>
    </p:spTree>
    <p:extLst>
      <p:ext uri="{BB962C8B-B14F-4D97-AF65-F5344CB8AC3E}">
        <p14:creationId xmlns:p14="http://schemas.microsoft.com/office/powerpoint/2010/main" val="248851640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9E153-93AD-D9AE-74EB-9A0C5326FA04}"/>
              </a:ext>
            </a:extLst>
          </p:cNvPr>
          <p:cNvSpPr>
            <a:spLocks noGrp="1"/>
          </p:cNvSpPr>
          <p:nvPr>
            <p:ph type="title"/>
          </p:nvPr>
        </p:nvSpPr>
        <p:spPr/>
        <p:txBody>
          <a:bodyPr/>
          <a:lstStyle/>
          <a:p>
            <a:r>
              <a:rPr lang="en-US">
                <a:cs typeface="Segoe UI"/>
              </a:rPr>
              <a:t> Architecture:</a:t>
            </a:r>
            <a:br>
              <a:rPr lang="en-US">
                <a:cs typeface="Segoe UI"/>
              </a:rPr>
            </a:br>
            <a:br>
              <a:rPr lang="en-US">
                <a:cs typeface="Segoe UI"/>
              </a:rPr>
            </a:br>
            <a:r>
              <a:rPr lang="en-US">
                <a:cs typeface="Segoe UI"/>
              </a:rPr>
              <a:t>     Boot</a:t>
            </a:r>
            <a:endParaRPr lang="en-US"/>
          </a:p>
        </p:txBody>
      </p:sp>
      <p:sp>
        <p:nvSpPr>
          <p:cNvPr id="3" name="Text Placeholder 2">
            <a:extLst>
              <a:ext uri="{FF2B5EF4-FFF2-40B4-BE49-F238E27FC236}">
                <a16:creationId xmlns:a16="http://schemas.microsoft.com/office/drawing/2014/main" id="{3A5B8C6A-1605-9565-89D3-3C3CAE01C1F7}"/>
              </a:ext>
            </a:extLst>
          </p:cNvPr>
          <p:cNvSpPr>
            <a:spLocks noGrp="1"/>
          </p:cNvSpPr>
          <p:nvPr>
            <p:ph type="body" sz="quarter" idx="11"/>
          </p:nvPr>
        </p:nvSpPr>
        <p:spPr>
          <a:xfrm>
            <a:off x="4613182" y="301906"/>
            <a:ext cx="6667500" cy="2902707"/>
          </a:xfrm>
        </p:spPr>
        <p:txBody>
          <a:bodyPr/>
          <a:lstStyle/>
          <a:p>
            <a:endParaRPr lang="en-US"/>
          </a:p>
          <a:p>
            <a:r>
              <a:rPr lang="en-US">
                <a:cs typeface="Segoe UI"/>
              </a:rPr>
              <a:t> </a:t>
            </a:r>
            <a:r>
              <a:rPr lang="en-US" sz="2400">
                <a:cs typeface="Segoe UI"/>
              </a:rPr>
              <a:t>We trust secure boot ! </a:t>
            </a:r>
          </a:p>
          <a:p>
            <a:r>
              <a:rPr lang="en-US" sz="2400">
                <a:cs typeface="Segoe UI"/>
              </a:rPr>
              <a:t>VTL0 guest kernel boots up VTL1 secure kernel</a:t>
            </a:r>
            <a:endParaRPr lang="en-US" sz="2400"/>
          </a:p>
          <a:p>
            <a:r>
              <a:rPr lang="en-US" sz="2400">
                <a:cs typeface="Segoe UI"/>
              </a:rPr>
              <a:t>Establish kernel hardening and other policies with secure kernel prior to </a:t>
            </a:r>
            <a:r>
              <a:rPr lang="en-US" sz="2400" err="1">
                <a:cs typeface="Segoe UI"/>
              </a:rPr>
              <a:t>init</a:t>
            </a:r>
            <a:r>
              <a:rPr lang="en-US" sz="2400">
                <a:cs typeface="Segoe UI"/>
              </a:rPr>
              <a:t> process.</a:t>
            </a:r>
          </a:p>
          <a:p>
            <a:endParaRPr lang="en-US"/>
          </a:p>
        </p:txBody>
      </p:sp>
      <p:pic>
        <p:nvPicPr>
          <p:cNvPr id="4" name="Picture 3" descr="A diagram of a computer network&#10;&#10;Description automatically generated">
            <a:extLst>
              <a:ext uri="{FF2B5EF4-FFF2-40B4-BE49-F238E27FC236}">
                <a16:creationId xmlns:a16="http://schemas.microsoft.com/office/drawing/2014/main" id="{A8FD8942-7B09-6031-3B5F-65C1E436A845}"/>
              </a:ext>
            </a:extLst>
          </p:cNvPr>
          <p:cNvPicPr>
            <a:picLocks noChangeAspect="1"/>
          </p:cNvPicPr>
          <p:nvPr/>
        </p:nvPicPr>
        <p:blipFill>
          <a:blip r:embed="rId2"/>
          <a:stretch>
            <a:fillRect/>
          </a:stretch>
        </p:blipFill>
        <p:spPr>
          <a:xfrm>
            <a:off x="4376334" y="3591895"/>
            <a:ext cx="7815413" cy="3205771"/>
          </a:xfrm>
          <a:prstGeom prst="rect">
            <a:avLst/>
          </a:prstGeom>
        </p:spPr>
      </p:pic>
    </p:spTree>
    <p:extLst>
      <p:ext uri="{BB962C8B-B14F-4D97-AF65-F5344CB8AC3E}">
        <p14:creationId xmlns:p14="http://schemas.microsoft.com/office/powerpoint/2010/main" val="64446787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8CBA-5AF8-65FC-AD7D-21EF21B26ED4}"/>
              </a:ext>
            </a:extLst>
          </p:cNvPr>
          <p:cNvSpPr>
            <a:spLocks noGrp="1"/>
          </p:cNvSpPr>
          <p:nvPr>
            <p:ph type="title"/>
          </p:nvPr>
        </p:nvSpPr>
        <p:spPr>
          <a:xfrm>
            <a:off x="588263" y="585788"/>
            <a:ext cx="3430120" cy="3118624"/>
          </a:xfrm>
        </p:spPr>
        <p:txBody>
          <a:bodyPr/>
          <a:lstStyle/>
          <a:p>
            <a:r>
              <a:rPr lang="en-US">
                <a:cs typeface="Segoe UI"/>
              </a:rPr>
              <a:t>Architecture: </a:t>
            </a:r>
            <a:br>
              <a:rPr lang="en-US">
                <a:cs typeface="Segoe UI"/>
              </a:rPr>
            </a:br>
            <a:br>
              <a:rPr lang="en-US">
                <a:cs typeface="Segoe UI"/>
              </a:rPr>
            </a:br>
            <a:r>
              <a:rPr lang="en-US">
                <a:cs typeface="Segoe UI"/>
              </a:rPr>
              <a:t>Boot Sequence</a:t>
            </a:r>
            <a:endParaRPr lang="en-US"/>
          </a:p>
        </p:txBody>
      </p:sp>
      <p:pic>
        <p:nvPicPr>
          <p:cNvPr id="4" name="Picture 3" descr="A screenshot of a computer&#10;&#10;Description automatically generated">
            <a:extLst>
              <a:ext uri="{FF2B5EF4-FFF2-40B4-BE49-F238E27FC236}">
                <a16:creationId xmlns:a16="http://schemas.microsoft.com/office/drawing/2014/main" id="{0B8B5848-4567-4A72-D645-C34A0CCA46BF}"/>
              </a:ext>
            </a:extLst>
          </p:cNvPr>
          <p:cNvPicPr>
            <a:picLocks noChangeAspect="1"/>
          </p:cNvPicPr>
          <p:nvPr/>
        </p:nvPicPr>
        <p:blipFill>
          <a:blip r:embed="rId2"/>
          <a:stretch>
            <a:fillRect/>
          </a:stretch>
        </p:blipFill>
        <p:spPr>
          <a:xfrm>
            <a:off x="4883773" y="524777"/>
            <a:ext cx="6871120" cy="6123464"/>
          </a:xfrm>
          <a:prstGeom prst="rect">
            <a:avLst/>
          </a:prstGeom>
        </p:spPr>
      </p:pic>
    </p:spTree>
    <p:extLst>
      <p:ext uri="{BB962C8B-B14F-4D97-AF65-F5344CB8AC3E}">
        <p14:creationId xmlns:p14="http://schemas.microsoft.com/office/powerpoint/2010/main" val="298992603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33554-773C-4560-2077-2918AA7E335F}"/>
              </a:ext>
            </a:extLst>
          </p:cNvPr>
          <p:cNvSpPr>
            <a:spLocks noGrp="1"/>
          </p:cNvSpPr>
          <p:nvPr>
            <p:ph type="title"/>
          </p:nvPr>
        </p:nvSpPr>
        <p:spPr>
          <a:xfrm>
            <a:off x="588263" y="585788"/>
            <a:ext cx="3570596" cy="3118624"/>
          </a:xfrm>
        </p:spPr>
        <p:txBody>
          <a:bodyPr/>
          <a:lstStyle/>
          <a:p>
            <a:r>
              <a:rPr lang="en-US">
                <a:cs typeface="Segoe UI"/>
              </a:rPr>
              <a:t>Architecture :</a:t>
            </a:r>
            <a:br>
              <a:rPr lang="en-US">
                <a:cs typeface="Segoe UI"/>
              </a:rPr>
            </a:br>
            <a:br>
              <a:rPr lang="en-US">
                <a:cs typeface="Segoe UI"/>
              </a:rPr>
            </a:br>
            <a:r>
              <a:rPr lang="en-US">
                <a:cs typeface="Segoe UI"/>
              </a:rPr>
              <a:t> The Big Picture</a:t>
            </a:r>
            <a:br>
              <a:rPr lang="en-US">
                <a:cs typeface="Segoe UI"/>
              </a:rPr>
            </a:br>
            <a:r>
              <a:rPr lang="en-US"/>
              <a:t>( Boot )</a:t>
            </a:r>
          </a:p>
        </p:txBody>
      </p:sp>
      <p:pic>
        <p:nvPicPr>
          <p:cNvPr id="3" name="Picture 2" descr="A screenshot of a computer&#10;&#10;Description automatically generated">
            <a:extLst>
              <a:ext uri="{FF2B5EF4-FFF2-40B4-BE49-F238E27FC236}">
                <a16:creationId xmlns:a16="http://schemas.microsoft.com/office/drawing/2014/main" id="{468DE827-2E65-52AD-E831-DFE5A65F1C3D}"/>
              </a:ext>
            </a:extLst>
          </p:cNvPr>
          <p:cNvPicPr>
            <a:picLocks noChangeAspect="1"/>
          </p:cNvPicPr>
          <p:nvPr/>
        </p:nvPicPr>
        <p:blipFill>
          <a:blip r:embed="rId2"/>
          <a:stretch>
            <a:fillRect/>
          </a:stretch>
        </p:blipFill>
        <p:spPr>
          <a:xfrm>
            <a:off x="4325738" y="588310"/>
            <a:ext cx="7476683" cy="5984162"/>
          </a:xfrm>
          <a:prstGeom prst="rect">
            <a:avLst/>
          </a:prstGeom>
        </p:spPr>
      </p:pic>
    </p:spTree>
    <p:extLst>
      <p:ext uri="{BB962C8B-B14F-4D97-AF65-F5344CB8AC3E}">
        <p14:creationId xmlns:p14="http://schemas.microsoft.com/office/powerpoint/2010/main" val="20645984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8B37-4D57-65CA-AD31-1B3297EBB06B}"/>
              </a:ext>
            </a:extLst>
          </p:cNvPr>
          <p:cNvSpPr>
            <a:spLocks noGrp="1"/>
          </p:cNvSpPr>
          <p:nvPr>
            <p:ph type="title"/>
          </p:nvPr>
        </p:nvSpPr>
        <p:spPr/>
        <p:txBody>
          <a:bodyPr/>
          <a:lstStyle/>
          <a:p>
            <a:r>
              <a:rPr lang="en-US">
                <a:cs typeface="Segoe UI"/>
              </a:rPr>
              <a:t>Architecture:</a:t>
            </a:r>
            <a:br>
              <a:rPr lang="en-US">
                <a:cs typeface="Segoe UI"/>
              </a:rPr>
            </a:br>
            <a:br>
              <a:rPr lang="en-US"/>
            </a:br>
            <a:r>
              <a:rPr lang="en-US">
                <a:cs typeface="Segoe UI"/>
              </a:rPr>
              <a:t> The Big Picture</a:t>
            </a:r>
            <a:br>
              <a:rPr lang="en-US"/>
            </a:br>
            <a:r>
              <a:rPr lang="en-US">
                <a:cs typeface="Segoe UI"/>
              </a:rPr>
              <a:t>( Late Boot )</a:t>
            </a:r>
            <a:endParaRPr lang="en-US"/>
          </a:p>
        </p:txBody>
      </p:sp>
      <p:pic>
        <p:nvPicPr>
          <p:cNvPr id="4" name="Picture 3" descr="A screenshot of a computer&#10;&#10;Description automatically generated">
            <a:extLst>
              <a:ext uri="{FF2B5EF4-FFF2-40B4-BE49-F238E27FC236}">
                <a16:creationId xmlns:a16="http://schemas.microsoft.com/office/drawing/2014/main" id="{A48BE0CC-AACD-B419-CFCC-A5606415DCA0}"/>
              </a:ext>
            </a:extLst>
          </p:cNvPr>
          <p:cNvPicPr>
            <a:picLocks noChangeAspect="1"/>
          </p:cNvPicPr>
          <p:nvPr/>
        </p:nvPicPr>
        <p:blipFill>
          <a:blip r:embed="rId2"/>
          <a:stretch>
            <a:fillRect/>
          </a:stretch>
        </p:blipFill>
        <p:spPr>
          <a:xfrm>
            <a:off x="4779186" y="393810"/>
            <a:ext cx="6817159" cy="6279555"/>
          </a:xfrm>
          <a:prstGeom prst="rect">
            <a:avLst/>
          </a:prstGeom>
        </p:spPr>
      </p:pic>
    </p:spTree>
    <p:extLst>
      <p:ext uri="{BB962C8B-B14F-4D97-AF65-F5344CB8AC3E}">
        <p14:creationId xmlns:p14="http://schemas.microsoft.com/office/powerpoint/2010/main" val="339175554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673E0-7268-B167-1C9A-4290E0086769}"/>
              </a:ext>
            </a:extLst>
          </p:cNvPr>
          <p:cNvSpPr>
            <a:spLocks noGrp="1"/>
          </p:cNvSpPr>
          <p:nvPr>
            <p:ph type="title"/>
          </p:nvPr>
        </p:nvSpPr>
        <p:spPr/>
        <p:txBody>
          <a:bodyPr/>
          <a:lstStyle/>
          <a:p>
            <a:r>
              <a:rPr lang="en-US">
                <a:cs typeface="Segoe UI"/>
              </a:rPr>
              <a:t>Architecture</a:t>
            </a:r>
            <a:br>
              <a:rPr lang="en-US">
                <a:cs typeface="Segoe UI"/>
              </a:rPr>
            </a:br>
            <a:r>
              <a:rPr lang="en-US">
                <a:cs typeface="Segoe UI"/>
              </a:rPr>
              <a:t> </a:t>
            </a:r>
            <a:br>
              <a:rPr lang="en-US">
                <a:cs typeface="Segoe UI"/>
              </a:rPr>
            </a:br>
            <a:r>
              <a:rPr lang="en-US">
                <a:cs typeface="Segoe UI"/>
              </a:rPr>
              <a:t> ( Access / Policy Violation)</a:t>
            </a:r>
            <a:endParaRPr lang="en-US"/>
          </a:p>
        </p:txBody>
      </p:sp>
      <p:pic>
        <p:nvPicPr>
          <p:cNvPr id="5" name="Picture 4" descr="A screenshot of a computer screen&#10;&#10;Description automatically generated">
            <a:extLst>
              <a:ext uri="{FF2B5EF4-FFF2-40B4-BE49-F238E27FC236}">
                <a16:creationId xmlns:a16="http://schemas.microsoft.com/office/drawing/2014/main" id="{CD408C8C-6AF8-37D8-4115-EB805BD30AC2}"/>
              </a:ext>
            </a:extLst>
          </p:cNvPr>
          <p:cNvPicPr>
            <a:picLocks noChangeAspect="1"/>
          </p:cNvPicPr>
          <p:nvPr/>
        </p:nvPicPr>
        <p:blipFill>
          <a:blip r:embed="rId2"/>
          <a:stretch>
            <a:fillRect/>
          </a:stretch>
        </p:blipFill>
        <p:spPr>
          <a:xfrm>
            <a:off x="4532639" y="230019"/>
            <a:ext cx="7229410" cy="6498890"/>
          </a:xfrm>
          <a:prstGeom prst="rect">
            <a:avLst/>
          </a:prstGeom>
        </p:spPr>
      </p:pic>
    </p:spTree>
    <p:extLst>
      <p:ext uri="{BB962C8B-B14F-4D97-AF65-F5344CB8AC3E}">
        <p14:creationId xmlns:p14="http://schemas.microsoft.com/office/powerpoint/2010/main" val="365077106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995FF-117E-5509-2B6D-67AF98BDF0D3}"/>
              </a:ext>
            </a:extLst>
          </p:cNvPr>
          <p:cNvSpPr>
            <a:spLocks noGrp="1"/>
          </p:cNvSpPr>
          <p:nvPr>
            <p:ph type="title"/>
          </p:nvPr>
        </p:nvSpPr>
        <p:spPr/>
        <p:txBody>
          <a:bodyPr/>
          <a:lstStyle/>
          <a:p>
            <a:r>
              <a:rPr lang="en-US">
                <a:cs typeface="Segoe UI"/>
              </a:rPr>
              <a:t>Code</a:t>
            </a:r>
            <a:endParaRPr lang="en-US"/>
          </a:p>
        </p:txBody>
      </p:sp>
      <p:sp>
        <p:nvSpPr>
          <p:cNvPr id="3" name="Text Placeholder 2">
            <a:extLst>
              <a:ext uri="{FF2B5EF4-FFF2-40B4-BE49-F238E27FC236}">
                <a16:creationId xmlns:a16="http://schemas.microsoft.com/office/drawing/2014/main" id="{0887CCB3-FB5A-3C42-36A9-364E64302A31}"/>
              </a:ext>
            </a:extLst>
          </p:cNvPr>
          <p:cNvSpPr>
            <a:spLocks noGrp="1"/>
          </p:cNvSpPr>
          <p:nvPr>
            <p:ph type="body" sz="quarter" idx="11"/>
          </p:nvPr>
        </p:nvSpPr>
        <p:spPr/>
        <p:txBody>
          <a:bodyPr/>
          <a:lstStyle/>
          <a:p>
            <a:r>
              <a:rPr lang="en-US">
                <a:ea typeface="+mn-lt"/>
                <a:cs typeface="+mn-lt"/>
                <a:hlinkClick r:id="rId2"/>
              </a:rPr>
              <a:t>https://github.com/heki-linux/lvbs-linux/tree/secure-kernel-lvbs</a:t>
            </a:r>
            <a:endParaRPr lang="en-US">
              <a:ea typeface="+mn-lt"/>
            </a:endParaRPr>
          </a:p>
          <a:p>
            <a:endParaRPr lang="en-US"/>
          </a:p>
          <a:p>
            <a:r>
              <a:rPr lang="en-US">
                <a:ea typeface="+mn-lt"/>
                <a:cs typeface="+mn-lt"/>
                <a:hlinkClick r:id="rId3"/>
              </a:rPr>
              <a:t>https://github.com/heki-linux/lvbs-linux/tree/ubuntu-lvbs</a:t>
            </a:r>
            <a:endParaRPr lang="en-US">
              <a:ea typeface="+mn-lt"/>
              <a:cs typeface="+mn-lt"/>
            </a:endParaRPr>
          </a:p>
          <a:p>
            <a:endParaRPr lang="en-US">
              <a:ea typeface="+mn-lt"/>
              <a:cs typeface="+mn-lt"/>
            </a:endParaRPr>
          </a:p>
          <a:p>
            <a:endParaRPr lang="en-US"/>
          </a:p>
          <a:p>
            <a:endParaRPr lang="en-US"/>
          </a:p>
        </p:txBody>
      </p:sp>
    </p:spTree>
    <p:extLst>
      <p:ext uri="{BB962C8B-B14F-4D97-AF65-F5344CB8AC3E}">
        <p14:creationId xmlns:p14="http://schemas.microsoft.com/office/powerpoint/2010/main" val="11037745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E540-D664-2248-A353-E17150691F3D}"/>
              </a:ext>
            </a:extLst>
          </p:cNvPr>
          <p:cNvSpPr>
            <a:spLocks noGrp="1"/>
          </p:cNvSpPr>
          <p:nvPr>
            <p:ph type="title"/>
          </p:nvPr>
        </p:nvSpPr>
        <p:spPr/>
        <p:txBody>
          <a:bodyPr/>
          <a:lstStyle/>
          <a:p>
            <a:r>
              <a:rPr lang="en-US">
                <a:cs typeface="Segoe UI"/>
              </a:rPr>
              <a:t>KVM Implementation (Heki)</a:t>
            </a:r>
            <a:endParaRPr lang="en-US"/>
          </a:p>
        </p:txBody>
      </p:sp>
      <p:sp>
        <p:nvSpPr>
          <p:cNvPr id="4" name="Text Placeholder 3">
            <a:extLst>
              <a:ext uri="{FF2B5EF4-FFF2-40B4-BE49-F238E27FC236}">
                <a16:creationId xmlns:a16="http://schemas.microsoft.com/office/drawing/2014/main" id="{C3D9F1C3-1A6A-0043-B6F0-28422B39AD04}"/>
              </a:ext>
            </a:extLst>
          </p:cNvPr>
          <p:cNvSpPr>
            <a:spLocks noGrp="1"/>
          </p:cNvSpPr>
          <p:nvPr>
            <p:ph type="body" sz="quarter" idx="12"/>
          </p:nvPr>
        </p:nvSpPr>
        <p:spPr>
          <a:xfrm>
            <a:off x="585216" y="3977319"/>
            <a:ext cx="9144000" cy="307777"/>
          </a:xfrm>
        </p:spPr>
        <p:txBody>
          <a:bodyPr vert="horz" wrap="square" lIns="0" tIns="0" rIns="0" bIns="0" rtlCol="0" anchor="t">
            <a:spAutoFit/>
          </a:bodyPr>
          <a:lstStyle/>
          <a:p>
            <a:r>
              <a:rPr lang="en-US" sz="2000">
                <a:solidFill>
                  <a:schemeClr val="accent2">
                    <a:lumMod val="20000"/>
                    <a:lumOff val="80000"/>
                  </a:schemeClr>
                </a:solidFill>
                <a:cs typeface="Segoe UI"/>
              </a:rPr>
              <a:t>Mickaël Salaün</a:t>
            </a:r>
            <a:endParaRPr lang="en-US" sz="2000">
              <a:solidFill>
                <a:schemeClr val="accent2">
                  <a:lumMod val="20000"/>
                  <a:lumOff val="80000"/>
                </a:schemeClr>
              </a:solidFill>
            </a:endParaRPr>
          </a:p>
        </p:txBody>
      </p:sp>
    </p:spTree>
    <p:extLst>
      <p:ext uri="{BB962C8B-B14F-4D97-AF65-F5344CB8AC3E}">
        <p14:creationId xmlns:p14="http://schemas.microsoft.com/office/powerpoint/2010/main" val="292380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33554-773C-4560-2077-2918AA7E335F}"/>
              </a:ext>
            </a:extLst>
          </p:cNvPr>
          <p:cNvSpPr>
            <a:spLocks noGrp="1"/>
          </p:cNvSpPr>
          <p:nvPr>
            <p:ph type="title"/>
          </p:nvPr>
        </p:nvSpPr>
        <p:spPr>
          <a:xfrm>
            <a:off x="588263" y="585788"/>
            <a:ext cx="3570596" cy="3118624"/>
          </a:xfrm>
        </p:spPr>
        <p:txBody>
          <a:bodyPr/>
          <a:lstStyle/>
          <a:p>
            <a:r>
              <a:rPr lang="en-US">
                <a:cs typeface="Segoe UI"/>
              </a:rPr>
              <a:t>Architecture :</a:t>
            </a:r>
            <a:br>
              <a:rPr lang="en-US">
                <a:cs typeface="Segoe UI"/>
              </a:rPr>
            </a:br>
            <a:br>
              <a:rPr lang="en-US">
                <a:cs typeface="Segoe UI"/>
              </a:rPr>
            </a:br>
            <a:r>
              <a:rPr lang="en-US">
                <a:cs typeface="Segoe UI"/>
              </a:rPr>
              <a:t> The Big Picture</a:t>
            </a:r>
            <a:endParaRPr lang="en-US"/>
          </a:p>
        </p:txBody>
      </p:sp>
      <p:pic>
        <p:nvPicPr>
          <p:cNvPr id="1025" name="Picture 1">
            <a:extLst>
              <a:ext uri="{FF2B5EF4-FFF2-40B4-BE49-F238E27FC236}">
                <a16:creationId xmlns:a16="http://schemas.microsoft.com/office/drawing/2014/main" id="{0BB65E2E-790E-3FD6-1CF0-7EE62D596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338" y="360320"/>
            <a:ext cx="5650612" cy="611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53011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BB704-8F7F-CB59-28E9-ECE61EB4813D}"/>
              </a:ext>
            </a:extLst>
          </p:cNvPr>
          <p:cNvSpPr>
            <a:spLocks noGrp="1"/>
          </p:cNvSpPr>
          <p:nvPr>
            <p:ph type="title"/>
          </p:nvPr>
        </p:nvSpPr>
        <p:spPr/>
        <p:txBody>
          <a:bodyPr/>
          <a:lstStyle/>
          <a:p>
            <a:r>
              <a:rPr lang="en-US"/>
              <a:t>RFC v2 patches</a:t>
            </a:r>
          </a:p>
        </p:txBody>
      </p:sp>
      <p:sp>
        <p:nvSpPr>
          <p:cNvPr id="3" name="Text Placeholder 2">
            <a:extLst>
              <a:ext uri="{FF2B5EF4-FFF2-40B4-BE49-F238E27FC236}">
                <a16:creationId xmlns:a16="http://schemas.microsoft.com/office/drawing/2014/main" id="{DF3C3339-8A4F-20FE-94B2-C1E0D2A9B331}"/>
              </a:ext>
            </a:extLst>
          </p:cNvPr>
          <p:cNvSpPr>
            <a:spLocks noGrp="1"/>
          </p:cNvSpPr>
          <p:nvPr>
            <p:ph type="body" sz="quarter" idx="1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a:t>Sent</a:t>
            </a:r>
            <a:r>
              <a:rPr lang="en-US" sz="2800"/>
              <a:t> </a:t>
            </a:r>
            <a:r>
              <a:rPr lang="en-US">
                <a:hlinkClick r:id="rId3"/>
              </a:rPr>
              <a:t>RFC v2</a:t>
            </a:r>
            <a:r>
              <a:rPr lang="en-US"/>
              <a:t>:</a:t>
            </a:r>
          </a:p>
          <a:p>
            <a:pPr marR="0" lvl="0" algn="l" defTabSz="914367" rtl="0" eaLnBrk="1" fontAlgn="auto" latinLnBrk="0" hangingPunct="1">
              <a:lnSpc>
                <a:spcPct val="90000"/>
              </a:lnSpc>
              <a:spcBef>
                <a:spcPts val="0"/>
              </a:spcBef>
              <a:spcAft>
                <a:spcPts val="333"/>
              </a:spcAft>
              <a:buClrTx/>
              <a:buSzTx/>
              <a:buFont typeface="Arial" panose="020B0604020202020204" pitchFamily="34" charset="0"/>
              <a:buChar char="•"/>
              <a:tabLst/>
              <a:defRPr/>
            </a:pPr>
            <a:r>
              <a:rPr lang="en-US"/>
              <a:t>Guest kernel implementation of the common API</a:t>
            </a:r>
          </a:p>
          <a:p>
            <a:pPr marR="0" lvl="0" algn="l" defTabSz="914367" rtl="0" eaLnBrk="1" fontAlgn="auto" latinLnBrk="0" hangingPunct="1">
              <a:lnSpc>
                <a:spcPct val="90000"/>
              </a:lnSpc>
              <a:spcBef>
                <a:spcPts val="0"/>
              </a:spcBef>
              <a:spcAft>
                <a:spcPts val="333"/>
              </a:spcAft>
              <a:buClrTx/>
              <a:buSzTx/>
              <a:buFont typeface="Arial" panose="020B0604020202020204" pitchFamily="34" charset="0"/>
              <a:buChar char="•"/>
              <a:tabLst/>
              <a:defRPr/>
            </a:pPr>
            <a:r>
              <a:rPr lang="en-US"/>
              <a:t>Two new KVM hypercalls: CR-pinning and memory permission</a:t>
            </a:r>
          </a:p>
          <a:p>
            <a:pPr marR="0" lvl="0" algn="l" defTabSz="914367" rtl="0" eaLnBrk="1" fontAlgn="auto" latinLnBrk="0" hangingPunct="1">
              <a:lnSpc>
                <a:spcPct val="90000"/>
              </a:lnSpc>
              <a:spcBef>
                <a:spcPts val="0"/>
              </a:spcBef>
              <a:spcAft>
                <a:spcPts val="333"/>
              </a:spcAft>
              <a:buClrTx/>
              <a:buSzTx/>
              <a:buFont typeface="Arial" panose="020B0604020202020204" pitchFamily="34" charset="0"/>
              <a:buChar char="•"/>
              <a:tabLst/>
              <a:defRPr/>
            </a:pPr>
            <a:r>
              <a:rPr lang="en-US" sz="2800"/>
              <a:t>KVM interface with the VMM: dedicated VM exits and related capabilities</a:t>
            </a:r>
          </a:p>
        </p:txBody>
      </p:sp>
    </p:spTree>
    <p:extLst>
      <p:ext uri="{BB962C8B-B14F-4D97-AF65-F5344CB8AC3E}">
        <p14:creationId xmlns:p14="http://schemas.microsoft.com/office/powerpoint/2010/main" val="186506646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E540-D664-2248-A353-E17150691F3D}"/>
              </a:ext>
            </a:extLst>
          </p:cNvPr>
          <p:cNvSpPr>
            <a:spLocks noGrp="1"/>
          </p:cNvSpPr>
          <p:nvPr>
            <p:ph type="title"/>
          </p:nvPr>
        </p:nvSpPr>
        <p:spPr/>
        <p:txBody>
          <a:bodyPr/>
          <a:lstStyle/>
          <a:p>
            <a:r>
              <a:rPr lang="en-US">
                <a:cs typeface="Segoe UI"/>
              </a:rPr>
              <a:t>Architecture Overview</a:t>
            </a:r>
            <a:endParaRPr lang="en-US"/>
          </a:p>
        </p:txBody>
      </p:sp>
      <p:sp>
        <p:nvSpPr>
          <p:cNvPr id="4" name="Text Placeholder 3">
            <a:extLst>
              <a:ext uri="{FF2B5EF4-FFF2-40B4-BE49-F238E27FC236}">
                <a16:creationId xmlns:a16="http://schemas.microsoft.com/office/drawing/2014/main" id="{C3D9F1C3-1A6A-0043-B6F0-28422B39AD04}"/>
              </a:ext>
            </a:extLst>
          </p:cNvPr>
          <p:cNvSpPr>
            <a:spLocks noGrp="1"/>
          </p:cNvSpPr>
          <p:nvPr>
            <p:ph type="body" sz="quarter" idx="12"/>
          </p:nvPr>
        </p:nvSpPr>
        <p:spPr>
          <a:xfrm>
            <a:off x="585216" y="3977319"/>
            <a:ext cx="9144000" cy="338554"/>
          </a:xfrm>
        </p:spPr>
        <p:txBody>
          <a:bodyPr vert="horz" wrap="square" lIns="0" tIns="0" rIns="0" bIns="0" rtlCol="0" anchor="t">
            <a:spAutoFit/>
          </a:bodyPr>
          <a:lstStyle/>
          <a:p>
            <a:r>
              <a:rPr lang="en-US">
                <a:cs typeface="Segoe UI"/>
              </a:rPr>
              <a:t>James Morris</a:t>
            </a:r>
            <a:endParaRPr lang="en-US" sz="2000">
              <a:solidFill>
                <a:schemeClr val="accent2">
                  <a:lumMod val="20000"/>
                  <a:lumOff val="80000"/>
                </a:schemeClr>
              </a:solidFill>
            </a:endParaRPr>
          </a:p>
        </p:txBody>
      </p:sp>
    </p:spTree>
    <p:extLst>
      <p:ext uri="{BB962C8B-B14F-4D97-AF65-F5344CB8AC3E}">
        <p14:creationId xmlns:p14="http://schemas.microsoft.com/office/powerpoint/2010/main" val="188573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BB704-8F7F-CB59-28E9-ECE61EB4813D}"/>
              </a:ext>
            </a:extLst>
          </p:cNvPr>
          <p:cNvSpPr>
            <a:spLocks noGrp="1"/>
          </p:cNvSpPr>
          <p:nvPr>
            <p:ph type="title"/>
          </p:nvPr>
        </p:nvSpPr>
        <p:spPr/>
        <p:txBody>
          <a:bodyPr/>
          <a:lstStyle/>
          <a:p>
            <a:r>
              <a:rPr lang="en-US"/>
              <a:t>CR-pinning hypercall</a:t>
            </a:r>
          </a:p>
        </p:txBody>
      </p:sp>
      <p:sp>
        <p:nvSpPr>
          <p:cNvPr id="3" name="Text Placeholder 2">
            <a:extLst>
              <a:ext uri="{FF2B5EF4-FFF2-40B4-BE49-F238E27FC236}">
                <a16:creationId xmlns:a16="http://schemas.microsoft.com/office/drawing/2014/main" id="{DF3C3339-8A4F-20FE-94B2-C1E0D2A9B331}"/>
              </a:ext>
            </a:extLst>
          </p:cNvPr>
          <p:cNvSpPr>
            <a:spLocks noGrp="1"/>
          </p:cNvSpPr>
          <p:nvPr>
            <p:ph type="body" sz="quarter" idx="11"/>
          </p:nvPr>
        </p:nvSpPr>
        <p:spPr/>
        <p:txBody>
          <a:bodyPr/>
          <a:lstStyle/>
          <a:p>
            <a:pPr marL="0" indent="0">
              <a:buNone/>
            </a:pPr>
            <a:r>
              <a:rPr lang="en-US" b="1"/>
              <a:t>Enforce</a:t>
            </a:r>
            <a:r>
              <a:rPr lang="en-US"/>
              <a:t> a bitmask on </a:t>
            </a:r>
            <a:r>
              <a:rPr lang="en-US" b="1"/>
              <a:t>control registers </a:t>
            </a:r>
            <a:r>
              <a:rPr lang="en-US"/>
              <a:t>to guard against locked features (e.g. SMEP)</a:t>
            </a:r>
          </a:p>
          <a:p>
            <a:pPr marL="0" indent="0">
              <a:buNone/>
            </a:pPr>
            <a:endParaRPr lang="en-US" sz="1600"/>
          </a:p>
          <a:p>
            <a:pPr marL="0" indent="0">
              <a:buNone/>
            </a:pPr>
            <a:r>
              <a:rPr lang="en-US" sz="2400"/>
              <a:t>kvm_hypercall3(</a:t>
            </a:r>
            <a:r>
              <a:rPr lang="en-US" sz="2400" b="1"/>
              <a:t>KVM_HC_LOCK_CR_UPDATE</a:t>
            </a:r>
            <a:r>
              <a:rPr lang="en-US" sz="2400"/>
              <a:t>,</a:t>
            </a:r>
          </a:p>
          <a:p>
            <a:pPr marL="0" indent="0">
              <a:buNone/>
            </a:pPr>
            <a:r>
              <a:rPr lang="en-US" sz="2400"/>
              <a:t>                         0, </a:t>
            </a:r>
            <a:r>
              <a:rPr lang="en-US" sz="2400">
                <a:solidFill>
                  <a:schemeClr val="accent1"/>
                </a:solidFill>
              </a:rPr>
              <a:t>// control register</a:t>
            </a:r>
          </a:p>
          <a:p>
            <a:pPr marL="0" indent="0">
              <a:buNone/>
            </a:pPr>
            <a:r>
              <a:rPr lang="en-US" sz="2400"/>
              <a:t>                         X86_CR0_WP, </a:t>
            </a:r>
            <a:r>
              <a:rPr lang="en-US" sz="2400">
                <a:solidFill>
                  <a:schemeClr val="accent1"/>
                </a:solidFill>
              </a:rPr>
              <a:t>// flag to pin</a:t>
            </a:r>
          </a:p>
          <a:p>
            <a:pPr marL="0" indent="0">
              <a:buNone/>
            </a:pPr>
            <a:r>
              <a:rPr lang="en-US" sz="2400"/>
              <a:t>                         flags); </a:t>
            </a:r>
            <a:r>
              <a:rPr lang="en-US" sz="2400">
                <a:solidFill>
                  <a:schemeClr val="accent1"/>
                </a:solidFill>
              </a:rPr>
              <a:t>// options</a:t>
            </a:r>
          </a:p>
          <a:p>
            <a:pPr marL="0" indent="0">
              <a:buNone/>
            </a:pPr>
            <a:endParaRPr lang="en-US" sz="1600"/>
          </a:p>
          <a:p>
            <a:pPr marL="0" indent="0">
              <a:buNone/>
            </a:pPr>
            <a:r>
              <a:rPr lang="en-US"/>
              <a:t>Can create a </a:t>
            </a:r>
            <a:r>
              <a:rPr lang="en-US" b="1"/>
              <a:t>VM exit</a:t>
            </a:r>
            <a:r>
              <a:rPr lang="en-US"/>
              <a:t> on configuration or policy violation for the VMM to be able to do something.</a:t>
            </a:r>
          </a:p>
          <a:p>
            <a:pPr marL="0" indent="0">
              <a:buNone/>
            </a:pPr>
            <a:r>
              <a:rPr lang="en-US"/>
              <a:t>Generate a </a:t>
            </a:r>
            <a:r>
              <a:rPr lang="en-US" b="1"/>
              <a:t>GP fault</a:t>
            </a:r>
            <a:r>
              <a:rPr lang="en-US"/>
              <a:t> on policy violation.</a:t>
            </a:r>
          </a:p>
        </p:txBody>
      </p:sp>
    </p:spTree>
    <p:extLst>
      <p:ext uri="{BB962C8B-B14F-4D97-AF65-F5344CB8AC3E}">
        <p14:creationId xmlns:p14="http://schemas.microsoft.com/office/powerpoint/2010/main" val="262498897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BB704-8F7F-CB59-28E9-ECE61EB4813D}"/>
              </a:ext>
            </a:extLst>
          </p:cNvPr>
          <p:cNvSpPr>
            <a:spLocks noGrp="1"/>
          </p:cNvSpPr>
          <p:nvPr>
            <p:ph type="title"/>
          </p:nvPr>
        </p:nvSpPr>
        <p:spPr/>
        <p:txBody>
          <a:bodyPr/>
          <a:lstStyle/>
          <a:p>
            <a:r>
              <a:rPr lang="en-US"/>
              <a:t>Memory protection hypercall</a:t>
            </a:r>
          </a:p>
        </p:txBody>
      </p:sp>
      <p:sp>
        <p:nvSpPr>
          <p:cNvPr id="3" name="Text Placeholder 2">
            <a:extLst>
              <a:ext uri="{FF2B5EF4-FFF2-40B4-BE49-F238E27FC236}">
                <a16:creationId xmlns:a16="http://schemas.microsoft.com/office/drawing/2014/main" id="{DF3C3339-8A4F-20FE-94B2-C1E0D2A9B331}"/>
              </a:ext>
            </a:extLst>
          </p:cNvPr>
          <p:cNvSpPr>
            <a:spLocks noGrp="1"/>
          </p:cNvSpPr>
          <p:nvPr>
            <p:ph type="body" sz="quarter" idx="11"/>
          </p:nvPr>
        </p:nvSpPr>
        <p:spPr/>
        <p:txBody>
          <a:bodyPr/>
          <a:lstStyle/>
          <a:p>
            <a:pPr marL="0" indent="0">
              <a:buNone/>
            </a:pPr>
            <a:r>
              <a:rPr lang="en-US">
                <a:cs typeface="Segoe UI"/>
              </a:rPr>
              <a:t>Configure (a subset of) EPT permissions.</a:t>
            </a:r>
            <a:endParaRPr lang="en-US" sz="1600"/>
          </a:p>
          <a:p>
            <a:pPr marL="0" indent="0">
              <a:buNone/>
            </a:pPr>
            <a:endParaRPr lang="en-US" sz="1600"/>
          </a:p>
          <a:p>
            <a:pPr marL="0" indent="0">
              <a:buNone/>
            </a:pPr>
            <a:r>
              <a:rPr lang="en-US" sz="2400">
                <a:ea typeface="+mn-lt"/>
                <a:cs typeface="+mn-lt"/>
              </a:rPr>
              <a:t>kvm_hypercall1(</a:t>
            </a:r>
            <a:r>
              <a:rPr lang="en-US" sz="2400" b="1">
                <a:ea typeface="+mn-lt"/>
                <a:cs typeface="+mn-lt"/>
              </a:rPr>
              <a:t>KVM_HC_PROTECT_MEMORY</a:t>
            </a:r>
            <a:r>
              <a:rPr lang="en-US" sz="2400">
                <a:ea typeface="+mn-lt"/>
                <a:cs typeface="+mn-lt"/>
              </a:rPr>
              <a:t>,</a:t>
            </a:r>
            <a:endParaRPr lang="en-US" sz="2400">
              <a:solidFill>
                <a:srgbClr val="0078D4"/>
              </a:solidFill>
              <a:ea typeface="+mn-lt"/>
              <a:cs typeface="+mn-lt"/>
            </a:endParaRPr>
          </a:p>
          <a:p>
            <a:pPr marL="0" indent="0">
              <a:buNone/>
            </a:pPr>
            <a:r>
              <a:rPr lang="en-US" sz="2400">
                <a:ea typeface="+mn-lt"/>
                <a:cs typeface="+mn-lt"/>
              </a:rPr>
              <a:t>                          pa);  </a:t>
            </a:r>
            <a:r>
              <a:rPr lang="en-US" sz="2400">
                <a:solidFill>
                  <a:schemeClr val="accent1">
                    <a:lumMod val="60000"/>
                    <a:lumOff val="40000"/>
                  </a:schemeClr>
                </a:solidFill>
                <a:ea typeface="+mn-lt"/>
                <a:cs typeface="+mn-lt"/>
              </a:rPr>
              <a:t>// address of a </a:t>
            </a:r>
            <a:r>
              <a:rPr lang="en-US" sz="2400" err="1">
                <a:solidFill>
                  <a:schemeClr val="accent1">
                    <a:lumMod val="60000"/>
                    <a:lumOff val="40000"/>
                  </a:schemeClr>
                </a:solidFill>
                <a:ea typeface="+mn-lt"/>
                <a:cs typeface="+mn-lt"/>
              </a:rPr>
              <a:t>pagelist</a:t>
            </a:r>
            <a:endParaRPr lang="en-US" sz="2400">
              <a:solidFill>
                <a:schemeClr val="accent1">
                  <a:lumMod val="60000"/>
                  <a:lumOff val="40000"/>
                </a:schemeClr>
              </a:solidFill>
              <a:ea typeface="+mn-lt"/>
              <a:cs typeface="+mn-lt"/>
            </a:endParaRPr>
          </a:p>
          <a:p>
            <a:pPr marL="0" indent="0">
              <a:buNone/>
            </a:pPr>
            <a:endParaRPr lang="en-US">
              <a:cs typeface="Segoe UI"/>
            </a:endParaRPr>
          </a:p>
          <a:p>
            <a:pPr marL="0" indent="0">
              <a:buNone/>
            </a:pPr>
            <a:r>
              <a:rPr lang="en-US">
                <a:cs typeface="Segoe UI"/>
              </a:rPr>
              <a:t>The </a:t>
            </a:r>
            <a:r>
              <a:rPr lang="en-US" err="1">
                <a:cs typeface="Segoe UI"/>
              </a:rPr>
              <a:t>pagelist</a:t>
            </a:r>
            <a:r>
              <a:rPr lang="en-US">
                <a:cs typeface="Segoe UI"/>
              </a:rPr>
              <a:t> atomically maps a set of memory ranges with read, write and execute permissions.</a:t>
            </a:r>
          </a:p>
          <a:p>
            <a:pPr marL="0" indent="0">
              <a:buNone/>
            </a:pPr>
            <a:endParaRPr lang="en-US">
              <a:cs typeface="Segoe UI"/>
            </a:endParaRPr>
          </a:p>
          <a:p>
            <a:pPr marL="0" indent="0">
              <a:buNone/>
            </a:pPr>
            <a:r>
              <a:rPr lang="en-US">
                <a:cs typeface="Segoe UI"/>
              </a:rPr>
              <a:t>Generate a </a:t>
            </a:r>
            <a:r>
              <a:rPr lang="en-US" b="1">
                <a:cs typeface="Segoe UI"/>
              </a:rPr>
              <a:t>synthetic page fault</a:t>
            </a:r>
            <a:r>
              <a:rPr lang="en-US">
                <a:cs typeface="Segoe UI"/>
              </a:rPr>
              <a:t> on policy violation.</a:t>
            </a:r>
          </a:p>
          <a:p>
            <a:pPr marL="0" indent="0">
              <a:buNone/>
            </a:pPr>
            <a:endParaRPr lang="en-US">
              <a:cs typeface="Segoe UI"/>
            </a:endParaRPr>
          </a:p>
        </p:txBody>
      </p:sp>
    </p:spTree>
    <p:extLst>
      <p:ext uri="{BB962C8B-B14F-4D97-AF65-F5344CB8AC3E}">
        <p14:creationId xmlns:p14="http://schemas.microsoft.com/office/powerpoint/2010/main" val="166377542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BB704-8F7F-CB59-28E9-ECE61EB4813D}"/>
              </a:ext>
            </a:extLst>
          </p:cNvPr>
          <p:cNvSpPr>
            <a:spLocks noGrp="1"/>
          </p:cNvSpPr>
          <p:nvPr>
            <p:ph type="title"/>
          </p:nvPr>
        </p:nvSpPr>
        <p:spPr/>
        <p:txBody>
          <a:bodyPr/>
          <a:lstStyle/>
          <a:p>
            <a:r>
              <a:rPr lang="en-US"/>
              <a:t>Executable permission(s)</a:t>
            </a:r>
          </a:p>
        </p:txBody>
      </p:sp>
      <p:sp>
        <p:nvSpPr>
          <p:cNvPr id="3" name="Text Placeholder 2">
            <a:extLst>
              <a:ext uri="{FF2B5EF4-FFF2-40B4-BE49-F238E27FC236}">
                <a16:creationId xmlns:a16="http://schemas.microsoft.com/office/drawing/2014/main" id="{DF3C3339-8A4F-20FE-94B2-C1E0D2A9B331}"/>
              </a:ext>
            </a:extLst>
          </p:cNvPr>
          <p:cNvSpPr>
            <a:spLocks noGrp="1"/>
          </p:cNvSpPr>
          <p:nvPr>
            <p:ph type="body" sz="quarter" idx="11"/>
          </p:nvPr>
        </p:nvSpPr>
        <p:spPr/>
        <p:txBody>
          <a:bodyPr/>
          <a:lstStyle/>
          <a:p>
            <a:pPr marL="0" indent="0">
              <a:buNone/>
            </a:pPr>
            <a:r>
              <a:rPr lang="en-US" u="sng"/>
              <a:t>Issue</a:t>
            </a:r>
            <a:r>
              <a:rPr lang="en-US"/>
              <a:t>: efficiently enforce restriction on kernel executable pages without impacting access to user space pages</a:t>
            </a:r>
          </a:p>
          <a:p>
            <a:pPr marL="0" indent="0">
              <a:buNone/>
            </a:pPr>
            <a:endParaRPr lang="en-US"/>
          </a:p>
          <a:p>
            <a:pPr marL="0" indent="0">
              <a:buNone/>
            </a:pPr>
            <a:r>
              <a:rPr lang="en-US" u="sng"/>
              <a:t>Solution</a:t>
            </a:r>
            <a:r>
              <a:rPr lang="en-US"/>
              <a:t>: leverage Intel’s Mode Based Execution Control (</a:t>
            </a:r>
            <a:r>
              <a:rPr lang="en-US" b="1"/>
              <a:t>MBEC</a:t>
            </a:r>
            <a:r>
              <a:rPr lang="en-US"/>
              <a:t>)</a:t>
            </a:r>
          </a:p>
          <a:p>
            <a:pPr marL="0" indent="0">
              <a:buNone/>
            </a:pPr>
            <a:endParaRPr lang="en-US"/>
          </a:p>
          <a:p>
            <a:pPr marL="0" indent="0">
              <a:buNone/>
            </a:pPr>
            <a:r>
              <a:rPr lang="en-US"/>
              <a:t>Split the execution permission into:</a:t>
            </a:r>
          </a:p>
          <a:p>
            <a:pPr>
              <a:buFont typeface="Arial" panose="020B0604020202020204" pitchFamily="34" charset="0"/>
              <a:buChar char="•"/>
            </a:pPr>
            <a:r>
              <a:rPr lang="en-US"/>
              <a:t>Kernel mode execution</a:t>
            </a:r>
          </a:p>
          <a:p>
            <a:pPr>
              <a:buFont typeface="Arial" panose="020B0604020202020204" pitchFamily="34" charset="0"/>
              <a:buChar char="•"/>
            </a:pPr>
            <a:r>
              <a:rPr lang="en-US"/>
              <a:t>User mode execution</a:t>
            </a:r>
          </a:p>
        </p:txBody>
      </p:sp>
    </p:spTree>
    <p:extLst>
      <p:ext uri="{BB962C8B-B14F-4D97-AF65-F5344CB8AC3E}">
        <p14:creationId xmlns:p14="http://schemas.microsoft.com/office/powerpoint/2010/main" val="102438591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4BC59-0B05-796E-74BC-691EA4374378}"/>
              </a:ext>
            </a:extLst>
          </p:cNvPr>
          <p:cNvSpPr>
            <a:spLocks noGrp="1"/>
          </p:cNvSpPr>
          <p:nvPr>
            <p:ph type="title"/>
          </p:nvPr>
        </p:nvSpPr>
        <p:spPr/>
        <p:txBody>
          <a:bodyPr/>
          <a:lstStyle/>
          <a:p>
            <a:r>
              <a:rPr lang="en-US"/>
              <a:t>Kernel memory permissions without MBEC</a:t>
            </a:r>
          </a:p>
        </p:txBody>
      </p:sp>
      <p:sp>
        <p:nvSpPr>
          <p:cNvPr id="4" name="Rectangle 3">
            <a:extLst>
              <a:ext uri="{FF2B5EF4-FFF2-40B4-BE49-F238E27FC236}">
                <a16:creationId xmlns:a16="http://schemas.microsoft.com/office/drawing/2014/main" id="{C8A8B74A-4229-5AA6-FF48-26336A50DBCC}"/>
              </a:ext>
            </a:extLst>
          </p:cNvPr>
          <p:cNvSpPr/>
          <p:nvPr/>
        </p:nvSpPr>
        <p:spPr bwMode="auto">
          <a:xfrm>
            <a:off x="7616427" y="400358"/>
            <a:ext cx="3182027" cy="6041538"/>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Rectangle 4">
            <a:extLst>
              <a:ext uri="{FF2B5EF4-FFF2-40B4-BE49-F238E27FC236}">
                <a16:creationId xmlns:a16="http://schemas.microsoft.com/office/drawing/2014/main" id="{605B2776-0655-6139-7648-E19E54568B5F}"/>
              </a:ext>
            </a:extLst>
          </p:cNvPr>
          <p:cNvSpPr/>
          <p:nvPr/>
        </p:nvSpPr>
        <p:spPr bwMode="auto">
          <a:xfrm>
            <a:off x="7616427" y="3340104"/>
            <a:ext cx="3182027" cy="636998"/>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2000">
                <a:solidFill>
                  <a:srgbClr val="FFFFFF"/>
                </a:solidFill>
                <a:ea typeface="Segoe UI" pitchFamily="34" charset="0"/>
                <a:cs typeface="Segoe UI" pitchFamily="34" charset="0"/>
              </a:rPr>
              <a:t>read-execute</a:t>
            </a:r>
          </a:p>
        </p:txBody>
      </p:sp>
      <p:sp>
        <p:nvSpPr>
          <p:cNvPr id="6" name="Rectangle 5">
            <a:extLst>
              <a:ext uri="{FF2B5EF4-FFF2-40B4-BE49-F238E27FC236}">
                <a16:creationId xmlns:a16="http://schemas.microsoft.com/office/drawing/2014/main" id="{BFD69CCF-125D-7430-3D38-14ECFCDDB2E1}"/>
              </a:ext>
            </a:extLst>
          </p:cNvPr>
          <p:cNvSpPr/>
          <p:nvPr/>
        </p:nvSpPr>
        <p:spPr bwMode="auto">
          <a:xfrm>
            <a:off x="7616430" y="892139"/>
            <a:ext cx="3182027" cy="63699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2000">
                <a:solidFill>
                  <a:srgbClr val="FFFFFF"/>
                </a:solidFill>
                <a:ea typeface="Segoe UI" pitchFamily="34" charset="0"/>
                <a:cs typeface="Segoe UI" pitchFamily="34" charset="0"/>
              </a:rPr>
              <a:t>read-only</a:t>
            </a:r>
          </a:p>
        </p:txBody>
      </p:sp>
      <p:sp>
        <p:nvSpPr>
          <p:cNvPr id="7" name="Rectangle 6">
            <a:extLst>
              <a:ext uri="{FF2B5EF4-FFF2-40B4-BE49-F238E27FC236}">
                <a16:creationId xmlns:a16="http://schemas.microsoft.com/office/drawing/2014/main" id="{FE321943-88C6-CB85-1533-6A1C41E97C25}"/>
              </a:ext>
            </a:extLst>
          </p:cNvPr>
          <p:cNvSpPr/>
          <p:nvPr/>
        </p:nvSpPr>
        <p:spPr bwMode="auto">
          <a:xfrm>
            <a:off x="7616429" y="1529137"/>
            <a:ext cx="3182027" cy="636998"/>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2000">
                <a:solidFill>
                  <a:srgbClr val="FFFFFF"/>
                </a:solidFill>
                <a:ea typeface="Segoe UI" pitchFamily="34" charset="0"/>
                <a:cs typeface="Segoe UI" pitchFamily="34" charset="0"/>
              </a:rPr>
              <a:t>read-execute</a:t>
            </a:r>
          </a:p>
        </p:txBody>
      </p:sp>
      <p:sp>
        <p:nvSpPr>
          <p:cNvPr id="8" name="Rectangle 7">
            <a:extLst>
              <a:ext uri="{FF2B5EF4-FFF2-40B4-BE49-F238E27FC236}">
                <a16:creationId xmlns:a16="http://schemas.microsoft.com/office/drawing/2014/main" id="{2307E1D2-3345-2DAC-09A1-7B026367E27B}"/>
              </a:ext>
            </a:extLst>
          </p:cNvPr>
          <p:cNvSpPr/>
          <p:nvPr/>
        </p:nvSpPr>
        <p:spPr bwMode="auto">
          <a:xfrm>
            <a:off x="7616428" y="2166135"/>
            <a:ext cx="3182027" cy="63699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2000">
                <a:solidFill>
                  <a:srgbClr val="FFFFFF"/>
                </a:solidFill>
                <a:ea typeface="Segoe UI" pitchFamily="34" charset="0"/>
                <a:cs typeface="Segoe UI" pitchFamily="34" charset="0"/>
              </a:rPr>
              <a:t>read-only</a:t>
            </a:r>
          </a:p>
        </p:txBody>
      </p:sp>
      <p:sp>
        <p:nvSpPr>
          <p:cNvPr id="10" name="TextBox 9">
            <a:extLst>
              <a:ext uri="{FF2B5EF4-FFF2-40B4-BE49-F238E27FC236}">
                <a16:creationId xmlns:a16="http://schemas.microsoft.com/office/drawing/2014/main" id="{2E572EAB-3D39-E549-26CF-CD0C3C4F8239}"/>
              </a:ext>
            </a:extLst>
          </p:cNvPr>
          <p:cNvSpPr txBox="1"/>
          <p:nvPr/>
        </p:nvSpPr>
        <p:spPr>
          <a:xfrm>
            <a:off x="6886161" y="3789691"/>
            <a:ext cx="635559" cy="369332"/>
          </a:xfrm>
          <a:prstGeom prst="rect">
            <a:avLst/>
          </a:prstGeom>
          <a:noFill/>
        </p:spPr>
        <p:txBody>
          <a:bodyPr wrap="none" lIns="0" tIns="0" rIns="0" bIns="0" rtlCol="0">
            <a:spAutoFit/>
          </a:bodyPr>
          <a:lstStyle/>
          <a:p>
            <a:pPr algn="l"/>
            <a:r>
              <a:rPr lang="en-US" sz="2400"/>
              <a:t>_text</a:t>
            </a:r>
          </a:p>
        </p:txBody>
      </p:sp>
      <p:sp>
        <p:nvSpPr>
          <p:cNvPr id="11" name="TextBox 10">
            <a:extLst>
              <a:ext uri="{FF2B5EF4-FFF2-40B4-BE49-F238E27FC236}">
                <a16:creationId xmlns:a16="http://schemas.microsoft.com/office/drawing/2014/main" id="{5EFC6BAD-6142-2719-E18B-CCCC19D78B9C}"/>
              </a:ext>
            </a:extLst>
          </p:cNvPr>
          <p:cNvSpPr txBox="1"/>
          <p:nvPr/>
        </p:nvSpPr>
        <p:spPr>
          <a:xfrm>
            <a:off x="6725861" y="3155438"/>
            <a:ext cx="795859" cy="369332"/>
          </a:xfrm>
          <a:prstGeom prst="rect">
            <a:avLst/>
          </a:prstGeom>
          <a:noFill/>
        </p:spPr>
        <p:txBody>
          <a:bodyPr wrap="none" lIns="0" tIns="0" rIns="0" bIns="0" rtlCol="0">
            <a:spAutoFit/>
          </a:bodyPr>
          <a:lstStyle/>
          <a:p>
            <a:pPr algn="l"/>
            <a:r>
              <a:rPr lang="en-US" sz="2400"/>
              <a:t>_</a:t>
            </a:r>
            <a:r>
              <a:rPr lang="en-US" sz="2400" err="1"/>
              <a:t>etext</a:t>
            </a:r>
            <a:endParaRPr lang="en-US" sz="2400"/>
          </a:p>
        </p:txBody>
      </p:sp>
      <p:sp>
        <p:nvSpPr>
          <p:cNvPr id="12" name="TextBox 11">
            <a:extLst>
              <a:ext uri="{FF2B5EF4-FFF2-40B4-BE49-F238E27FC236}">
                <a16:creationId xmlns:a16="http://schemas.microsoft.com/office/drawing/2014/main" id="{979141CF-1092-55B9-A7A7-4CA757F20262}"/>
              </a:ext>
            </a:extLst>
          </p:cNvPr>
          <p:cNvSpPr txBox="1"/>
          <p:nvPr/>
        </p:nvSpPr>
        <p:spPr>
          <a:xfrm>
            <a:off x="5513865" y="2621145"/>
            <a:ext cx="2008563" cy="369332"/>
          </a:xfrm>
          <a:prstGeom prst="rect">
            <a:avLst/>
          </a:prstGeom>
          <a:noFill/>
        </p:spPr>
        <p:txBody>
          <a:bodyPr wrap="none" lIns="0" tIns="0" rIns="0" bIns="0" rtlCol="0">
            <a:spAutoFit/>
          </a:bodyPr>
          <a:lstStyle/>
          <a:p>
            <a:pPr algn="l"/>
            <a:r>
              <a:rPr lang="en-US" sz="2400"/>
              <a:t>___</a:t>
            </a:r>
            <a:r>
              <a:rPr lang="en-US" sz="2400" err="1"/>
              <a:t>start_rodata</a:t>
            </a:r>
            <a:endParaRPr lang="en-US" sz="2400"/>
          </a:p>
        </p:txBody>
      </p:sp>
      <p:sp>
        <p:nvSpPr>
          <p:cNvPr id="13" name="TextBox 12">
            <a:extLst>
              <a:ext uri="{FF2B5EF4-FFF2-40B4-BE49-F238E27FC236}">
                <a16:creationId xmlns:a16="http://schemas.microsoft.com/office/drawing/2014/main" id="{5B7A6994-D119-9E3E-8C86-38FC70C55261}"/>
              </a:ext>
            </a:extLst>
          </p:cNvPr>
          <p:cNvSpPr txBox="1"/>
          <p:nvPr/>
        </p:nvSpPr>
        <p:spPr>
          <a:xfrm>
            <a:off x="6144617" y="1966498"/>
            <a:ext cx="1376980" cy="369332"/>
          </a:xfrm>
          <a:prstGeom prst="rect">
            <a:avLst/>
          </a:prstGeom>
          <a:noFill/>
        </p:spPr>
        <p:txBody>
          <a:bodyPr wrap="none" lIns="0" tIns="0" rIns="0" bIns="0" rtlCol="0">
            <a:spAutoFit/>
          </a:bodyPr>
          <a:lstStyle/>
          <a:p>
            <a:pPr algn="l"/>
            <a:r>
              <a:rPr lang="en-US" sz="2400" err="1"/>
              <a:t>vdso_start</a:t>
            </a:r>
            <a:endParaRPr lang="en-US" sz="2400"/>
          </a:p>
        </p:txBody>
      </p:sp>
      <p:sp>
        <p:nvSpPr>
          <p:cNvPr id="14" name="TextBox 13">
            <a:extLst>
              <a:ext uri="{FF2B5EF4-FFF2-40B4-BE49-F238E27FC236}">
                <a16:creationId xmlns:a16="http://schemas.microsoft.com/office/drawing/2014/main" id="{88D1380E-2870-4B81-2E74-540021895F63}"/>
              </a:ext>
            </a:extLst>
          </p:cNvPr>
          <p:cNvSpPr txBox="1"/>
          <p:nvPr/>
        </p:nvSpPr>
        <p:spPr>
          <a:xfrm>
            <a:off x="6240028" y="1344471"/>
            <a:ext cx="1281569" cy="369332"/>
          </a:xfrm>
          <a:prstGeom prst="rect">
            <a:avLst/>
          </a:prstGeom>
          <a:noFill/>
        </p:spPr>
        <p:txBody>
          <a:bodyPr wrap="none" lIns="0" tIns="0" rIns="0" bIns="0" rtlCol="0">
            <a:spAutoFit/>
          </a:bodyPr>
          <a:lstStyle/>
          <a:p>
            <a:pPr algn="l"/>
            <a:r>
              <a:rPr lang="en-US" sz="2400" err="1"/>
              <a:t>vdso_end</a:t>
            </a:r>
            <a:endParaRPr lang="en-US" sz="2400"/>
          </a:p>
        </p:txBody>
      </p:sp>
      <p:sp>
        <p:nvSpPr>
          <p:cNvPr id="15" name="TextBox 14">
            <a:extLst>
              <a:ext uri="{FF2B5EF4-FFF2-40B4-BE49-F238E27FC236}">
                <a16:creationId xmlns:a16="http://schemas.microsoft.com/office/drawing/2014/main" id="{87F995D9-5175-562F-ED50-1BBADA0BAFB7}"/>
              </a:ext>
            </a:extLst>
          </p:cNvPr>
          <p:cNvSpPr txBox="1"/>
          <p:nvPr/>
        </p:nvSpPr>
        <p:spPr>
          <a:xfrm>
            <a:off x="5608445" y="706134"/>
            <a:ext cx="1913152" cy="369332"/>
          </a:xfrm>
          <a:prstGeom prst="rect">
            <a:avLst/>
          </a:prstGeom>
          <a:noFill/>
        </p:spPr>
        <p:txBody>
          <a:bodyPr wrap="none" lIns="0" tIns="0" rIns="0" bIns="0" rtlCol="0">
            <a:spAutoFit/>
          </a:bodyPr>
          <a:lstStyle/>
          <a:p>
            <a:pPr algn="l"/>
            <a:r>
              <a:rPr lang="en-US" sz="2400"/>
              <a:t>___</a:t>
            </a:r>
            <a:r>
              <a:rPr lang="en-US" sz="2400" err="1"/>
              <a:t>end_rodata</a:t>
            </a:r>
            <a:endParaRPr lang="en-US" sz="2400"/>
          </a:p>
        </p:txBody>
      </p:sp>
      <p:sp>
        <p:nvSpPr>
          <p:cNvPr id="9" name="TextBox 8">
            <a:extLst>
              <a:ext uri="{FF2B5EF4-FFF2-40B4-BE49-F238E27FC236}">
                <a16:creationId xmlns:a16="http://schemas.microsoft.com/office/drawing/2014/main" id="{E28EF03E-A021-FB94-F7B3-6113B1C15F80}"/>
              </a:ext>
            </a:extLst>
          </p:cNvPr>
          <p:cNvSpPr txBox="1"/>
          <p:nvPr/>
        </p:nvSpPr>
        <p:spPr>
          <a:xfrm>
            <a:off x="11116685" y="6303397"/>
            <a:ext cx="900888" cy="276999"/>
          </a:xfrm>
          <a:prstGeom prst="rect">
            <a:avLst/>
          </a:prstGeom>
          <a:noFill/>
        </p:spPr>
        <p:txBody>
          <a:bodyPr wrap="none" lIns="0" tIns="0" rIns="0" bIns="0" rtlCol="0">
            <a:spAutoFit/>
          </a:bodyPr>
          <a:lstStyle/>
          <a:p>
            <a:pPr algn="l"/>
            <a:r>
              <a:rPr lang="en-US" sz="1800"/>
              <a:t>0x0000…</a:t>
            </a:r>
          </a:p>
        </p:txBody>
      </p:sp>
      <p:sp>
        <p:nvSpPr>
          <p:cNvPr id="18" name="TextBox 17">
            <a:extLst>
              <a:ext uri="{FF2B5EF4-FFF2-40B4-BE49-F238E27FC236}">
                <a16:creationId xmlns:a16="http://schemas.microsoft.com/office/drawing/2014/main" id="{95548EA7-F84B-415F-42B2-34EB9D57E3F2}"/>
              </a:ext>
            </a:extLst>
          </p:cNvPr>
          <p:cNvSpPr txBox="1"/>
          <p:nvPr/>
        </p:nvSpPr>
        <p:spPr>
          <a:xfrm>
            <a:off x="11116685" y="261858"/>
            <a:ext cx="832216" cy="276999"/>
          </a:xfrm>
          <a:prstGeom prst="rect">
            <a:avLst/>
          </a:prstGeom>
          <a:noFill/>
        </p:spPr>
        <p:txBody>
          <a:bodyPr wrap="none" lIns="0" tIns="0" rIns="0" bIns="0" rtlCol="0">
            <a:spAutoFit/>
          </a:bodyPr>
          <a:lstStyle/>
          <a:p>
            <a:pPr algn="l"/>
            <a:r>
              <a:rPr lang="en-US" sz="1800"/>
              <a:t>0xFFFF…</a:t>
            </a:r>
          </a:p>
        </p:txBody>
      </p:sp>
      <p:sp>
        <p:nvSpPr>
          <p:cNvPr id="19" name="TextBox 18">
            <a:extLst>
              <a:ext uri="{FF2B5EF4-FFF2-40B4-BE49-F238E27FC236}">
                <a16:creationId xmlns:a16="http://schemas.microsoft.com/office/drawing/2014/main" id="{A24B9153-8C87-F6E4-E742-F342B2FB858D}"/>
              </a:ext>
            </a:extLst>
          </p:cNvPr>
          <p:cNvSpPr txBox="1"/>
          <p:nvPr/>
        </p:nvSpPr>
        <p:spPr>
          <a:xfrm>
            <a:off x="8647784" y="4955502"/>
            <a:ext cx="1208279" cy="307777"/>
          </a:xfrm>
          <a:prstGeom prst="rect">
            <a:avLst/>
          </a:prstGeom>
          <a:noFill/>
        </p:spPr>
        <p:txBody>
          <a:bodyPr wrap="none" lIns="0" tIns="0" rIns="0" bIns="0" rtlCol="0">
            <a:spAutoFit/>
          </a:bodyPr>
          <a:lstStyle/>
          <a:p>
            <a:pPr algn="ctr"/>
            <a:r>
              <a:rPr lang="en-US" sz="2000"/>
              <a:t>executable</a:t>
            </a:r>
          </a:p>
        </p:txBody>
      </p:sp>
      <p:sp>
        <p:nvSpPr>
          <p:cNvPr id="20" name="TextBox 19">
            <a:extLst>
              <a:ext uri="{FF2B5EF4-FFF2-40B4-BE49-F238E27FC236}">
                <a16:creationId xmlns:a16="http://schemas.microsoft.com/office/drawing/2014/main" id="{70BBC3D8-0958-B779-01B6-36FBD50F5FA4}"/>
              </a:ext>
            </a:extLst>
          </p:cNvPr>
          <p:cNvSpPr txBox="1"/>
          <p:nvPr/>
        </p:nvSpPr>
        <p:spPr>
          <a:xfrm>
            <a:off x="8518450" y="2886853"/>
            <a:ext cx="1208279" cy="307777"/>
          </a:xfrm>
          <a:prstGeom prst="rect">
            <a:avLst/>
          </a:prstGeom>
          <a:noFill/>
        </p:spPr>
        <p:txBody>
          <a:bodyPr wrap="none" lIns="0" tIns="0" rIns="0" bIns="0" rtlCol="0">
            <a:spAutoFit/>
          </a:bodyPr>
          <a:lstStyle/>
          <a:p>
            <a:pPr algn="ctr"/>
            <a:r>
              <a:rPr lang="en-US" sz="2000"/>
              <a:t>executable</a:t>
            </a:r>
          </a:p>
        </p:txBody>
      </p:sp>
      <p:sp>
        <p:nvSpPr>
          <p:cNvPr id="21" name="TextBox 20">
            <a:extLst>
              <a:ext uri="{FF2B5EF4-FFF2-40B4-BE49-F238E27FC236}">
                <a16:creationId xmlns:a16="http://schemas.microsoft.com/office/drawing/2014/main" id="{EEDDE2B0-FD06-FEB2-F982-0E33AC0482D3}"/>
              </a:ext>
            </a:extLst>
          </p:cNvPr>
          <p:cNvSpPr txBox="1"/>
          <p:nvPr/>
        </p:nvSpPr>
        <p:spPr>
          <a:xfrm>
            <a:off x="8550644" y="462278"/>
            <a:ext cx="1213088" cy="307777"/>
          </a:xfrm>
          <a:prstGeom prst="rect">
            <a:avLst/>
          </a:prstGeom>
          <a:noFill/>
        </p:spPr>
        <p:txBody>
          <a:bodyPr wrap="none" lIns="0" tIns="0" rIns="0" bIns="0" rtlCol="0">
            <a:spAutoFit/>
          </a:bodyPr>
          <a:lstStyle/>
          <a:p>
            <a:pPr algn="ctr"/>
            <a:r>
              <a:rPr lang="en-US" sz="2000"/>
              <a:t>executable</a:t>
            </a:r>
          </a:p>
        </p:txBody>
      </p:sp>
    </p:spTree>
    <p:extLst>
      <p:ext uri="{BB962C8B-B14F-4D97-AF65-F5344CB8AC3E}">
        <p14:creationId xmlns:p14="http://schemas.microsoft.com/office/powerpoint/2010/main" val="723312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4BC59-0B05-796E-74BC-691EA4374378}"/>
              </a:ext>
            </a:extLst>
          </p:cNvPr>
          <p:cNvSpPr>
            <a:spLocks noGrp="1"/>
          </p:cNvSpPr>
          <p:nvPr>
            <p:ph type="title"/>
          </p:nvPr>
        </p:nvSpPr>
        <p:spPr/>
        <p:txBody>
          <a:bodyPr/>
          <a:lstStyle/>
          <a:p>
            <a:r>
              <a:rPr lang="en-US"/>
              <a:t>Kernel memory permissions with MBEC</a:t>
            </a:r>
          </a:p>
        </p:txBody>
      </p:sp>
      <p:sp>
        <p:nvSpPr>
          <p:cNvPr id="4" name="Rectangle 3">
            <a:extLst>
              <a:ext uri="{FF2B5EF4-FFF2-40B4-BE49-F238E27FC236}">
                <a16:creationId xmlns:a16="http://schemas.microsoft.com/office/drawing/2014/main" id="{C8A8B74A-4229-5AA6-FF48-26336A50DBCC}"/>
              </a:ext>
            </a:extLst>
          </p:cNvPr>
          <p:cNvSpPr/>
          <p:nvPr/>
        </p:nvSpPr>
        <p:spPr bwMode="auto">
          <a:xfrm>
            <a:off x="7616430" y="395416"/>
            <a:ext cx="3182027" cy="6046481"/>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Rectangle 4">
            <a:extLst>
              <a:ext uri="{FF2B5EF4-FFF2-40B4-BE49-F238E27FC236}">
                <a16:creationId xmlns:a16="http://schemas.microsoft.com/office/drawing/2014/main" id="{605B2776-0655-6139-7648-E19E54568B5F}"/>
              </a:ext>
            </a:extLst>
          </p:cNvPr>
          <p:cNvSpPr/>
          <p:nvPr/>
        </p:nvSpPr>
        <p:spPr bwMode="auto">
          <a:xfrm>
            <a:off x="7616427" y="3340104"/>
            <a:ext cx="3182027" cy="636998"/>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2000">
                <a:solidFill>
                  <a:srgbClr val="FFFFFF"/>
                </a:solidFill>
                <a:ea typeface="Segoe UI" pitchFamily="34" charset="0"/>
                <a:cs typeface="Segoe UI" pitchFamily="34" charset="0"/>
              </a:rPr>
              <a:t>read-execute</a:t>
            </a:r>
          </a:p>
        </p:txBody>
      </p:sp>
      <p:sp>
        <p:nvSpPr>
          <p:cNvPr id="6" name="Rectangle 5">
            <a:extLst>
              <a:ext uri="{FF2B5EF4-FFF2-40B4-BE49-F238E27FC236}">
                <a16:creationId xmlns:a16="http://schemas.microsoft.com/office/drawing/2014/main" id="{BFD69CCF-125D-7430-3D38-14ECFCDDB2E1}"/>
              </a:ext>
            </a:extLst>
          </p:cNvPr>
          <p:cNvSpPr/>
          <p:nvPr/>
        </p:nvSpPr>
        <p:spPr bwMode="auto">
          <a:xfrm>
            <a:off x="7616430" y="892139"/>
            <a:ext cx="3182024" cy="191099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2000">
              <a:solidFill>
                <a:srgbClr val="FFFFFF"/>
              </a:solidFill>
              <a:ea typeface="Segoe UI" pitchFamily="34" charset="0"/>
              <a:cs typeface="Segoe UI" pitchFamily="34" charset="0"/>
            </a:endParaRPr>
          </a:p>
          <a:p>
            <a:pPr algn="ctr" defTabSz="932472" fontAlgn="base">
              <a:spcBef>
                <a:spcPct val="0"/>
              </a:spcBef>
              <a:spcAft>
                <a:spcPct val="0"/>
              </a:spcAft>
            </a:pPr>
            <a:endParaRPr lang="en-US" sz="2000">
              <a:solidFill>
                <a:srgbClr val="FFFFFF"/>
              </a:solidFill>
              <a:ea typeface="Segoe UI" pitchFamily="34" charset="0"/>
              <a:cs typeface="Segoe UI" pitchFamily="34" charset="0"/>
            </a:endParaRPr>
          </a:p>
          <a:p>
            <a:pPr algn="ctr" defTabSz="932472" fontAlgn="base">
              <a:spcBef>
                <a:spcPct val="0"/>
              </a:spcBef>
              <a:spcAft>
                <a:spcPct val="0"/>
              </a:spcAft>
            </a:pPr>
            <a:r>
              <a:rPr lang="en-US" sz="2000">
                <a:solidFill>
                  <a:srgbClr val="FFFFFF"/>
                </a:solidFill>
                <a:ea typeface="Segoe UI" pitchFamily="34" charset="0"/>
                <a:cs typeface="Segoe UI" pitchFamily="34" charset="0"/>
              </a:rPr>
              <a:t>read-only</a:t>
            </a:r>
          </a:p>
        </p:txBody>
      </p:sp>
      <p:sp>
        <p:nvSpPr>
          <p:cNvPr id="10" name="TextBox 9">
            <a:extLst>
              <a:ext uri="{FF2B5EF4-FFF2-40B4-BE49-F238E27FC236}">
                <a16:creationId xmlns:a16="http://schemas.microsoft.com/office/drawing/2014/main" id="{2E572EAB-3D39-E549-26CF-CD0C3C4F8239}"/>
              </a:ext>
            </a:extLst>
          </p:cNvPr>
          <p:cNvSpPr txBox="1"/>
          <p:nvPr/>
        </p:nvSpPr>
        <p:spPr>
          <a:xfrm>
            <a:off x="6886161" y="3789691"/>
            <a:ext cx="635559" cy="369332"/>
          </a:xfrm>
          <a:prstGeom prst="rect">
            <a:avLst/>
          </a:prstGeom>
          <a:noFill/>
        </p:spPr>
        <p:txBody>
          <a:bodyPr wrap="none" lIns="0" tIns="0" rIns="0" bIns="0" rtlCol="0">
            <a:spAutoFit/>
          </a:bodyPr>
          <a:lstStyle/>
          <a:p>
            <a:pPr algn="l"/>
            <a:r>
              <a:rPr lang="en-US" sz="2400"/>
              <a:t>_text</a:t>
            </a:r>
          </a:p>
        </p:txBody>
      </p:sp>
      <p:sp>
        <p:nvSpPr>
          <p:cNvPr id="11" name="TextBox 10">
            <a:extLst>
              <a:ext uri="{FF2B5EF4-FFF2-40B4-BE49-F238E27FC236}">
                <a16:creationId xmlns:a16="http://schemas.microsoft.com/office/drawing/2014/main" id="{5EFC6BAD-6142-2719-E18B-CCCC19D78B9C}"/>
              </a:ext>
            </a:extLst>
          </p:cNvPr>
          <p:cNvSpPr txBox="1"/>
          <p:nvPr/>
        </p:nvSpPr>
        <p:spPr>
          <a:xfrm>
            <a:off x="6725861" y="3155438"/>
            <a:ext cx="795859" cy="369332"/>
          </a:xfrm>
          <a:prstGeom prst="rect">
            <a:avLst/>
          </a:prstGeom>
          <a:noFill/>
        </p:spPr>
        <p:txBody>
          <a:bodyPr wrap="none" lIns="0" tIns="0" rIns="0" bIns="0" rtlCol="0">
            <a:spAutoFit/>
          </a:bodyPr>
          <a:lstStyle/>
          <a:p>
            <a:pPr algn="l"/>
            <a:r>
              <a:rPr lang="en-US" sz="2400"/>
              <a:t>_</a:t>
            </a:r>
            <a:r>
              <a:rPr lang="en-US" sz="2400" err="1"/>
              <a:t>etext</a:t>
            </a:r>
            <a:endParaRPr lang="en-US" sz="2400"/>
          </a:p>
        </p:txBody>
      </p:sp>
      <p:sp>
        <p:nvSpPr>
          <p:cNvPr id="12" name="TextBox 11">
            <a:extLst>
              <a:ext uri="{FF2B5EF4-FFF2-40B4-BE49-F238E27FC236}">
                <a16:creationId xmlns:a16="http://schemas.microsoft.com/office/drawing/2014/main" id="{979141CF-1092-55B9-A7A7-4CA757F20262}"/>
              </a:ext>
            </a:extLst>
          </p:cNvPr>
          <p:cNvSpPr txBox="1"/>
          <p:nvPr/>
        </p:nvSpPr>
        <p:spPr>
          <a:xfrm>
            <a:off x="5513865" y="2621145"/>
            <a:ext cx="2008563" cy="369332"/>
          </a:xfrm>
          <a:prstGeom prst="rect">
            <a:avLst/>
          </a:prstGeom>
          <a:noFill/>
        </p:spPr>
        <p:txBody>
          <a:bodyPr wrap="none" lIns="0" tIns="0" rIns="0" bIns="0" rtlCol="0">
            <a:spAutoFit/>
          </a:bodyPr>
          <a:lstStyle/>
          <a:p>
            <a:pPr algn="l"/>
            <a:r>
              <a:rPr lang="en-US" sz="2400"/>
              <a:t>___</a:t>
            </a:r>
            <a:r>
              <a:rPr lang="en-US" sz="2400" err="1"/>
              <a:t>start_rodata</a:t>
            </a:r>
            <a:endParaRPr lang="en-US" sz="2400"/>
          </a:p>
        </p:txBody>
      </p:sp>
      <p:sp>
        <p:nvSpPr>
          <p:cNvPr id="13" name="TextBox 12">
            <a:extLst>
              <a:ext uri="{FF2B5EF4-FFF2-40B4-BE49-F238E27FC236}">
                <a16:creationId xmlns:a16="http://schemas.microsoft.com/office/drawing/2014/main" id="{5B7A6994-D119-9E3E-8C86-38FC70C55261}"/>
              </a:ext>
            </a:extLst>
          </p:cNvPr>
          <p:cNvSpPr txBox="1"/>
          <p:nvPr/>
        </p:nvSpPr>
        <p:spPr>
          <a:xfrm>
            <a:off x="6144617" y="1966498"/>
            <a:ext cx="1376980" cy="369332"/>
          </a:xfrm>
          <a:prstGeom prst="rect">
            <a:avLst/>
          </a:prstGeom>
          <a:noFill/>
        </p:spPr>
        <p:txBody>
          <a:bodyPr wrap="none" lIns="0" tIns="0" rIns="0" bIns="0" rtlCol="0">
            <a:spAutoFit/>
          </a:bodyPr>
          <a:lstStyle/>
          <a:p>
            <a:pPr algn="l"/>
            <a:r>
              <a:rPr lang="en-US" sz="2400" err="1"/>
              <a:t>vdso_start</a:t>
            </a:r>
            <a:endParaRPr lang="en-US" sz="2400"/>
          </a:p>
        </p:txBody>
      </p:sp>
      <p:sp>
        <p:nvSpPr>
          <p:cNvPr id="14" name="TextBox 13">
            <a:extLst>
              <a:ext uri="{FF2B5EF4-FFF2-40B4-BE49-F238E27FC236}">
                <a16:creationId xmlns:a16="http://schemas.microsoft.com/office/drawing/2014/main" id="{88D1380E-2870-4B81-2E74-540021895F63}"/>
              </a:ext>
            </a:extLst>
          </p:cNvPr>
          <p:cNvSpPr txBox="1"/>
          <p:nvPr/>
        </p:nvSpPr>
        <p:spPr>
          <a:xfrm>
            <a:off x="6240028" y="1344471"/>
            <a:ext cx="1281569" cy="369332"/>
          </a:xfrm>
          <a:prstGeom prst="rect">
            <a:avLst/>
          </a:prstGeom>
          <a:noFill/>
        </p:spPr>
        <p:txBody>
          <a:bodyPr wrap="none" lIns="0" tIns="0" rIns="0" bIns="0" rtlCol="0">
            <a:spAutoFit/>
          </a:bodyPr>
          <a:lstStyle/>
          <a:p>
            <a:pPr algn="l"/>
            <a:r>
              <a:rPr lang="en-US" sz="2400" err="1"/>
              <a:t>vdso_end</a:t>
            </a:r>
            <a:endParaRPr lang="en-US" sz="2400"/>
          </a:p>
        </p:txBody>
      </p:sp>
      <p:sp>
        <p:nvSpPr>
          <p:cNvPr id="15" name="TextBox 14">
            <a:extLst>
              <a:ext uri="{FF2B5EF4-FFF2-40B4-BE49-F238E27FC236}">
                <a16:creationId xmlns:a16="http://schemas.microsoft.com/office/drawing/2014/main" id="{87F995D9-5175-562F-ED50-1BBADA0BAFB7}"/>
              </a:ext>
            </a:extLst>
          </p:cNvPr>
          <p:cNvSpPr txBox="1"/>
          <p:nvPr/>
        </p:nvSpPr>
        <p:spPr>
          <a:xfrm>
            <a:off x="5608445" y="706134"/>
            <a:ext cx="1913152" cy="369332"/>
          </a:xfrm>
          <a:prstGeom prst="rect">
            <a:avLst/>
          </a:prstGeom>
          <a:noFill/>
        </p:spPr>
        <p:txBody>
          <a:bodyPr wrap="none" lIns="0" tIns="0" rIns="0" bIns="0" rtlCol="0">
            <a:spAutoFit/>
          </a:bodyPr>
          <a:lstStyle/>
          <a:p>
            <a:pPr algn="l"/>
            <a:r>
              <a:rPr lang="en-US" sz="2400"/>
              <a:t>___</a:t>
            </a:r>
            <a:r>
              <a:rPr lang="en-US" sz="2400" err="1"/>
              <a:t>end_rodata</a:t>
            </a:r>
            <a:endParaRPr lang="en-US" sz="2400"/>
          </a:p>
        </p:txBody>
      </p:sp>
      <p:sp>
        <p:nvSpPr>
          <p:cNvPr id="16" name="TextBox 15">
            <a:extLst>
              <a:ext uri="{FF2B5EF4-FFF2-40B4-BE49-F238E27FC236}">
                <a16:creationId xmlns:a16="http://schemas.microsoft.com/office/drawing/2014/main" id="{DB5A4E58-B785-BA8E-6CF9-9DECAD89F693}"/>
              </a:ext>
            </a:extLst>
          </p:cNvPr>
          <p:cNvSpPr txBox="1"/>
          <p:nvPr/>
        </p:nvSpPr>
        <p:spPr>
          <a:xfrm>
            <a:off x="11116685" y="6303397"/>
            <a:ext cx="900888" cy="276999"/>
          </a:xfrm>
          <a:prstGeom prst="rect">
            <a:avLst/>
          </a:prstGeom>
          <a:noFill/>
        </p:spPr>
        <p:txBody>
          <a:bodyPr wrap="none" lIns="0" tIns="0" rIns="0" bIns="0" rtlCol="0">
            <a:spAutoFit/>
          </a:bodyPr>
          <a:lstStyle/>
          <a:p>
            <a:pPr algn="l"/>
            <a:r>
              <a:rPr lang="en-US" sz="1800"/>
              <a:t>0x0000…</a:t>
            </a:r>
          </a:p>
        </p:txBody>
      </p:sp>
      <p:sp>
        <p:nvSpPr>
          <p:cNvPr id="19" name="TextBox 18">
            <a:extLst>
              <a:ext uri="{FF2B5EF4-FFF2-40B4-BE49-F238E27FC236}">
                <a16:creationId xmlns:a16="http://schemas.microsoft.com/office/drawing/2014/main" id="{218ACFA6-F60D-2288-D969-50B3EDE17975}"/>
              </a:ext>
            </a:extLst>
          </p:cNvPr>
          <p:cNvSpPr txBox="1"/>
          <p:nvPr/>
        </p:nvSpPr>
        <p:spPr>
          <a:xfrm>
            <a:off x="11116685" y="261858"/>
            <a:ext cx="832216" cy="276999"/>
          </a:xfrm>
          <a:prstGeom prst="rect">
            <a:avLst/>
          </a:prstGeom>
          <a:noFill/>
        </p:spPr>
        <p:txBody>
          <a:bodyPr wrap="none" lIns="0" tIns="0" rIns="0" bIns="0" rtlCol="0">
            <a:spAutoFit/>
          </a:bodyPr>
          <a:lstStyle/>
          <a:p>
            <a:pPr algn="l"/>
            <a:r>
              <a:rPr lang="en-US" sz="1800"/>
              <a:t>0xFFFF…</a:t>
            </a:r>
          </a:p>
        </p:txBody>
      </p:sp>
      <p:sp>
        <p:nvSpPr>
          <p:cNvPr id="20" name="TextBox 19">
            <a:extLst>
              <a:ext uri="{FF2B5EF4-FFF2-40B4-BE49-F238E27FC236}">
                <a16:creationId xmlns:a16="http://schemas.microsoft.com/office/drawing/2014/main" id="{72325E48-EB0D-4B66-BB75-D0B1EB4C4D7F}"/>
              </a:ext>
            </a:extLst>
          </p:cNvPr>
          <p:cNvSpPr txBox="1"/>
          <p:nvPr/>
        </p:nvSpPr>
        <p:spPr>
          <a:xfrm>
            <a:off x="8372869" y="4955502"/>
            <a:ext cx="1758110" cy="307777"/>
          </a:xfrm>
          <a:prstGeom prst="rect">
            <a:avLst/>
          </a:prstGeom>
          <a:noFill/>
        </p:spPr>
        <p:txBody>
          <a:bodyPr wrap="none" lIns="0" tIns="0" rIns="0" bIns="0" rtlCol="0">
            <a:spAutoFit/>
          </a:bodyPr>
          <a:lstStyle/>
          <a:p>
            <a:pPr algn="ctr"/>
            <a:r>
              <a:rPr lang="en-US" sz="2000"/>
              <a:t>non-executable</a:t>
            </a:r>
          </a:p>
        </p:txBody>
      </p:sp>
      <p:sp>
        <p:nvSpPr>
          <p:cNvPr id="21" name="TextBox 20">
            <a:extLst>
              <a:ext uri="{FF2B5EF4-FFF2-40B4-BE49-F238E27FC236}">
                <a16:creationId xmlns:a16="http://schemas.microsoft.com/office/drawing/2014/main" id="{1E1D2067-06FA-3AD0-3890-E366CD52663D}"/>
              </a:ext>
            </a:extLst>
          </p:cNvPr>
          <p:cNvSpPr txBox="1"/>
          <p:nvPr/>
        </p:nvSpPr>
        <p:spPr>
          <a:xfrm>
            <a:off x="8243535" y="2886853"/>
            <a:ext cx="1758110" cy="307777"/>
          </a:xfrm>
          <a:prstGeom prst="rect">
            <a:avLst/>
          </a:prstGeom>
          <a:noFill/>
        </p:spPr>
        <p:txBody>
          <a:bodyPr wrap="none" lIns="0" tIns="0" rIns="0" bIns="0" rtlCol="0">
            <a:spAutoFit/>
          </a:bodyPr>
          <a:lstStyle/>
          <a:p>
            <a:pPr algn="ctr"/>
            <a:r>
              <a:rPr lang="en-US" sz="2000"/>
              <a:t>non-executable</a:t>
            </a:r>
          </a:p>
        </p:txBody>
      </p:sp>
      <p:sp>
        <p:nvSpPr>
          <p:cNvPr id="22" name="TextBox 21">
            <a:extLst>
              <a:ext uri="{FF2B5EF4-FFF2-40B4-BE49-F238E27FC236}">
                <a16:creationId xmlns:a16="http://schemas.microsoft.com/office/drawing/2014/main" id="{2482E2B9-7BDF-B8EC-1213-03D57A17D2EC}"/>
              </a:ext>
            </a:extLst>
          </p:cNvPr>
          <p:cNvSpPr txBox="1"/>
          <p:nvPr/>
        </p:nvSpPr>
        <p:spPr>
          <a:xfrm>
            <a:off x="8278140" y="462278"/>
            <a:ext cx="1758110" cy="307777"/>
          </a:xfrm>
          <a:prstGeom prst="rect">
            <a:avLst/>
          </a:prstGeom>
          <a:noFill/>
        </p:spPr>
        <p:txBody>
          <a:bodyPr wrap="none" lIns="0" tIns="0" rIns="0" bIns="0" rtlCol="0">
            <a:spAutoFit/>
          </a:bodyPr>
          <a:lstStyle/>
          <a:p>
            <a:pPr algn="ctr"/>
            <a:r>
              <a:rPr lang="en-US" sz="2000"/>
              <a:t>non-executable</a:t>
            </a:r>
          </a:p>
        </p:txBody>
      </p:sp>
    </p:spTree>
    <p:extLst>
      <p:ext uri="{BB962C8B-B14F-4D97-AF65-F5344CB8AC3E}">
        <p14:creationId xmlns:p14="http://schemas.microsoft.com/office/powerpoint/2010/main" val="41870029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995FF-117E-5509-2B6D-67AF98BDF0D3}"/>
              </a:ext>
            </a:extLst>
          </p:cNvPr>
          <p:cNvSpPr>
            <a:spLocks noGrp="1"/>
          </p:cNvSpPr>
          <p:nvPr>
            <p:ph type="title"/>
          </p:nvPr>
        </p:nvSpPr>
        <p:spPr/>
        <p:txBody>
          <a:bodyPr/>
          <a:lstStyle/>
          <a:p>
            <a:r>
              <a:rPr lang="en-US">
                <a:cs typeface="Segoe UI"/>
              </a:rPr>
              <a:t>Code</a:t>
            </a:r>
            <a:endParaRPr lang="en-US"/>
          </a:p>
        </p:txBody>
      </p:sp>
      <p:sp>
        <p:nvSpPr>
          <p:cNvPr id="3" name="Text Placeholder 2">
            <a:extLst>
              <a:ext uri="{FF2B5EF4-FFF2-40B4-BE49-F238E27FC236}">
                <a16:creationId xmlns:a16="http://schemas.microsoft.com/office/drawing/2014/main" id="{0887CCB3-FB5A-3C42-36A9-364E64302A31}"/>
              </a:ext>
            </a:extLst>
          </p:cNvPr>
          <p:cNvSpPr>
            <a:spLocks noGrp="1"/>
          </p:cNvSpPr>
          <p:nvPr>
            <p:ph type="body" sz="quarter" idx="11"/>
          </p:nvPr>
        </p:nvSpPr>
        <p:spPr/>
        <p:txBody>
          <a:bodyPr/>
          <a:lstStyle/>
          <a:p>
            <a:pPr marL="0" indent="0">
              <a:buNone/>
            </a:pPr>
            <a:r>
              <a:rPr lang="en-US" sz="3200">
                <a:ea typeface="+mn-lt"/>
                <a:cs typeface="+mn-lt"/>
                <a:hlinkClick r:id="rId2"/>
              </a:rPr>
              <a:t>https://github.com/heki-linux/linux</a:t>
            </a:r>
            <a:endParaRPr lang="en-US" sz="3200">
              <a:ea typeface="+mn-lt"/>
              <a:cs typeface="+mn-lt"/>
            </a:endParaRPr>
          </a:p>
          <a:p>
            <a:pPr marL="0" indent="0">
              <a:buNone/>
            </a:pPr>
            <a:r>
              <a:rPr lang="en-US" sz="3200">
                <a:ea typeface="+mn-lt"/>
                <a:cs typeface="+mn-lt"/>
              </a:rPr>
              <a:t>branch heki-v2</a:t>
            </a:r>
          </a:p>
        </p:txBody>
      </p:sp>
    </p:spTree>
    <p:extLst>
      <p:ext uri="{BB962C8B-B14F-4D97-AF65-F5344CB8AC3E}">
        <p14:creationId xmlns:p14="http://schemas.microsoft.com/office/powerpoint/2010/main" val="61164276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C5BF-2587-AA43-8D00-4B95D90A112D}"/>
              </a:ext>
            </a:extLst>
          </p:cNvPr>
          <p:cNvSpPr>
            <a:spLocks noGrp="1"/>
          </p:cNvSpPr>
          <p:nvPr>
            <p:ph type="title"/>
          </p:nvPr>
        </p:nvSpPr>
        <p:spPr/>
        <p:txBody>
          <a:bodyPr/>
          <a:lstStyle/>
          <a:p>
            <a:r>
              <a:rPr lang="en-US"/>
              <a:t>Wrap up</a:t>
            </a:r>
          </a:p>
        </p:txBody>
      </p:sp>
      <p:sp>
        <p:nvSpPr>
          <p:cNvPr id="3" name="Text Placeholder 2">
            <a:extLst>
              <a:ext uri="{FF2B5EF4-FFF2-40B4-BE49-F238E27FC236}">
                <a16:creationId xmlns:a16="http://schemas.microsoft.com/office/drawing/2014/main" id="{F39D18C1-892E-774C-A583-DD3BE9301A12}"/>
              </a:ext>
            </a:extLst>
          </p:cNvPr>
          <p:cNvSpPr>
            <a:spLocks noGrp="1"/>
          </p:cNvSpPr>
          <p:nvPr>
            <p:ph type="body" sz="quarter" idx="11"/>
          </p:nvPr>
        </p:nvSpPr>
        <p:spPr/>
        <p:txBody>
          <a:bodyPr/>
          <a:lstStyle/>
          <a:p>
            <a:pPr marL="0" indent="0">
              <a:buNone/>
            </a:pPr>
            <a:r>
              <a:rPr lang="en-US"/>
              <a:t>KVM and Hyper-V supports:</a:t>
            </a:r>
          </a:p>
          <a:p>
            <a:pPr>
              <a:buFont typeface="Arial" panose="020B0604020202020204" pitchFamily="34" charset="0"/>
              <a:buChar char="•"/>
            </a:pPr>
            <a:r>
              <a:rPr lang="en-US"/>
              <a:t>defense-in-depth mechanism leveraging hardware virtualization</a:t>
            </a:r>
          </a:p>
          <a:p>
            <a:pPr>
              <a:buFont typeface="Arial" panose="020B0604020202020204" pitchFamily="34" charset="0"/>
              <a:buChar char="•"/>
            </a:pPr>
            <a:r>
              <a:rPr lang="en-US"/>
              <a:t>common API layer across hypervisors</a:t>
            </a:r>
          </a:p>
          <a:p>
            <a:pPr marL="0" indent="0">
              <a:buNone/>
            </a:pPr>
            <a:endParaRPr lang="en-US"/>
          </a:p>
          <a:p>
            <a:pPr marL="0" indent="0">
              <a:buNone/>
            </a:pPr>
            <a:r>
              <a:rPr lang="en-US"/>
              <a:t>Any feedback?</a:t>
            </a:r>
          </a:p>
          <a:p>
            <a:pPr marL="0" indent="0">
              <a:buNone/>
            </a:pPr>
            <a:endParaRPr lang="en-US"/>
          </a:p>
          <a:p>
            <a:pPr marL="0" indent="0">
              <a:buNone/>
            </a:pPr>
            <a:r>
              <a:rPr lang="en-US" sz="2800">
                <a:hlinkClick r:id="rId2"/>
              </a:rPr>
              <a:t>https://github.com/heki-linux</a:t>
            </a:r>
            <a:endParaRPr lang="en-US" sz="2800"/>
          </a:p>
          <a:p>
            <a:pPr marL="0" indent="0">
              <a:buNone/>
            </a:pPr>
            <a:endParaRPr lang="en-US"/>
          </a:p>
        </p:txBody>
      </p:sp>
    </p:spTree>
    <p:extLst>
      <p:ext uri="{BB962C8B-B14F-4D97-AF65-F5344CB8AC3E}">
        <p14:creationId xmlns:p14="http://schemas.microsoft.com/office/powerpoint/2010/main" val="48240473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E540-D664-2248-A353-E17150691F3D}"/>
              </a:ext>
            </a:extLst>
          </p:cNvPr>
          <p:cNvSpPr>
            <a:spLocks noGrp="1"/>
          </p:cNvSpPr>
          <p:nvPr>
            <p:ph type="title"/>
          </p:nvPr>
        </p:nvSpPr>
        <p:spPr/>
        <p:txBody>
          <a:bodyPr/>
          <a:lstStyle/>
          <a:p>
            <a:r>
              <a:rPr lang="en-US">
                <a:cs typeface="Segoe UI"/>
              </a:rPr>
              <a:t>Q&amp;A</a:t>
            </a:r>
            <a:endParaRPr lang="en-US"/>
          </a:p>
        </p:txBody>
      </p:sp>
    </p:spTree>
    <p:extLst>
      <p:ext uri="{BB962C8B-B14F-4D97-AF65-F5344CB8AC3E}">
        <p14:creationId xmlns:p14="http://schemas.microsoft.com/office/powerpoint/2010/main" val="24535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phere of mesh and nodes">
            <a:extLst>
              <a:ext uri="{FF2B5EF4-FFF2-40B4-BE49-F238E27FC236}">
                <a16:creationId xmlns:a16="http://schemas.microsoft.com/office/drawing/2014/main" id="{7A0EF7F5-B0A2-24D2-A51C-36B72A0EDFB7}"/>
              </a:ext>
            </a:extLst>
          </p:cNvPr>
          <p:cNvPicPr>
            <a:picLocks noChangeAspect="1"/>
          </p:cNvPicPr>
          <p:nvPr/>
        </p:nvPicPr>
        <p:blipFill rotWithShape="1">
          <a:blip r:embed="rId2"/>
          <a:srcRect t="1430" b="23570"/>
          <a:stretch/>
        </p:blipFill>
        <p:spPr>
          <a:xfrm>
            <a:off x="20" y="10"/>
            <a:ext cx="12191980" cy="6857990"/>
          </a:xfrm>
          <a:prstGeom prst="rect">
            <a:avLst/>
          </a:prstGeom>
          <a:noFill/>
        </p:spPr>
      </p:pic>
      <p:sp>
        <p:nvSpPr>
          <p:cNvPr id="2" name="Title 1">
            <a:extLst>
              <a:ext uri="{FF2B5EF4-FFF2-40B4-BE49-F238E27FC236}">
                <a16:creationId xmlns:a16="http://schemas.microsoft.com/office/drawing/2014/main" id="{5036172D-0981-6D4F-9F96-321880EB682D}"/>
              </a:ext>
            </a:extLst>
          </p:cNvPr>
          <p:cNvSpPr>
            <a:spLocks noGrp="1"/>
          </p:cNvSpPr>
          <p:nvPr>
            <p:ph type="title"/>
          </p:nvPr>
        </p:nvSpPr>
        <p:spPr>
          <a:xfrm>
            <a:off x="-3" y="0"/>
            <a:ext cx="5669280" cy="5712903"/>
          </a:xfrm>
        </p:spPr>
        <p:txBody>
          <a:bodyPr wrap="square" anchor="ctr">
            <a:normAutofit/>
          </a:bodyPr>
          <a:lstStyle/>
          <a:p>
            <a:r>
              <a:rPr lang="en-US" dirty="0">
                <a:solidFill>
                  <a:schemeClr val="accent3">
                    <a:lumMod val="75000"/>
                  </a:schemeClr>
                </a:solidFill>
              </a:rPr>
              <a:t>Thank you</a:t>
            </a:r>
          </a:p>
        </p:txBody>
      </p:sp>
    </p:spTree>
    <p:extLst>
      <p:ext uri="{BB962C8B-B14F-4D97-AF65-F5344CB8AC3E}">
        <p14:creationId xmlns:p14="http://schemas.microsoft.com/office/powerpoint/2010/main" val="107133012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436FAC-2B96-19A3-66AC-E888DF85432E}"/>
              </a:ext>
            </a:extLst>
          </p:cNvPr>
          <p:cNvSpPr>
            <a:spLocks noGrp="1"/>
          </p:cNvSpPr>
          <p:nvPr>
            <p:ph type="title"/>
          </p:nvPr>
        </p:nvSpPr>
        <p:spPr>
          <a:xfrm>
            <a:off x="983170" y="2930402"/>
            <a:ext cx="10225659" cy="997196"/>
          </a:xfrm>
        </p:spPr>
        <p:txBody>
          <a:bodyPr/>
          <a:lstStyle/>
          <a:p>
            <a:pPr algn="ctr"/>
            <a:r>
              <a:rPr lang="en-US" sz="3600">
                <a:hlinkClick r:id="rId2">
                  <a:extLst>
                    <a:ext uri="{A12FA001-AC4F-418D-AE19-62706E023703}">
                      <ahyp:hlinkClr xmlns:ahyp="http://schemas.microsoft.com/office/drawing/2018/hyperlinkcolor" val="tx"/>
                    </a:ext>
                  </a:extLst>
                </a:hlinkClick>
              </a:rPr>
              <a:t>Demo: control-register pinning</a:t>
            </a:r>
            <a:br>
              <a:rPr lang="en-US" sz="3600">
                <a:hlinkClick r:id="rId2">
                  <a:extLst>
                    <a:ext uri="{A12FA001-AC4F-418D-AE19-62706E023703}">
                      <ahyp:hlinkClr xmlns:ahyp="http://schemas.microsoft.com/office/drawing/2018/hyperlinkcolor" val="tx"/>
                    </a:ext>
                  </a:extLst>
                </a:hlinkClick>
              </a:rPr>
            </a:br>
            <a:r>
              <a:rPr lang="en-US" sz="3600">
                <a:hlinkClick r:id="rId2">
                  <a:extLst>
                    <a:ext uri="{A12FA001-AC4F-418D-AE19-62706E023703}">
                      <ahyp:hlinkClr xmlns:ahyp="http://schemas.microsoft.com/office/drawing/2018/hyperlinkcolor" val="tx"/>
                    </a:ext>
                  </a:extLst>
                </a:hlinkClick>
              </a:rPr>
              <a:t>(SMEP)</a:t>
            </a:r>
            <a:endParaRPr lang="en-US"/>
          </a:p>
        </p:txBody>
      </p:sp>
    </p:spTree>
    <p:extLst>
      <p:ext uri="{BB962C8B-B14F-4D97-AF65-F5344CB8AC3E}">
        <p14:creationId xmlns:p14="http://schemas.microsoft.com/office/powerpoint/2010/main" val="215747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C5BF-2587-AA43-8D00-4B95D90A112D}"/>
              </a:ext>
            </a:extLst>
          </p:cNvPr>
          <p:cNvSpPr>
            <a:spLocks noGrp="1"/>
          </p:cNvSpPr>
          <p:nvPr>
            <p:ph type="title"/>
          </p:nvPr>
        </p:nvSpPr>
        <p:spPr/>
        <p:txBody>
          <a:bodyPr/>
          <a:lstStyle/>
          <a:p>
            <a:r>
              <a:rPr lang="en-US"/>
              <a:t>Linux Virtualization Based Security</a:t>
            </a:r>
            <a:br>
              <a:rPr lang="en-US"/>
            </a:br>
            <a:r>
              <a:rPr lang="en-US"/>
              <a:t>(LVBS)</a:t>
            </a:r>
          </a:p>
        </p:txBody>
      </p:sp>
      <p:sp>
        <p:nvSpPr>
          <p:cNvPr id="3" name="Text Placeholder 2">
            <a:extLst>
              <a:ext uri="{FF2B5EF4-FFF2-40B4-BE49-F238E27FC236}">
                <a16:creationId xmlns:a16="http://schemas.microsoft.com/office/drawing/2014/main" id="{F39D18C1-892E-774C-A583-DD3BE9301A12}"/>
              </a:ext>
            </a:extLst>
          </p:cNvPr>
          <p:cNvSpPr>
            <a:spLocks noGrp="1"/>
          </p:cNvSpPr>
          <p:nvPr>
            <p:ph type="body" sz="quarter" idx="11"/>
          </p:nvPr>
        </p:nvSpPr>
        <p:spPr/>
        <p:txBody>
          <a:bodyPr/>
          <a:lstStyle/>
          <a:p>
            <a:endParaRPr lang="en-US" dirty="0"/>
          </a:p>
          <a:p>
            <a:pPr marL="0" indent="0">
              <a:buNone/>
            </a:pPr>
            <a:r>
              <a:rPr lang="en-US" dirty="0"/>
              <a:t>Use virtualization to provide enhanced security for the guest OS, leveraging the hypervisor security boundary.</a:t>
            </a:r>
            <a:br>
              <a:rPr lang="en-US" dirty="0"/>
            </a:br>
            <a:endParaRPr lang="en-US" dirty="0"/>
          </a:p>
        </p:txBody>
      </p:sp>
    </p:spTree>
    <p:extLst>
      <p:ext uri="{BB962C8B-B14F-4D97-AF65-F5344CB8AC3E}">
        <p14:creationId xmlns:p14="http://schemas.microsoft.com/office/powerpoint/2010/main" val="71133977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023-11-14 heki demo cr pinning">
            <a:hlinkClick r:id="" action="ppaction://media"/>
            <a:extLst>
              <a:ext uri="{FF2B5EF4-FFF2-40B4-BE49-F238E27FC236}">
                <a16:creationId xmlns:a16="http://schemas.microsoft.com/office/drawing/2014/main" id="{2490F18E-0A96-A631-2D87-C4A512C0548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453227"/>
            <a:ext cx="12192000" cy="5951545"/>
          </a:xfrm>
          <a:prstGeom prst="rect">
            <a:avLst/>
          </a:prstGeom>
        </p:spPr>
      </p:pic>
    </p:spTree>
    <p:extLst>
      <p:ext uri="{BB962C8B-B14F-4D97-AF65-F5344CB8AC3E}">
        <p14:creationId xmlns:p14="http://schemas.microsoft.com/office/powerpoint/2010/main" val="1100139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86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C5BF-2587-AA43-8D00-4B95D90A112D}"/>
              </a:ext>
            </a:extLst>
          </p:cNvPr>
          <p:cNvSpPr>
            <a:spLocks noGrp="1"/>
          </p:cNvSpPr>
          <p:nvPr>
            <p:ph type="title"/>
          </p:nvPr>
        </p:nvSpPr>
        <p:spPr/>
        <p:txBody>
          <a:bodyPr/>
          <a:lstStyle/>
          <a:p>
            <a:r>
              <a:rPr lang="en-US"/>
              <a:t>Linux Virtualization Based Security</a:t>
            </a:r>
            <a:br>
              <a:rPr lang="en-US"/>
            </a:br>
            <a:r>
              <a:rPr lang="en-US"/>
              <a:t>(LVBS)</a:t>
            </a:r>
          </a:p>
        </p:txBody>
      </p:sp>
      <p:sp>
        <p:nvSpPr>
          <p:cNvPr id="3" name="Text Placeholder 2">
            <a:extLst>
              <a:ext uri="{FF2B5EF4-FFF2-40B4-BE49-F238E27FC236}">
                <a16:creationId xmlns:a16="http://schemas.microsoft.com/office/drawing/2014/main" id="{F39D18C1-892E-774C-A583-DD3BE9301A12}"/>
              </a:ext>
            </a:extLst>
          </p:cNvPr>
          <p:cNvSpPr>
            <a:spLocks noGrp="1"/>
          </p:cNvSpPr>
          <p:nvPr>
            <p:ph type="body" sz="quarter" idx="11"/>
          </p:nvPr>
        </p:nvSpPr>
        <p:spPr/>
        <p:txBody>
          <a:bodyPr/>
          <a:lstStyle/>
          <a:p>
            <a:endParaRPr lang="en-US" dirty="0"/>
          </a:p>
          <a:p>
            <a:pPr marL="0" indent="0">
              <a:buNone/>
            </a:pPr>
            <a:r>
              <a:rPr lang="en-US" dirty="0"/>
              <a:t>Protect the integrity of security-critical guest structures.</a:t>
            </a:r>
            <a:br>
              <a:rPr lang="en-US" dirty="0"/>
            </a:br>
            <a:endParaRPr lang="en-US" dirty="0"/>
          </a:p>
          <a:p>
            <a:endParaRPr lang="en-US" dirty="0"/>
          </a:p>
        </p:txBody>
      </p:sp>
    </p:spTree>
    <p:extLst>
      <p:ext uri="{BB962C8B-B14F-4D97-AF65-F5344CB8AC3E}">
        <p14:creationId xmlns:p14="http://schemas.microsoft.com/office/powerpoint/2010/main" val="292489087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C5BF-2587-AA43-8D00-4B95D90A112D}"/>
              </a:ext>
            </a:extLst>
          </p:cNvPr>
          <p:cNvSpPr>
            <a:spLocks noGrp="1"/>
          </p:cNvSpPr>
          <p:nvPr>
            <p:ph type="title"/>
          </p:nvPr>
        </p:nvSpPr>
        <p:spPr/>
        <p:txBody>
          <a:bodyPr/>
          <a:lstStyle/>
          <a:p>
            <a:r>
              <a:rPr lang="en-US"/>
              <a:t>Linux Virtualization Based Security</a:t>
            </a:r>
            <a:br>
              <a:rPr lang="en-US"/>
            </a:br>
            <a:r>
              <a:rPr lang="en-US"/>
              <a:t>(LVBS)</a:t>
            </a:r>
          </a:p>
        </p:txBody>
      </p:sp>
      <p:sp>
        <p:nvSpPr>
          <p:cNvPr id="3" name="Text Placeholder 2">
            <a:extLst>
              <a:ext uri="{FF2B5EF4-FFF2-40B4-BE49-F238E27FC236}">
                <a16:creationId xmlns:a16="http://schemas.microsoft.com/office/drawing/2014/main" id="{F39D18C1-892E-774C-A583-DD3BE9301A12}"/>
              </a:ext>
            </a:extLst>
          </p:cNvPr>
          <p:cNvSpPr>
            <a:spLocks noGrp="1"/>
          </p:cNvSpPr>
          <p:nvPr>
            <p:ph type="body" sz="quarter" idx="11"/>
          </p:nvPr>
        </p:nvSpPr>
        <p:spPr/>
        <p:txBody>
          <a:bodyPr/>
          <a:lstStyle/>
          <a:p>
            <a:endParaRPr lang="en-US" dirty="0"/>
          </a:p>
          <a:p>
            <a:pPr marL="0" indent="0">
              <a:buNone/>
            </a:pPr>
            <a:r>
              <a:rPr lang="en-US" dirty="0"/>
              <a:t>Prevent bypass of guest security mechanisms and policies.</a:t>
            </a:r>
          </a:p>
        </p:txBody>
      </p:sp>
    </p:spTree>
    <p:extLst>
      <p:ext uri="{BB962C8B-B14F-4D97-AF65-F5344CB8AC3E}">
        <p14:creationId xmlns:p14="http://schemas.microsoft.com/office/powerpoint/2010/main" val="209608397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C5BF-2587-AA43-8D00-4B95D90A112D}"/>
              </a:ext>
            </a:extLst>
          </p:cNvPr>
          <p:cNvSpPr>
            <a:spLocks noGrp="1"/>
          </p:cNvSpPr>
          <p:nvPr>
            <p:ph type="title"/>
          </p:nvPr>
        </p:nvSpPr>
        <p:spPr/>
        <p:txBody>
          <a:bodyPr/>
          <a:lstStyle/>
          <a:p>
            <a:r>
              <a:rPr lang="en-US"/>
              <a:t>Linux Virtualization Based Security</a:t>
            </a:r>
            <a:br>
              <a:rPr lang="en-US"/>
            </a:br>
            <a:r>
              <a:rPr lang="en-US"/>
              <a:t>(LVBS)</a:t>
            </a:r>
          </a:p>
        </p:txBody>
      </p:sp>
      <p:sp>
        <p:nvSpPr>
          <p:cNvPr id="3" name="Text Placeholder 2">
            <a:extLst>
              <a:ext uri="{FF2B5EF4-FFF2-40B4-BE49-F238E27FC236}">
                <a16:creationId xmlns:a16="http://schemas.microsoft.com/office/drawing/2014/main" id="{F39D18C1-892E-774C-A583-DD3BE9301A12}"/>
              </a:ext>
            </a:extLst>
          </p:cNvPr>
          <p:cNvSpPr>
            <a:spLocks noGrp="1"/>
          </p:cNvSpPr>
          <p:nvPr>
            <p:ph type="body" sz="quarter" idx="11"/>
          </p:nvPr>
        </p:nvSpPr>
        <p:spPr/>
        <p:txBody>
          <a:bodyPr/>
          <a:lstStyle/>
          <a:p>
            <a:endParaRPr lang="en-US" dirty="0"/>
          </a:p>
          <a:p>
            <a:pPr marL="0" indent="0">
              <a:buNone/>
            </a:pPr>
            <a:r>
              <a:rPr lang="en-US" dirty="0"/>
              <a:t>Support a Trusted Execution Environment (TEE) for running security applications</a:t>
            </a:r>
            <a:br>
              <a:rPr lang="en-US" dirty="0"/>
            </a:br>
            <a:endParaRPr lang="en-US" dirty="0"/>
          </a:p>
          <a:p>
            <a:pPr lvl="1"/>
            <a:r>
              <a:rPr lang="en-US" sz="2400" dirty="0">
                <a:solidFill>
                  <a:schemeClr val="accent5">
                    <a:lumMod val="50000"/>
                  </a:schemeClr>
                </a:solidFill>
              </a:rPr>
              <a:t>Executable code integrity</a:t>
            </a:r>
            <a:br>
              <a:rPr lang="en-US" sz="2400" dirty="0">
                <a:solidFill>
                  <a:schemeClr val="accent5">
                    <a:lumMod val="50000"/>
                  </a:schemeClr>
                </a:solidFill>
              </a:rPr>
            </a:br>
            <a:endParaRPr lang="en-US" sz="2400" dirty="0">
              <a:solidFill>
                <a:schemeClr val="accent5">
                  <a:lumMod val="50000"/>
                </a:schemeClr>
              </a:solidFill>
            </a:endParaRPr>
          </a:p>
          <a:p>
            <a:pPr lvl="1"/>
            <a:r>
              <a:rPr lang="en-US" sz="2400" dirty="0">
                <a:solidFill>
                  <a:schemeClr val="accent5">
                    <a:lumMod val="50000"/>
                  </a:schemeClr>
                </a:solidFill>
              </a:rPr>
              <a:t>Key management</a:t>
            </a:r>
            <a:br>
              <a:rPr lang="en-US" sz="2400" dirty="0">
                <a:solidFill>
                  <a:schemeClr val="accent5">
                    <a:lumMod val="50000"/>
                  </a:schemeClr>
                </a:solidFill>
              </a:rPr>
            </a:br>
            <a:endParaRPr lang="en-US" sz="2400" dirty="0">
              <a:solidFill>
                <a:schemeClr val="accent5">
                  <a:lumMod val="50000"/>
                </a:schemeClr>
              </a:solidFill>
            </a:endParaRPr>
          </a:p>
          <a:p>
            <a:pPr lvl="1"/>
            <a:r>
              <a:rPr lang="en-US" sz="2400" dirty="0">
                <a:solidFill>
                  <a:schemeClr val="accent5">
                    <a:lumMod val="50000"/>
                  </a:schemeClr>
                </a:solidFill>
              </a:rPr>
              <a:t>Others</a:t>
            </a:r>
          </a:p>
        </p:txBody>
      </p:sp>
    </p:spTree>
    <p:extLst>
      <p:ext uri="{BB962C8B-B14F-4D97-AF65-F5344CB8AC3E}">
        <p14:creationId xmlns:p14="http://schemas.microsoft.com/office/powerpoint/2010/main" val="70511842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C5BF-2587-AA43-8D00-4B95D90A112D}"/>
              </a:ext>
            </a:extLst>
          </p:cNvPr>
          <p:cNvSpPr>
            <a:spLocks noGrp="1"/>
          </p:cNvSpPr>
          <p:nvPr>
            <p:ph type="title"/>
          </p:nvPr>
        </p:nvSpPr>
        <p:spPr>
          <a:xfrm>
            <a:off x="600542" y="585788"/>
            <a:ext cx="3182027" cy="3118624"/>
          </a:xfrm>
        </p:spPr>
        <p:txBody>
          <a:bodyPr/>
          <a:lstStyle/>
          <a:p>
            <a:r>
              <a:rPr lang="en-US"/>
              <a:t>Rationale</a:t>
            </a:r>
          </a:p>
        </p:txBody>
      </p:sp>
      <p:sp>
        <p:nvSpPr>
          <p:cNvPr id="3" name="Text Placeholder 2">
            <a:extLst>
              <a:ext uri="{FF2B5EF4-FFF2-40B4-BE49-F238E27FC236}">
                <a16:creationId xmlns:a16="http://schemas.microsoft.com/office/drawing/2014/main" id="{F39D18C1-892E-774C-A583-DD3BE9301A12}"/>
              </a:ext>
            </a:extLst>
          </p:cNvPr>
          <p:cNvSpPr>
            <a:spLocks noGrp="1"/>
          </p:cNvSpPr>
          <p:nvPr>
            <p:ph type="body" sz="quarter" idx="11"/>
          </p:nvPr>
        </p:nvSpPr>
        <p:spPr>
          <a:xfrm>
            <a:off x="4923958" y="585788"/>
            <a:ext cx="6667500" cy="5683249"/>
          </a:xfrm>
        </p:spPr>
        <p:txBody>
          <a:bodyPr/>
          <a:lstStyle/>
          <a:p>
            <a:pPr marL="0" indent="0">
              <a:buNone/>
            </a:pPr>
            <a:endParaRPr lang="en-US" dirty="0"/>
          </a:p>
          <a:p>
            <a:r>
              <a:rPr lang="en-US" dirty="0"/>
              <a:t>Bring mainline Linux to state of the art.</a:t>
            </a:r>
            <a:br>
              <a:rPr lang="en-US" dirty="0"/>
            </a:br>
            <a:endParaRPr lang="en-US" dirty="0"/>
          </a:p>
          <a:p>
            <a:r>
              <a:rPr lang="en-US" dirty="0"/>
              <a:t>Linux is trailing proprietary solutions across Linux and other OSs.</a:t>
            </a:r>
            <a:br>
              <a:rPr lang="en-US" dirty="0"/>
            </a:br>
            <a:endParaRPr lang="en-US" dirty="0"/>
          </a:p>
          <a:p>
            <a:r>
              <a:rPr lang="en-US" dirty="0"/>
              <a:t>Attacks continue to evolve, along with motivation levels.</a:t>
            </a:r>
            <a:br>
              <a:rPr lang="en-US" dirty="0"/>
            </a:br>
            <a:endParaRPr lang="en-US" dirty="0"/>
          </a:p>
          <a:p>
            <a:pPr marL="228600" lvl="1" indent="0">
              <a:buNone/>
            </a:pPr>
            <a:endParaRPr lang="en-US" dirty="0"/>
          </a:p>
        </p:txBody>
      </p:sp>
    </p:spTree>
    <p:extLst>
      <p:ext uri="{BB962C8B-B14F-4D97-AF65-F5344CB8AC3E}">
        <p14:creationId xmlns:p14="http://schemas.microsoft.com/office/powerpoint/2010/main" val="96693893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C5BF-2587-AA43-8D00-4B95D90A112D}"/>
              </a:ext>
            </a:extLst>
          </p:cNvPr>
          <p:cNvSpPr>
            <a:spLocks noGrp="1"/>
          </p:cNvSpPr>
          <p:nvPr>
            <p:ph type="title"/>
          </p:nvPr>
        </p:nvSpPr>
        <p:spPr/>
        <p:txBody>
          <a:bodyPr/>
          <a:lstStyle/>
          <a:p>
            <a:r>
              <a:rPr lang="en-US"/>
              <a:t>LVBS</a:t>
            </a:r>
            <a:br>
              <a:rPr lang="en-US"/>
            </a:br>
            <a:r>
              <a:rPr lang="en-US"/>
              <a:t>Architecture</a:t>
            </a:r>
            <a:br>
              <a:rPr lang="en-US"/>
            </a:br>
            <a:endParaRPr lang="en-US"/>
          </a:p>
        </p:txBody>
      </p:sp>
      <p:sp>
        <p:nvSpPr>
          <p:cNvPr id="3" name="Text Placeholder 2">
            <a:extLst>
              <a:ext uri="{FF2B5EF4-FFF2-40B4-BE49-F238E27FC236}">
                <a16:creationId xmlns:a16="http://schemas.microsoft.com/office/drawing/2014/main" id="{F39D18C1-892E-774C-A583-DD3BE9301A12}"/>
              </a:ext>
            </a:extLst>
          </p:cNvPr>
          <p:cNvSpPr>
            <a:spLocks noGrp="1"/>
          </p:cNvSpPr>
          <p:nvPr>
            <p:ph type="body" sz="quarter" idx="11"/>
          </p:nvPr>
        </p:nvSpPr>
        <p:spPr>
          <a:ln>
            <a:noFill/>
          </a:ln>
        </p:spPr>
        <p:txBody>
          <a:bodyPr/>
          <a:lstStyle/>
          <a:p>
            <a:endParaRPr lang="en-US" dirty="0"/>
          </a:p>
          <a:p>
            <a:pPr marL="0" indent="0">
              <a:buNone/>
            </a:pPr>
            <a:r>
              <a:rPr lang="en-US" dirty="0"/>
              <a:t>Open-source </a:t>
            </a:r>
            <a:r>
              <a:rPr lang="en-US" b="1" dirty="0"/>
              <a:t>architecture</a:t>
            </a:r>
            <a:r>
              <a:rPr lang="en-US" dirty="0"/>
              <a:t> for Linux.</a:t>
            </a:r>
          </a:p>
          <a:p>
            <a:pPr marL="0" indent="0">
              <a:buNone/>
            </a:pPr>
            <a:endParaRPr lang="en-US" dirty="0"/>
          </a:p>
          <a:p>
            <a:pPr marL="0" indent="0">
              <a:buNone/>
            </a:pPr>
            <a:r>
              <a:rPr lang="en-US" dirty="0"/>
              <a:t>Independent of:</a:t>
            </a:r>
          </a:p>
          <a:p>
            <a:pPr lvl="1"/>
            <a:r>
              <a:rPr lang="en-US" sz="2400" dirty="0">
                <a:solidFill>
                  <a:schemeClr val="accent5">
                    <a:lumMod val="50000"/>
                  </a:schemeClr>
                </a:solidFill>
              </a:rPr>
              <a:t>ISA</a:t>
            </a:r>
          </a:p>
          <a:p>
            <a:pPr lvl="1"/>
            <a:r>
              <a:rPr lang="en-US" sz="2400" dirty="0">
                <a:solidFill>
                  <a:schemeClr val="accent5">
                    <a:lumMod val="50000"/>
                  </a:schemeClr>
                </a:solidFill>
              </a:rPr>
              <a:t>Hypervisor</a:t>
            </a:r>
          </a:p>
          <a:p>
            <a:pPr lvl="1"/>
            <a:r>
              <a:rPr lang="en-US" sz="2400" dirty="0">
                <a:solidFill>
                  <a:schemeClr val="accent5">
                    <a:lumMod val="50000"/>
                  </a:schemeClr>
                </a:solidFill>
              </a:rPr>
              <a:t>VMM</a:t>
            </a:r>
          </a:p>
          <a:p>
            <a:pPr lvl="1"/>
            <a:r>
              <a:rPr lang="en-US" sz="2400" dirty="0">
                <a:solidFill>
                  <a:schemeClr val="accent5">
                    <a:lumMod val="50000"/>
                  </a:schemeClr>
                </a:solidFill>
              </a:rPr>
              <a:t>Security monitor</a:t>
            </a:r>
          </a:p>
          <a:p>
            <a:pPr lvl="1"/>
            <a:r>
              <a:rPr lang="en-US" sz="2400" dirty="0">
                <a:solidFill>
                  <a:schemeClr val="accent5">
                    <a:lumMod val="50000"/>
                  </a:schemeClr>
                </a:solidFill>
              </a:rPr>
              <a:t>TEE implementation</a:t>
            </a:r>
          </a:p>
          <a:p>
            <a:pPr lvl="1"/>
            <a:endParaRPr lang="en-US" dirty="0"/>
          </a:p>
        </p:txBody>
      </p:sp>
    </p:spTree>
    <p:extLst>
      <p:ext uri="{BB962C8B-B14F-4D97-AF65-F5344CB8AC3E}">
        <p14:creationId xmlns:p14="http://schemas.microsoft.com/office/powerpoint/2010/main" val="2407879029"/>
      </p:ext>
    </p:extLst>
  </p:cSld>
  <p:clrMapOvr>
    <a:masterClrMapping/>
  </p:clrMapOvr>
  <p:transition>
    <p:fade/>
  </p:transition>
</p:sld>
</file>

<file path=ppt/theme/theme1.xml><?xml version="1.0" encoding="utf-8"?>
<a:theme xmlns:a="http://schemas.openxmlformats.org/drawingml/2006/main" name="White Template">
  <a:themeElements>
    <a:clrScheme name="Custom 8">
      <a:dk1>
        <a:srgbClr val="000000"/>
      </a:dk1>
      <a:lt1>
        <a:srgbClr val="FFFFFF"/>
      </a:lt1>
      <a:dk2>
        <a:srgbClr val="274B47"/>
      </a:dk2>
      <a:lt2>
        <a:srgbClr val="E6E6E6"/>
      </a:lt2>
      <a:accent1>
        <a:srgbClr val="008575"/>
      </a:accent1>
      <a:accent2>
        <a:srgbClr val="243A5E"/>
      </a:accent2>
      <a:accent3>
        <a:srgbClr val="30E5D0"/>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teal_accessible.pptx" id="{5017197E-8946-408F-8863-53B5929343B4}" vid="{9FCD5370-0FB4-4CC1-B4AC-1B00F5DFAB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741d717-973a-4876-bbd8-8b1348132c55"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714CF6683E8041AFD1C5610185BCF7" ma:contentTypeVersion="9" ma:contentTypeDescription="Create a new document." ma:contentTypeScope="" ma:versionID="5102322191803bf4eab96a2523005cd9">
  <xsd:schema xmlns:xsd="http://www.w3.org/2001/XMLSchema" xmlns:xs="http://www.w3.org/2001/XMLSchema" xmlns:p="http://schemas.microsoft.com/office/2006/metadata/properties" xmlns:ns1="http://schemas.microsoft.com/sharepoint/v3" xmlns:ns2="4724af67-6ca7-4004-8ba4-af13d9fc8dce" xmlns:ns3="7741d717-973a-4876-bbd8-8b1348132c55" targetNamespace="http://schemas.microsoft.com/office/2006/metadata/properties" ma:root="true" ma:fieldsID="eb302e2f3a5b07f8c43ba80007230367" ns1:_="" ns2:_="" ns3:_="">
    <xsd:import namespace="http://schemas.microsoft.com/sharepoint/v3"/>
    <xsd:import namespace="4724af67-6ca7-4004-8ba4-af13d9fc8dce"/>
    <xsd:import namespace="7741d717-973a-4876-bbd8-8b1348132c5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24af67-6ca7-4004-8ba4-af13d9fc8dc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41d717-973a-4876-bbd8-8b1348132c5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158114-255C-4F00-B165-DB8A2AC86A1F}">
  <ds:schemaRefs>
    <ds:schemaRef ds:uri="4724af67-6ca7-4004-8ba4-af13d9fc8dce"/>
    <ds:schemaRef ds:uri="7741d717-973a-4876-bbd8-8b1348132c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EE71FFC-58A0-4FEA-B302-B30277D808BB}">
  <ds:schemaRefs>
    <ds:schemaRef ds:uri="http://schemas.microsoft.com/sharepoint/v3/contenttype/forms"/>
  </ds:schemaRefs>
</ds:datastoreItem>
</file>

<file path=customXml/itemProps3.xml><?xml version="1.0" encoding="utf-8"?>
<ds:datastoreItem xmlns:ds="http://schemas.openxmlformats.org/officeDocument/2006/customXml" ds:itemID="{B02F7DF6-E605-4848-8F65-DD473EEF4B53}">
  <ds:schemaRefs>
    <ds:schemaRef ds:uri="4724af67-6ca7-4004-8ba4-af13d9fc8dce"/>
    <ds:schemaRef ds:uri="7741d717-973a-4876-bbd8-8b1348132c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White Template</Template>
  <TotalTime>0</TotalTime>
  <Words>1649</Words>
  <Application>Microsoft Office PowerPoint</Application>
  <PresentationFormat>Widescreen</PresentationFormat>
  <Paragraphs>298</Paragraphs>
  <Slides>40</Slides>
  <Notes>13</Notes>
  <HiddenSlides>0</HiddenSlides>
  <MMClips>1</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White Template</vt:lpstr>
      <vt:lpstr>Linux Virtualization Based Security (LVBS)</vt:lpstr>
      <vt:lpstr>Agenda</vt:lpstr>
      <vt:lpstr>Architecture Overview</vt:lpstr>
      <vt:lpstr>Linux Virtualization Based Security (LVBS)</vt:lpstr>
      <vt:lpstr>Linux Virtualization Based Security (LVBS)</vt:lpstr>
      <vt:lpstr>Linux Virtualization Based Security (LVBS)</vt:lpstr>
      <vt:lpstr>Linux Virtualization Based Security (LVBS)</vt:lpstr>
      <vt:lpstr>Rationale</vt:lpstr>
      <vt:lpstr>LVBS Architecture </vt:lpstr>
      <vt:lpstr>Approach</vt:lpstr>
      <vt:lpstr>Hyper-V Implementation</vt:lpstr>
      <vt:lpstr>Hyper-V based System</vt:lpstr>
      <vt:lpstr>Virtual Secure Mode (VSM)​</vt:lpstr>
      <vt:lpstr>VSM Features</vt:lpstr>
      <vt:lpstr>LVBS and VSM</vt:lpstr>
      <vt:lpstr>    Threat Model:    Kernel Hardening  </vt:lpstr>
      <vt:lpstr> H/W Requirements:</vt:lpstr>
      <vt:lpstr>     Architecture:    ( Common Layer )   </vt:lpstr>
      <vt:lpstr>Architecture:​ ​ Secure Kernel</vt:lpstr>
      <vt:lpstr>Architecture:   Control Interfaces</vt:lpstr>
      <vt:lpstr> Architecture:       Boot</vt:lpstr>
      <vt:lpstr>Architecture:   Boot Sequence</vt:lpstr>
      <vt:lpstr>Architecture :   The Big Picture ( Boot )</vt:lpstr>
      <vt:lpstr>Architecture:   The Big Picture ( Late Boot )</vt:lpstr>
      <vt:lpstr>Architecture    ( Access / Policy Violation)</vt:lpstr>
      <vt:lpstr>Code</vt:lpstr>
      <vt:lpstr>KVM Implementation (Heki)</vt:lpstr>
      <vt:lpstr>Architecture :   The Big Picture</vt:lpstr>
      <vt:lpstr>RFC v2 patches</vt:lpstr>
      <vt:lpstr>CR-pinning hypercall</vt:lpstr>
      <vt:lpstr>Memory protection hypercall</vt:lpstr>
      <vt:lpstr>Executable permission(s)</vt:lpstr>
      <vt:lpstr>Kernel memory permissions without MBEC</vt:lpstr>
      <vt:lpstr>Kernel memory permissions with MBEC</vt:lpstr>
      <vt:lpstr>Code</vt:lpstr>
      <vt:lpstr>Wrap up</vt:lpstr>
      <vt:lpstr>Q&amp;A</vt:lpstr>
      <vt:lpstr>Thank you</vt:lpstr>
      <vt:lpstr>Demo: control-register pinning (SMEP)</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Microsoft presentation toolkit</dc:title>
  <dc:subject/>
  <dc:creator>James Morris</dc:creator>
  <cp:keywords/>
  <dc:description/>
  <cp:lastModifiedBy>James Morris</cp:lastModifiedBy>
  <cp:revision>28</cp:revision>
  <dcterms:created xsi:type="dcterms:W3CDTF">2023-11-07T02:42:18Z</dcterms:created>
  <dcterms:modified xsi:type="dcterms:W3CDTF">2023-11-15T14:03:53Z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0x01010013714CF6683E8041AFD1C5610185BCF7</vt:lpwstr>
  </property>
</Properties>
</file>