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2" r:id="rId2"/>
    <p:sldId id="274" r:id="rId3"/>
    <p:sldId id="292" r:id="rId4"/>
    <p:sldId id="277" r:id="rId5"/>
    <p:sldId id="307" r:id="rId6"/>
    <p:sldId id="325" r:id="rId7"/>
    <p:sldId id="281" r:id="rId8"/>
    <p:sldId id="362" r:id="rId9"/>
    <p:sldId id="295" r:id="rId10"/>
    <p:sldId id="310" r:id="rId11"/>
    <p:sldId id="311" r:id="rId12"/>
    <p:sldId id="359" r:id="rId13"/>
    <p:sldId id="296" r:id="rId14"/>
    <p:sldId id="297" r:id="rId15"/>
    <p:sldId id="364" r:id="rId16"/>
    <p:sldId id="361" r:id="rId17"/>
    <p:sldId id="299" r:id="rId18"/>
    <p:sldId id="383" r:id="rId19"/>
    <p:sldId id="309" r:id="rId20"/>
    <p:sldId id="384" r:id="rId21"/>
    <p:sldId id="305" r:id="rId22"/>
    <p:sldId id="312" r:id="rId23"/>
    <p:sldId id="323" r:id="rId24"/>
    <p:sldId id="306" r:id="rId25"/>
    <p:sldId id="365" r:id="rId26"/>
    <p:sldId id="385" r:id="rId27"/>
    <p:sldId id="342" r:id="rId28"/>
    <p:sldId id="278" r:id="rId29"/>
    <p:sldId id="279" r:id="rId30"/>
    <p:sldId id="286" r:id="rId31"/>
  </p:sldIdLst>
  <p:sldSz cx="9144000" cy="5143500" type="screen16x9"/>
  <p:notesSz cx="9296400" cy="147701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810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7620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1430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5240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56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9"/>
    <p:restoredTop sz="94598"/>
  </p:normalViewPr>
  <p:slideViewPr>
    <p:cSldViewPr snapToGrid="0" showGuides="1">
      <p:cViewPr varScale="1">
        <p:scale>
          <a:sx n="91" d="100"/>
          <a:sy n="91" d="100"/>
        </p:scale>
        <p:origin x="468" y="60"/>
      </p:cViewPr>
      <p:guideLst>
        <p:guide orient="horz" pos="1556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738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6205" tIns="68102" rIns="136205" bIns="68102" numCol="1" anchor="t" anchorCtr="0" compatLnSpc="1"/>
          <a:lstStyle>
            <a:lvl1pPr>
              <a:defRPr sz="1800"/>
            </a:lvl1pPr>
          </a:lstStyle>
          <a:p>
            <a:pPr fontAlgn="base">
              <a:defRPr/>
            </a:pPr>
            <a:endParaRPr lang="en-US" strike="noStrike" noProof="1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738" y="0"/>
            <a:ext cx="4029075" cy="738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6205" tIns="68102" rIns="136205" bIns="68102" numCol="1" anchor="t" anchorCtr="0" compatLnSpc="1"/>
          <a:lstStyle>
            <a:lvl1pPr algn="r">
              <a:defRPr sz="1800"/>
            </a:lvl1pPr>
          </a:lstStyle>
          <a:p>
            <a:pPr fontAlgn="base">
              <a:defRPr/>
            </a:pPr>
            <a:endParaRPr lang="en-US" strike="noStrike" noProof="1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325"/>
            <a:ext cx="4027488" cy="736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6205" tIns="68102" rIns="136205" bIns="68102" numCol="1" anchor="b" anchorCtr="0" compatLnSpc="1"/>
          <a:lstStyle>
            <a:lvl1pPr>
              <a:defRPr sz="1800"/>
            </a:lvl1pPr>
          </a:lstStyle>
          <a:p>
            <a:pPr fontAlgn="base">
              <a:defRPr/>
            </a:pPr>
            <a:endParaRPr lang="en-US" strike="noStrike" noProof="1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14030325"/>
            <a:ext cx="4029075" cy="736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6205" tIns="68102" rIns="136205" bIns="68102" numCol="1" anchor="b" anchorCtr="0" compatLnSpc="1"/>
          <a:lstStyle>
            <a:lvl1pPr algn="r">
              <a:defRPr sz="1800"/>
            </a:lvl1pPr>
          </a:lstStyle>
          <a:p>
            <a:pPr fontAlgn="base">
              <a:defRPr/>
            </a:pPr>
            <a:fld id="{8D56EAE8-38CB-4EE5-8A34-F5F49B68F2DE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738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6205" tIns="68102" rIns="136205" bIns="68102" numCol="1" anchor="t" anchorCtr="0" compatLnSpc="1"/>
          <a:lstStyle>
            <a:lvl1pPr>
              <a:defRPr sz="1800"/>
            </a:lvl1pPr>
          </a:lstStyle>
          <a:p>
            <a:pPr fontAlgn="base">
              <a:defRPr/>
            </a:pPr>
            <a:endParaRPr lang="en-US" strike="noStrike" noProof="1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738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6205" tIns="68102" rIns="136205" bIns="68102" numCol="1" anchor="t" anchorCtr="0" compatLnSpc="1"/>
          <a:lstStyle>
            <a:lvl1pPr algn="r">
              <a:defRPr sz="1800"/>
            </a:lvl1pPr>
          </a:lstStyle>
          <a:p>
            <a:pPr fontAlgn="base">
              <a:defRPr/>
            </a:pPr>
            <a:endParaRPr lang="en-US" strike="noStrike" noProof="1"/>
          </a:p>
        </p:txBody>
      </p:sp>
      <p:sp>
        <p:nvSpPr>
          <p:cNvPr id="12292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4637" y="1108075"/>
            <a:ext cx="9845675" cy="553878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293" name="Rectangle 5"/>
          <p:cNvSpPr>
            <a:spLocks noGrp="1"/>
          </p:cNvSpPr>
          <p:nvPr>
            <p:ph type="body" sz="quarter"/>
          </p:nvPr>
        </p:nvSpPr>
        <p:spPr>
          <a:xfrm>
            <a:off x="930275" y="7016750"/>
            <a:ext cx="7435850" cy="6645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36205" tIns="68102" rIns="136205" bIns="68102" anchor="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 indent="0"/>
            <a:r>
              <a:rPr lang="en-US" altLang="zh-CN"/>
              <a:t>Second level</a:t>
            </a:r>
          </a:p>
          <a:p>
            <a:pPr lvl="2" indent="0"/>
            <a:r>
              <a:rPr lang="en-US" altLang="zh-CN"/>
              <a:t>Third level</a:t>
            </a:r>
          </a:p>
          <a:p>
            <a:pPr lvl="3" indent="0"/>
            <a:r>
              <a:rPr lang="en-US" altLang="zh-CN"/>
              <a:t>Fourth level</a:t>
            </a:r>
          </a:p>
          <a:p>
            <a:pPr lvl="4" indent="0"/>
            <a:r>
              <a:rPr lang="en-US" altLang="zh-CN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325"/>
            <a:ext cx="4027488" cy="736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6205" tIns="68102" rIns="136205" bIns="68102" numCol="1" anchor="b" anchorCtr="0" compatLnSpc="1"/>
          <a:lstStyle>
            <a:lvl1pPr>
              <a:defRPr sz="1800"/>
            </a:lvl1pPr>
          </a:lstStyle>
          <a:p>
            <a:pPr fontAlgn="base">
              <a:defRPr/>
            </a:pPr>
            <a:endParaRPr lang="en-US" strike="noStrike" noProof="1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14030325"/>
            <a:ext cx="4029075" cy="736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6205" tIns="68102" rIns="136205" bIns="68102" numCol="1" anchor="b" anchorCtr="0" compatLnSpc="1"/>
          <a:lstStyle>
            <a:lvl1pPr algn="r">
              <a:defRPr sz="1800"/>
            </a:lvl1pPr>
          </a:lstStyle>
          <a:p>
            <a:pPr fontAlgn="base">
              <a:defRPr/>
            </a:pPr>
            <a:fld id="{BED2394B-E06C-4DC9-BCC2-551C3DED9AAD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810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7620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1430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52336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904365" algn="l" defTabSz="7620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5" algn="l" defTabSz="7620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365" algn="l" defTabSz="7620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365" algn="l" defTabSz="7620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</p:spPr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en-IN" altLang="en-US" dirty="0">
                <a:latin typeface="+mn-lt"/>
                <a:sym typeface="+mn-ea"/>
              </a:rPr>
              <a:t>* I was trying to develop on some platforms in Arduino but ended up having RTOS reqs.</a:t>
            </a:r>
          </a:p>
          <a:p>
            <a:r>
              <a:rPr lang="en-IN" altLang="en-US" dirty="0">
                <a:latin typeface="+mn-lt"/>
                <a:sym typeface="+mn-ea"/>
              </a:rPr>
              <a:t>* I could not find any good options, and wanted to use Zephyr RTOS. It wasn’t supported on any native Arduino platforms.</a:t>
            </a:r>
          </a:p>
          <a:p>
            <a:r>
              <a:rPr lang="en-IN" altLang="en-US" dirty="0">
                <a:latin typeface="+mn-lt"/>
                <a:sym typeface="+mn-ea"/>
              </a:rPr>
              <a:t>* Thinks if there’s some way/ API to just run arduino code using zephyr underneath?</a:t>
            </a:r>
          </a:p>
          <a:p>
            <a:r>
              <a:rPr lang="en-IN" altLang="en-US" dirty="0">
                <a:latin typeface="+mn-lt"/>
                <a:sym typeface="+mn-ea"/>
              </a:rPr>
              <a:t>* Jonathan’s idea to Support the Arduino ecosystem</a:t>
            </a:r>
            <a:endParaRPr lang="en-IN" altLang="en-US" dirty="0">
              <a:latin typeface="+mn-lt"/>
              <a:ea typeface="+mn-ea"/>
              <a:cs typeface="+mn-cs"/>
            </a:endParaRPr>
          </a:p>
          <a:p>
            <a:r>
              <a:rPr lang="en-IN" altLang="en-US" dirty="0">
                <a:latin typeface="+mn-lt"/>
                <a:sym typeface="+mn-ea"/>
              </a:rPr>
              <a:t>* Target audience are hobbyists who want access to different hardware than Arduino supports</a:t>
            </a:r>
          </a:p>
          <a:p>
            <a:r>
              <a:rPr lang="en-IN" altLang="en-US" dirty="0">
                <a:latin typeface="+mn-lt"/>
                <a:sym typeface="+mn-ea"/>
              </a:rPr>
              <a:t>* Thus commences our GSoC project.</a:t>
            </a:r>
            <a:endParaRPr lang="en-IN" altLang="en-US" dirty="0"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</p:spPr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</p:spPr>
      </p:sp>
      <p:sp>
        <p:nvSpPr>
          <p:cNvPr id="19458" name="Notes Placeholder 2"/>
          <p:cNvSpPr>
            <a:spLocks noGrp="1"/>
          </p:cNvSpPr>
          <p:nvPr>
            <p:ph type="body"/>
          </p:nvPr>
        </p:nvSpPr>
        <p:spPr/>
        <p:txBody>
          <a:bodyPr wrap="square" lIns="136205" tIns="68102" rIns="136205" bIns="68102" anchor="t"/>
          <a:lstStyle/>
          <a:p>
            <a:pPr lvl="0"/>
            <a:r>
              <a:rPr lang="en-US" altLang="zh-CN" dirty="0"/>
              <a:t>Inclusive terminology : review entire presentation.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/>
          </p:nvPr>
        </p:nvSpPr>
        <p:spPr>
          <a:xfrm>
            <a:off x="5265738" y="14030325"/>
            <a:ext cx="4029075" cy="736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36205" tIns="68102" rIns="136205" bIns="68102" anchor="b"/>
          <a:lstStyle/>
          <a:p>
            <a:pPr lvl="0" indent="0" algn="r"/>
            <a:fld id="{9A0DB2DC-4C9A-4742-B13C-FB6460FD3503}" type="slidenum">
              <a:rPr lang="en-US" altLang="zh-CN" sz="1800">
                <a:latin typeface="Arial" panose="020B0604020202020204" pitchFamily="34" charset="0"/>
              </a:rPr>
              <a:t>28</a:t>
            </a:fld>
            <a:endParaRPr lang="en-US" altLang="zh-C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</p:spPr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705350" y="4779963"/>
            <a:ext cx="185738" cy="369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2" name="Picture 27" descr="ti_logo_powerpoint_1_lin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9488" y="4781550"/>
            <a:ext cx="1562100" cy="19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40238"/>
            <a:ext cx="2133600" cy="153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76179" tIns="38088" rIns="76179" bIns="38088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BA23CF-AA30-4A18-B744-605C3E9DBF07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ti_logo_powerpoint_1_lin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9488" y="4781550"/>
            <a:ext cx="1562100" cy="19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40238"/>
            <a:ext cx="2133600" cy="153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76179" tIns="38088" rIns="76179" bIns="38088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03BA23CF-AA30-4A18-B744-605C3E9DBF07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7" descr="ti_logo_powerpoint_1_lin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9488" y="4781550"/>
            <a:ext cx="1562100" cy="19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40238"/>
            <a:ext cx="2133600" cy="153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76179" tIns="38088" rIns="76179" bIns="38088" numCol="1" anchor="t" anchorCtr="0" compatLnSpc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defRPr/>
            </a:pPr>
            <a:fld id="{03BA23CF-AA30-4A18-B744-605C3E9DBF07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 descr="A picture containing drawing, cup&#10;&#10;Description automatically generate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9488" y="4783138"/>
            <a:ext cx="1563687" cy="190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40238"/>
            <a:ext cx="2133600" cy="153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76179" tIns="38088" rIns="76179" bIns="38088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03BA23CF-AA30-4A18-B744-605C3E9DBF07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7" descr="ti_logo_powerpoint_1_lin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9488" y="4781550"/>
            <a:ext cx="1562100" cy="19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5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67500" y="4443413"/>
            <a:ext cx="2133600" cy="153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76179" tIns="38088" rIns="76179" bIns="38088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2B97888F-6AF7-4263-B69D-592D8C33BAC7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7" descr="ti_logo_powerpoint_1_lin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9488" y="4781550"/>
            <a:ext cx="1562100" cy="19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</a:ln>
        </p:spPr>
        <p:txBody>
          <a:bodyPr vert="horz" wrap="square" lIns="76179" tIns="38088" rIns="76179" bIns="38088" numCol="1" anchor="t" anchorCtr="0" compatLnSpc="1"/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</a:ln>
        </p:spPr>
        <p:txBody>
          <a:bodyPr vert="horz" wrap="square" lIns="76179" tIns="38088" rIns="76179" bIns="38088" numCol="1" anchor="t" anchorCtr="0" compatLnSpc="1"/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67500" y="4443413"/>
            <a:ext cx="2133600" cy="153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76179" tIns="38088" rIns="76179" bIns="38088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B53548F6-AAA9-4A8D-A869-511B3DFE3256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7" descr="ti_logo_powerpoint_1_lin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9488" y="4781550"/>
            <a:ext cx="1562100" cy="19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700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00" b="1"/>
            </a:lvl4pPr>
            <a:lvl5pPr marL="1523365" indent="0">
              <a:buNone/>
              <a:defRPr sz="1300" b="1"/>
            </a:lvl5pPr>
            <a:lvl6pPr marL="1904365" indent="0">
              <a:buNone/>
              <a:defRPr sz="1300" b="1"/>
            </a:lvl6pPr>
            <a:lvl7pPr marL="2285365" indent="0">
              <a:buNone/>
              <a:defRPr sz="1300" b="1"/>
            </a:lvl7pPr>
            <a:lvl8pPr marL="2666365" indent="0">
              <a:buNone/>
              <a:defRPr sz="1300" b="1"/>
            </a:lvl8pPr>
            <a:lvl9pPr marL="3047365" indent="0">
              <a:buNone/>
              <a:defRPr sz="1300" b="1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</a:ln>
        </p:spPr>
        <p:txBody>
          <a:bodyPr vert="horz" wrap="square" lIns="76179" tIns="38088" rIns="76179" bIns="38088" numCol="1" anchor="t" anchorCtr="0" compatLnSpc="1"/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700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00" b="1"/>
            </a:lvl4pPr>
            <a:lvl5pPr marL="1523365" indent="0">
              <a:buNone/>
              <a:defRPr sz="1300" b="1"/>
            </a:lvl5pPr>
            <a:lvl6pPr marL="1904365" indent="0">
              <a:buNone/>
              <a:defRPr sz="1300" b="1"/>
            </a:lvl6pPr>
            <a:lvl7pPr marL="2285365" indent="0">
              <a:buNone/>
              <a:defRPr sz="1300" b="1"/>
            </a:lvl7pPr>
            <a:lvl8pPr marL="2666365" indent="0">
              <a:buNone/>
              <a:defRPr sz="1300" b="1"/>
            </a:lvl8pPr>
            <a:lvl9pPr marL="3047365" indent="0">
              <a:buNone/>
              <a:defRPr sz="1300" b="1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</a:ln>
        </p:spPr>
        <p:txBody>
          <a:bodyPr vert="horz" wrap="square" lIns="76179" tIns="38088" rIns="76179" bIns="38088" numCol="1" anchor="t" anchorCtr="0" compatLnSpc="1"/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67500" y="4443413"/>
            <a:ext cx="2133600" cy="153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76179" tIns="38088" rIns="76179" bIns="38088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204C35C9-3222-4444-B33E-8AB075BE83C6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7" descr="ti_logo_powerpoint_1_lin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9488" y="4781550"/>
            <a:ext cx="1562100" cy="19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67500" y="4443413"/>
            <a:ext cx="2133600" cy="153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76179" tIns="38088" rIns="76179" bIns="38088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D4C52F08-588C-488E-A5AB-DF69250DE862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7" descr="ti_logo_powerpoint_1_lin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9488" y="4781550"/>
            <a:ext cx="1562100" cy="19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</a:ln>
        </p:spPr>
        <p:txBody>
          <a:bodyPr vert="horz" wrap="square" lIns="76179" tIns="38088" rIns="76179" bIns="38088" numCol="1" anchor="t" anchorCtr="0" compatLnSpc="1"/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1000" indent="0">
              <a:buNone/>
              <a:defRPr sz="1000"/>
            </a:lvl2pPr>
            <a:lvl3pPr marL="762000" indent="0">
              <a:buNone/>
              <a:defRPr sz="800"/>
            </a:lvl3pPr>
            <a:lvl4pPr marL="1143000" indent="0">
              <a:buNone/>
              <a:defRPr sz="700"/>
            </a:lvl4pPr>
            <a:lvl5pPr marL="1523365" indent="0">
              <a:buNone/>
              <a:defRPr sz="700"/>
            </a:lvl5pPr>
            <a:lvl6pPr marL="1904365" indent="0">
              <a:buNone/>
              <a:defRPr sz="700"/>
            </a:lvl6pPr>
            <a:lvl7pPr marL="2285365" indent="0">
              <a:buNone/>
              <a:defRPr sz="700"/>
            </a:lvl7pPr>
            <a:lvl8pPr marL="2666365" indent="0">
              <a:buNone/>
              <a:defRPr sz="700"/>
            </a:lvl8pPr>
            <a:lvl9pPr marL="3047365" indent="0">
              <a:buNone/>
              <a:defRPr sz="7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67500" y="4443413"/>
            <a:ext cx="2133600" cy="153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76179" tIns="38088" rIns="76179" bIns="38088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fld id="{D9B97EEC-B5BC-42C5-B73F-31CC660D4D8A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231775" y="107950"/>
            <a:ext cx="8458200" cy="609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76179" tIns="38088" rIns="76179" bIns="38088" anchor="ctr"/>
          <a:lstStyle/>
          <a:p>
            <a:pPr lvl="0"/>
            <a:r>
              <a:rPr lang="en-US" altLang="zh-CN"/>
              <a:t>Click to edit Master title style</a:t>
            </a:r>
            <a:endParaRPr lang="en-US" altLang="zh-CN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333375" y="793750"/>
            <a:ext cx="8467725" cy="37020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76179" tIns="38088" rIns="76179" bIns="38088" anchor="t"/>
          <a:lstStyle/>
          <a:p>
            <a:pPr lvl="0" indent="-189230"/>
            <a:r>
              <a:rPr lang="en-US" altLang="zh-CN"/>
              <a:t>Edit Master text styles</a:t>
            </a:r>
          </a:p>
          <a:p>
            <a:pPr lvl="1" indent="-194310"/>
            <a:r>
              <a:rPr lang="en-US" altLang="zh-CN"/>
              <a:t>Second level</a:t>
            </a:r>
          </a:p>
          <a:p>
            <a:pPr lvl="2" indent="-137160"/>
            <a:r>
              <a:rPr lang="en-US" altLang="zh-CN"/>
              <a:t>Third level</a:t>
            </a:r>
          </a:p>
          <a:p>
            <a:pPr lvl="3" indent="-194945"/>
            <a:r>
              <a:rPr lang="en-US" altLang="zh-CN"/>
              <a:t>Fourth level</a:t>
            </a:r>
          </a:p>
          <a:p>
            <a:pPr lvl="4" indent="-143510"/>
            <a:r>
              <a:rPr lang="en-US" altLang="zh-CN"/>
              <a:t>Fifth level</a:t>
            </a:r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0" y="4443413"/>
            <a:ext cx="2133600" cy="153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76179" tIns="38088" rIns="76179" bIns="38088" numCol="1" anchor="t" anchorCtr="0" compatLnSpc="1"/>
          <a:lstStyle>
            <a:lvl1pPr algn="r">
              <a:defRPr sz="7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C70261-DCF8-4A97-9502-E8EEF2364CDE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4657725"/>
            <a:ext cx="89296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anose="020B0604020202020204" pitchFamily="34" charset="0"/>
        </a:defRPr>
      </a:lvl5pPr>
      <a:lvl6pPr marL="3810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panose="020B0604020202020204" pitchFamily="34" charset="0"/>
        </a:defRPr>
      </a:lvl6pPr>
      <a:lvl7pPr marL="7620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panose="020B0604020202020204" pitchFamily="34" charset="0"/>
        </a:defRPr>
      </a:lvl7pPr>
      <a:lvl8pPr marL="11430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panose="020B0604020202020204" pitchFamily="34" charset="0"/>
        </a:defRPr>
      </a:lvl8pPr>
      <a:lvl9pPr marL="152336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panose="020B0604020202020204" pitchFamily="34" charset="0"/>
        </a:defRPr>
      </a:lvl9pPr>
    </p:titleStyle>
    <p:bodyStyle>
      <a:lvl1pPr marL="189230" indent="-189230" algn="l" rtl="0" eaLnBrk="1" fontAlgn="base" hangingPunct="1">
        <a:spcBef>
          <a:spcPts val="665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90" indent="-19431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835" indent="-137795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395" indent="-194310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790" indent="-144145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155" indent="-144145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155" indent="-144145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155" indent="-144145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55" indent="-144145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365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365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5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365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365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source.ti.com/" TargetMode="External"/><Relationship Id="rId2" Type="http://schemas.openxmlformats.org/officeDocument/2006/relationships/hyperlink" Target="https://www.ti.com/microcontrollers-mcus-processors/overview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hyperlink" Target="https://www.ti.com/edgeai" TargetMode="External"/><Relationship Id="rId4" Type="http://schemas.openxmlformats.org/officeDocument/2006/relationships/hyperlink" Target="https://www.ti.com/processor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342900" y="1728470"/>
            <a:ext cx="8458200" cy="1103313"/>
          </a:xfrm>
        </p:spPr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Breaking </a:t>
            </a:r>
            <a:r>
              <a:rPr lang="en-IN" altLang="en-US" dirty="0">
                <a:latin typeface="+mj-lt"/>
                <a:ea typeface="+mj-ea"/>
                <a:cs typeface="+mj-cs"/>
              </a:rPr>
              <a:t>b</a:t>
            </a:r>
            <a:r>
              <a:rPr lang="en-US" altLang="zh-CN" dirty="0">
                <a:latin typeface="+mj-lt"/>
                <a:ea typeface="+mj-ea"/>
                <a:cs typeface="+mj-cs"/>
              </a:rPr>
              <a:t>arriers:</a:t>
            </a:r>
            <a:r>
              <a:rPr lang="en-IN" altLang="en-US" dirty="0">
                <a:latin typeface="+mj-lt"/>
                <a:ea typeface="+mj-ea"/>
                <a:cs typeface="+mj-cs"/>
              </a:rPr>
              <a:t> </a:t>
            </a:r>
            <a:r>
              <a:rPr lang="en-US" altLang="zh-CN" dirty="0">
                <a:latin typeface="+mj-lt"/>
                <a:ea typeface="+mj-ea"/>
                <a:cs typeface="+mj-cs"/>
              </a:rPr>
              <a:t>Arduino </a:t>
            </a:r>
            <a:r>
              <a:rPr lang="en-IN" altLang="en-US" dirty="0">
                <a:latin typeface="+mj-lt"/>
                <a:ea typeface="+mj-ea"/>
                <a:cs typeface="+mj-cs"/>
              </a:rPr>
              <a:t>c</a:t>
            </a:r>
            <a:r>
              <a:rPr lang="en-US" altLang="zh-CN" dirty="0">
                <a:latin typeface="+mj-lt"/>
                <a:ea typeface="+mj-ea"/>
                <a:cs typeface="+mj-cs"/>
              </a:rPr>
              <a:t>ore API advancements in Zephyr, Linux and IoT Systems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342900" y="3138170"/>
            <a:ext cx="8458200" cy="1459230"/>
          </a:xfrm>
        </p:spPr>
        <p:txBody>
          <a:bodyPr vert="horz" wrap="square" lIns="76179" tIns="38088" rIns="76179" bIns="38088" anchor="t"/>
          <a:lstStyle/>
          <a:p>
            <a:r>
              <a:rPr lang="en-US" altLang="en-US" sz="1600" b="0" dirty="0">
                <a:latin typeface="+mn-lt"/>
                <a:ea typeface="+mn-ea"/>
                <a:cs typeface="+mn-cs"/>
              </a:rPr>
              <a:t>Date: 15</a:t>
            </a:r>
            <a:r>
              <a:rPr lang="en-US" altLang="en-US" sz="1600" b="0" baseline="30000" dirty="0">
                <a:latin typeface="+mn-lt"/>
                <a:ea typeface="+mn-ea"/>
                <a:cs typeface="+mn-cs"/>
              </a:rPr>
              <a:t>th</a:t>
            </a:r>
            <a:r>
              <a:rPr lang="en-US" altLang="en-US" sz="1600" b="0" dirty="0">
                <a:latin typeface="+mn-lt"/>
                <a:ea typeface="+mn-ea"/>
                <a:cs typeface="+mn-cs"/>
              </a:rPr>
              <a:t> November, </a:t>
            </a:r>
            <a:r>
              <a:rPr lang="en-IN" altLang="en-US" sz="1600" b="0" dirty="0">
                <a:latin typeface="+mn-lt"/>
                <a:ea typeface="+mn-ea"/>
                <a:cs typeface="+mn-cs"/>
              </a:rPr>
              <a:t>2023</a:t>
            </a:r>
            <a:endParaRPr lang="en-US" altLang="en-US" b="0" dirty="0">
              <a:latin typeface="+mn-lt"/>
              <a:ea typeface="+mn-ea"/>
              <a:cs typeface="+mn-cs"/>
            </a:endParaRPr>
          </a:p>
          <a:p>
            <a:r>
              <a:rPr lang="en-IN" altLang="en-US" dirty="0">
                <a:latin typeface="+mn-lt"/>
                <a:ea typeface="+mn-ea"/>
                <a:cs typeface="+mn-cs"/>
              </a:rPr>
              <a:t>Dhruva Gole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B0604020202020204" pitchFamily="34" charset="0"/>
              </a:rPr>
              <a:t>1</a:t>
            </a:fld>
            <a:endParaRPr lang="en-US" altLang="zh-CN" sz="70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85" y="66040"/>
            <a:ext cx="8571230" cy="11772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TI CC3220SF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dirty="0"/>
              <a:t>No inherent support in the Arduino IDE</a:t>
            </a:r>
          </a:p>
          <a:p>
            <a:r>
              <a:rPr lang="en-IN" altLang="en-US" dirty="0"/>
              <a:t>Has TI SDK: SIMPLELINK-CC32XX-SDK</a:t>
            </a:r>
          </a:p>
          <a:p>
            <a:r>
              <a:rPr lang="en-IN" altLang="en-US" dirty="0"/>
              <a:t>No support as such to readily run existing Arduino projects/ tutorials.</a:t>
            </a:r>
          </a:p>
          <a:p>
            <a:r>
              <a:rPr lang="en-IN" altLang="en-US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Now Possible!</a:t>
            </a:r>
          </a:p>
          <a:p>
            <a:r>
              <a:rPr lang="en-IN" altLang="en-US" dirty="0">
                <a:solidFill>
                  <a:schemeClr val="tx1"/>
                </a:solidFill>
              </a:rPr>
              <a:t>The Arduino core API has support for CC3220SF.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1951355"/>
            <a:ext cx="4720590" cy="26562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Linux SBC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dirty="0"/>
              <a:t>Want to run Arduino code on </a:t>
            </a:r>
            <a:r>
              <a:rPr lang="en-IN" altLang="en-US" dirty="0" err="1"/>
              <a:t>linux</a:t>
            </a:r>
            <a:r>
              <a:rPr lang="en-IN" altLang="en-US" dirty="0"/>
              <a:t> platforms like </a:t>
            </a:r>
            <a:r>
              <a:rPr lang="en-IN" altLang="en-US" dirty="0" err="1"/>
              <a:t>beagleplay</a:t>
            </a:r>
            <a:r>
              <a:rPr lang="en-IN" altLang="en-US" dirty="0"/>
              <a:t>?</a:t>
            </a:r>
          </a:p>
          <a:p>
            <a:r>
              <a:rPr lang="en-IN" altLang="en-US" dirty="0"/>
              <a:t>The </a:t>
            </a:r>
            <a:r>
              <a:rPr lang="en-IN" altLang="en-US" dirty="0" err="1"/>
              <a:t>beagleplay</a:t>
            </a:r>
            <a:r>
              <a:rPr lang="en-IN" altLang="en-US" dirty="0"/>
              <a:t> also comes with it’s own MCU cortex M4 core.</a:t>
            </a:r>
          </a:p>
          <a:p>
            <a:r>
              <a:rPr lang="en-IN" altLang="en-US" dirty="0"/>
              <a:t>Opportunity to develop, test and deploy Arduino Code on the edge</a:t>
            </a:r>
          </a:p>
          <a:p>
            <a:r>
              <a:rPr lang="en-IN" altLang="en-US" b="1" dirty="0"/>
              <a:t>AM62x:</a:t>
            </a:r>
            <a:r>
              <a:rPr lang="en-IN" altLang="en-US" dirty="0"/>
              <a:t> Develop and build your Arduino based app.</a:t>
            </a:r>
          </a:p>
          <a:p>
            <a:r>
              <a:rPr lang="en-IN" altLang="en-US" b="1" dirty="0" err="1"/>
              <a:t>native_posix/simulator</a:t>
            </a:r>
            <a:r>
              <a:rPr lang="en-IN" altLang="en-US" b="1" dirty="0"/>
              <a:t>: </a:t>
            </a:r>
            <a:r>
              <a:rPr lang="en-IN" altLang="en-US" dirty="0"/>
              <a:t>Run basic checks and test/debug binary.</a:t>
            </a:r>
          </a:p>
          <a:p>
            <a:r>
              <a:rPr lang="en-IN" altLang="en-US" dirty="0"/>
              <a:t>Run/Deploy app onto the M4 core!</a:t>
            </a:r>
          </a:p>
          <a:p>
            <a:r>
              <a:rPr lang="en-IN" altLang="en-US" dirty="0"/>
              <a:t>Handheld </a:t>
            </a:r>
            <a:r>
              <a:rPr lang="en-IN" altLang="en-US" b="1" dirty="0"/>
              <a:t>BCF: </a:t>
            </a:r>
            <a:r>
              <a:rPr lang="en-IN" altLang="en-US" dirty="0"/>
              <a:t>Potentially can also run</a:t>
            </a:r>
            <a:br>
              <a:rPr lang="en-IN" altLang="en-US" dirty="0"/>
            </a:br>
            <a:r>
              <a:rPr lang="en-IN" altLang="en-US" dirty="0"/>
              <a:t>Arduino code.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3180080"/>
            <a:ext cx="1657350" cy="1225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340" y="3014980"/>
            <a:ext cx="2518410" cy="12515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BeagleBone AI64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/>
              <a:t>Texas Instruments TDA4VM SOC</a:t>
            </a:r>
          </a:p>
          <a:p>
            <a:r>
              <a:rPr lang="en-IN" altLang="en-US"/>
              <a:t>Dual Arm Cortex-A72 microprocessor</a:t>
            </a:r>
          </a:p>
          <a:p>
            <a:r>
              <a:rPr lang="en-IN" altLang="en-US"/>
              <a:t>Accompanied by Cortex R5 cores</a:t>
            </a:r>
          </a:p>
          <a:p>
            <a:r>
              <a:rPr lang="en-IN" altLang="en-US"/>
              <a:t>Tonnes of I/O’s!</a:t>
            </a:r>
          </a:p>
          <a:p>
            <a:r>
              <a:rPr lang="en-IN" altLang="en-US"/>
              <a:t>Excellent platform for rapid yet feature rich</a:t>
            </a:r>
            <a:br>
              <a:rPr lang="en-IN" altLang="en-US"/>
            </a:br>
            <a:r>
              <a:rPr lang="en-IN" altLang="en-US"/>
              <a:t>application development.</a:t>
            </a:r>
          </a:p>
          <a:p>
            <a:r>
              <a:rPr lang="en-IN" altLang="en-US"/>
              <a:t>GSoC project: Zephyr support for the </a:t>
            </a:r>
            <a:br>
              <a:rPr lang="en-IN" altLang="en-US"/>
            </a:br>
            <a:r>
              <a:rPr lang="en-IN" altLang="en-US"/>
              <a:t>R5 core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385" y="231140"/>
            <a:ext cx="4610735" cy="38341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76179" tIns="38088" rIns="76179" bIns="38088" anchor="ctr"/>
          <a:lstStyle/>
          <a:p>
            <a:r>
              <a:rPr lang="en-IN" altLang="en-US" dirty="0">
                <a:latin typeface="+mj-lt"/>
                <a:ea typeface="+mj-ea"/>
                <a:cs typeface="+mj-cs"/>
              </a:rPr>
              <a:t>Module structure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r>
              <a:rPr lang="en-IN" altLang="en-US" b="1" dirty="0">
                <a:latin typeface="+mn-lt"/>
                <a:ea typeface="+mn-ea"/>
                <a:cs typeface="+mn-cs"/>
              </a:rPr>
              <a:t>core</a:t>
            </a:r>
          </a:p>
          <a:p>
            <a:pPr lvl="1"/>
            <a:r>
              <a:rPr lang="en-IN" altLang="en-US" dirty="0">
                <a:latin typeface="+mn-lt"/>
                <a:ea typeface="+mn-ea"/>
                <a:cs typeface="+mn-cs"/>
              </a:rPr>
              <a:t>Contains the actual implementation and API symlink</a:t>
            </a:r>
          </a:p>
          <a:p>
            <a:pPr lvl="0"/>
            <a:r>
              <a:rPr lang="en-IN" altLang="en-US" b="1" dirty="0">
                <a:latin typeface="+mn-lt"/>
                <a:ea typeface="+mn-ea"/>
                <a:cs typeface="+mn-cs"/>
              </a:rPr>
              <a:t>variants</a:t>
            </a:r>
          </a:p>
          <a:p>
            <a:pPr lvl="1"/>
            <a:r>
              <a:rPr lang="en-IN" altLang="en-US" sz="1600" dirty="0">
                <a:latin typeface="+mn-lt"/>
                <a:ea typeface="+mn-ea"/>
                <a:cs typeface="+mn-cs"/>
              </a:rPr>
              <a:t>board overlays and header files</a:t>
            </a:r>
            <a:endParaRPr lang="en-IN" altLang="en-US" b="1" dirty="0">
              <a:latin typeface="+mn-lt"/>
              <a:ea typeface="+mn-ea"/>
              <a:cs typeface="+mn-cs"/>
            </a:endParaRPr>
          </a:p>
          <a:p>
            <a:pPr lvl="0"/>
            <a:r>
              <a:rPr lang="en-IN" altLang="en-US" b="1" dirty="0">
                <a:latin typeface="+mn-lt"/>
                <a:ea typeface="+mn-ea"/>
                <a:cs typeface="+mn-cs"/>
              </a:rPr>
              <a:t>samples</a:t>
            </a:r>
          </a:p>
          <a:p>
            <a:pPr lvl="0"/>
            <a:r>
              <a:rPr lang="en-IN" altLang="en-US" b="1" dirty="0">
                <a:latin typeface="+mn-lt"/>
                <a:ea typeface="+mn-ea"/>
                <a:cs typeface="+mn-cs"/>
              </a:rPr>
              <a:t>documentation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B0604020202020204" pitchFamily="34" charset="0"/>
              </a:rPr>
              <a:t>13</a:t>
            </a:fld>
            <a:endParaRPr lang="en-US" altLang="zh-CN" sz="70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645" y="293370"/>
            <a:ext cx="2755265" cy="42024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76179" tIns="38088" rIns="76179" bIns="38088" anchor="ctr"/>
          <a:lstStyle/>
          <a:p>
            <a:r>
              <a:rPr lang="en-IN" altLang="en-US" dirty="0">
                <a:latin typeface="+mj-lt"/>
                <a:ea typeface="+mj-ea"/>
                <a:cs typeface="+mj-cs"/>
              </a:rPr>
              <a:t>Adding new variants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r>
              <a:rPr lang="en-IN" altLang="en-US" dirty="0">
                <a:latin typeface="+mn-lt"/>
                <a:ea typeface="+mn-ea"/>
                <a:cs typeface="+mn-cs"/>
              </a:rPr>
              <a:t>V</a:t>
            </a:r>
            <a:r>
              <a:rPr lang="en-US" altLang="en-US" dirty="0">
                <a:latin typeface="+mn-lt"/>
                <a:ea typeface="+mn-ea"/>
                <a:cs typeface="+mn-cs"/>
              </a:rPr>
              <a:t>ariants </a:t>
            </a:r>
            <a:r>
              <a:rPr lang="en-IN" altLang="en-US" dirty="0">
                <a:latin typeface="+mn-lt"/>
                <a:ea typeface="+mn-ea"/>
                <a:cs typeface="+mn-cs"/>
              </a:rPr>
              <a:t>are i</a:t>
            </a:r>
            <a:r>
              <a:rPr lang="en-IN" altLang="en-US" dirty="0">
                <a:sym typeface="+mn-ea"/>
              </a:rPr>
              <a:t>solated </a:t>
            </a:r>
            <a:r>
              <a:rPr lang="en-US" altLang="en-US" dirty="0">
                <a:latin typeface="+mn-lt"/>
                <a:ea typeface="+mn-ea"/>
                <a:cs typeface="+mn-cs"/>
              </a:rPr>
              <a:t>from the core API</a:t>
            </a:r>
            <a:r>
              <a:rPr lang="en-IN" altLang="en-US" dirty="0">
                <a:latin typeface="+mn-lt"/>
                <a:ea typeface="+mn-ea"/>
                <a:cs typeface="+mn-cs"/>
              </a:rPr>
              <a:t> for </a:t>
            </a:r>
            <a:r>
              <a:rPr lang="en-IN" altLang="en-US" dirty="0" err="1">
                <a:latin typeface="+mn-lt"/>
                <a:ea typeface="+mn-ea"/>
                <a:cs typeface="+mn-cs"/>
              </a:rPr>
              <a:t>standadization</a:t>
            </a:r>
            <a:r>
              <a:rPr lang="en-IN" altLang="en-US" dirty="0"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IN" altLang="en-US" dirty="0"/>
              <a:t>2 Easy steps:</a:t>
            </a:r>
            <a:endParaRPr lang="en-US" altLang="en-US" dirty="0">
              <a:latin typeface="+mn-lt"/>
              <a:ea typeface="+mn-ea"/>
              <a:cs typeface="+mn-cs"/>
            </a:endParaRPr>
          </a:p>
          <a:p>
            <a:pPr marL="627380" lvl="1" indent="-342900">
              <a:buFont typeface="+mj-lt"/>
              <a:buAutoNum type="arabicPeriod"/>
            </a:pPr>
            <a:r>
              <a:rPr lang="en-US" altLang="en-US" dirty="0">
                <a:latin typeface="+mn-lt"/>
                <a:ea typeface="+mn-ea"/>
                <a:cs typeface="+mn-cs"/>
              </a:rPr>
              <a:t>Add an overlay file that matches the name of the board. (</a:t>
            </a:r>
            <a:r>
              <a:rPr lang="en-US" altLang="en-US" dirty="0" err="1">
                <a:latin typeface="+mn-lt"/>
                <a:ea typeface="+mn-ea"/>
                <a:cs typeface="+mn-cs"/>
              </a:rPr>
              <a:t>board.overlay</a:t>
            </a:r>
            <a:r>
              <a:rPr lang="en-US" altLang="en-US" dirty="0">
                <a:latin typeface="+mn-lt"/>
                <a:ea typeface="+mn-ea"/>
                <a:cs typeface="+mn-cs"/>
              </a:rPr>
              <a:t>)</a:t>
            </a:r>
          </a:p>
          <a:p>
            <a:pPr marL="627380" lvl="1" indent="-342900">
              <a:buFont typeface="+mj-lt"/>
              <a:buAutoNum type="arabicPeriod"/>
            </a:pPr>
            <a:r>
              <a:rPr lang="en-US" altLang="en-US" dirty="0">
                <a:latin typeface="+mn-lt"/>
                <a:ea typeface="+mn-ea"/>
                <a:cs typeface="+mn-cs"/>
              </a:rPr>
              <a:t>(optional) Add board specific defines to new header file called </a:t>
            </a:r>
            <a:r>
              <a:rPr lang="en-US" altLang="en-US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variants.h</a:t>
            </a:r>
            <a:endParaRPr lang="en-US" altLang="en-US" dirty="0">
              <a:latin typeface="+mn-lt"/>
              <a:ea typeface="+mn-ea"/>
              <a:cs typeface="+mn-cs"/>
            </a:endParaRPr>
          </a:p>
          <a:p>
            <a:pPr marL="284480" lvl="1" indent="0">
              <a:buNone/>
            </a:pPr>
            <a:r>
              <a:rPr lang="en-US" altLang="en-US" dirty="0">
                <a:latin typeface="+mn-lt"/>
                <a:ea typeface="+mn-ea"/>
                <a:cs typeface="+mn-cs"/>
              </a:rPr>
              <a:t>One </a:t>
            </a:r>
            <a:r>
              <a:rPr lang="en-IN" altLang="en-US" dirty="0">
                <a:latin typeface="+mn-lt"/>
                <a:ea typeface="+mn-ea"/>
                <a:cs typeface="+mn-cs"/>
              </a:rPr>
              <a:t>reason </a:t>
            </a:r>
            <a:r>
              <a:rPr lang="en-US" altLang="en-US" dirty="0">
                <a:ea typeface="+mn-ea"/>
                <a:cs typeface="+mn-cs"/>
              </a:rPr>
              <a:t>for</a:t>
            </a:r>
            <a:r>
              <a:rPr lang="en-US" altLang="en-US" dirty="0">
                <a:latin typeface="+mn-lt"/>
                <a:ea typeface="+mn-ea"/>
                <a:cs typeface="+mn-cs"/>
              </a:rPr>
              <a:t> </a:t>
            </a:r>
            <a:r>
              <a:rPr lang="en-IN" altLang="en-US" dirty="0">
                <a:latin typeface="+mn-lt"/>
                <a:ea typeface="+mn-ea"/>
                <a:cs typeface="+mn-cs"/>
              </a:rPr>
              <a:t>board specific headers </a:t>
            </a:r>
            <a:r>
              <a:rPr lang="en-US" altLang="en-US" dirty="0">
                <a:latin typeface="+mn-lt"/>
                <a:ea typeface="+mn-ea"/>
                <a:cs typeface="+mn-cs"/>
              </a:rPr>
              <a:t>is mapping custom pins/LEDs</a:t>
            </a:r>
            <a:r>
              <a:rPr lang="en-IN" altLang="en-US" dirty="0"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B0604020202020204" pitchFamily="34" charset="0"/>
              </a:rPr>
              <a:t>14</a:t>
            </a:fld>
            <a:endParaRPr lang="en-US" altLang="zh-CN" sz="70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725" y="2524737"/>
            <a:ext cx="3162300" cy="123825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2874010" y="3864581"/>
            <a:ext cx="3168015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I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CC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3220</a:t>
            </a:r>
            <a:r>
              <a:rPr lang="en-I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SF L</a:t>
            </a:r>
            <a:r>
              <a:rPr lang="en-US" altLang="zh-CN" sz="24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aunch</a:t>
            </a:r>
            <a:r>
              <a:rPr lang="en-I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DT Overlay for Arduino</a:t>
            </a:r>
          </a:p>
        </p:txBody>
      </p:sp>
      <p:pic>
        <p:nvPicPr>
          <p:cNvPr id="4" name="Content Placeholder 3" descr="arduinoDiag1.drawio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1415" y="975360"/>
            <a:ext cx="4653915" cy="31921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8895" y="107950"/>
            <a:ext cx="9192895" cy="44900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76179" tIns="38088" rIns="76179" bIns="38088" anchor="ctr"/>
          <a:lstStyle/>
          <a:p>
            <a:r>
              <a:rPr lang="en-IN" altLang="en-US" dirty="0">
                <a:latin typeface="+mj-lt"/>
                <a:ea typeface="+mj-ea"/>
                <a:cs typeface="+mj-cs"/>
              </a:rPr>
              <a:t>GPL vs Apache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r>
              <a:rPr lang="en-IN" altLang="en-US" dirty="0">
                <a:latin typeface="+mn-lt"/>
                <a:ea typeface="+mn-ea"/>
                <a:cs typeface="+mn-cs"/>
              </a:rPr>
              <a:t>Arduino is LGPL V2 licensed</a:t>
            </a:r>
          </a:p>
          <a:p>
            <a:r>
              <a:rPr lang="en-IN" altLang="en-US" dirty="0">
                <a:latin typeface="+mn-lt"/>
                <a:ea typeface="+mn-ea"/>
                <a:cs typeface="+mn-cs"/>
              </a:rPr>
              <a:t>Zephyrproject is Apache licensed.</a:t>
            </a:r>
          </a:p>
          <a:p>
            <a:r>
              <a:rPr lang="en-IN" altLang="en-US" dirty="0">
                <a:latin typeface="+mn-lt"/>
                <a:ea typeface="+mn-ea"/>
                <a:cs typeface="+mn-cs"/>
              </a:rPr>
              <a:t>Officially - both of these are incompatible.</a:t>
            </a:r>
          </a:p>
          <a:p>
            <a:r>
              <a:rPr lang="en-IN" altLang="en-US" dirty="0">
                <a:latin typeface="+mn-lt"/>
                <a:ea typeface="+mn-ea"/>
                <a:cs typeface="+mn-cs"/>
              </a:rPr>
              <a:t>Hence, Arduino continues to reside as an external repo / module.</a:t>
            </a:r>
          </a:p>
          <a:p>
            <a:r>
              <a:rPr lang="en-IN" altLang="en-US" dirty="0">
                <a:latin typeface="+mn-lt"/>
                <a:ea typeface="+mn-ea"/>
                <a:cs typeface="+mn-cs"/>
              </a:rPr>
              <a:t>Any ways to allow mainstream to include Arduino?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B0604020202020204" pitchFamily="34" charset="0"/>
              </a:rPr>
              <a:t>17</a:t>
            </a:fld>
            <a:endParaRPr lang="en-US" altLang="zh-CN" sz="7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Integrate arduino api </a:t>
            </a:r>
            <a:r>
              <a:rPr lang="en-IN" altLang="en-US"/>
              <a:t>PR</a:t>
            </a:r>
            <a:r>
              <a:rPr lang="en-US"/>
              <a:t>#64051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/>
              <a:t>Shifting all overlays to upstream Zephyr.</a:t>
            </a:r>
          </a:p>
          <a:p>
            <a:r>
              <a:rPr lang="en-IN" altLang="en-US"/>
              <a:t>Adding a submanifest for the rest of the module.</a:t>
            </a:r>
          </a:p>
          <a:p>
            <a:r>
              <a:rPr lang="en-IN" altLang="en-US"/>
              <a:t>Add arduino-core shield to handle board specific overlays.</a:t>
            </a:r>
          </a:p>
          <a:p>
            <a:r>
              <a:rPr lang="en-IN" altLang="en-US"/>
              <a:t>Allows us to isolate the GPL code from upstream Zephyr,</a:t>
            </a:r>
          </a:p>
          <a:p>
            <a:r>
              <a:rPr lang="en-IN" altLang="en-US"/>
              <a:t>Keeps the GPL code part of a seperately maintained repo like Arduino Core for Zephyr thus ensuring Apache and GPL don’t reside in a single place.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/>
              <a:t>Extending Library Support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7" y="1930124"/>
            <a:ext cx="1168957" cy="2495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339" y="1956843"/>
            <a:ext cx="3152775" cy="2400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059" y="1328923"/>
            <a:ext cx="116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SPI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79306" y="1190423"/>
            <a:ext cx="11689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EEPROM 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9459" y="1300109"/>
            <a:ext cx="183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ArduinoBLE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585" y="2160270"/>
            <a:ext cx="2728595" cy="1564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76179" tIns="38088" rIns="76179" bIns="38088" anchor="ctr"/>
          <a:lstStyle/>
          <a:p>
            <a:r>
              <a:rPr lang="en-US" altLang="en-US" sz="2400" dirty="0">
                <a:latin typeface="+mj-lt"/>
                <a:ea typeface="+mj-ea"/>
                <a:cs typeface="+mj-cs"/>
              </a:rPr>
              <a:t>About us: TI</a:t>
            </a:r>
            <a:r>
              <a:rPr lang="en-US" altLang="zh-CN" sz="2400" dirty="0">
                <a:latin typeface="+mj-lt"/>
                <a:ea typeface="+mj-ea"/>
                <a:cs typeface="+mj-cs"/>
              </a:rPr>
              <a:t> </a:t>
            </a:r>
            <a:r>
              <a:rPr lang="en-US" altLang="en-US" sz="2400" dirty="0">
                <a:latin typeface="+mj-lt"/>
                <a:ea typeface="+mj-ea"/>
                <a:cs typeface="+mj-cs"/>
              </a:rPr>
              <a:t>Processors</a:t>
            </a:r>
            <a:r>
              <a:rPr lang="en-US" altLang="zh-CN" sz="2400" dirty="0">
                <a:latin typeface="+mj-lt"/>
                <a:ea typeface="+mj-ea"/>
                <a:cs typeface="+mj-cs"/>
              </a:rPr>
              <a:t> </a:t>
            </a:r>
            <a:r>
              <a:rPr lang="en-US" altLang="en-US" sz="2400" dirty="0">
                <a:latin typeface="+mj-lt"/>
                <a:ea typeface="+mj-ea"/>
                <a:cs typeface="+mj-cs"/>
              </a:rPr>
              <a:t>and </a:t>
            </a:r>
            <a:r>
              <a:rPr lang="en-US" altLang="zh-CN" sz="2400" dirty="0">
                <a:latin typeface="+mj-lt"/>
                <a:ea typeface="+mj-ea"/>
                <a:cs typeface="+mj-cs"/>
              </a:rPr>
              <a:t>Open source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>
                  <a:alpha val="100000"/>
                </a:srgbClr>
              </a:clrFrom>
              <a:clrTo>
                <a:srgbClr val="F7F7F7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548120" y="756285"/>
            <a:ext cx="1580515" cy="59944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450" y="707390"/>
            <a:ext cx="1447800" cy="781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>
                  <a:alpha val="100000"/>
                </a:srgbClr>
              </a:clrFrom>
              <a:clrTo>
                <a:srgbClr val="F7F7F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1675" y="2654935"/>
            <a:ext cx="1076325" cy="1181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>
                  <a:alpha val="100000"/>
                </a:srgbClr>
              </a:clrFrom>
              <a:clrTo>
                <a:srgbClr val="F7F7F7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228850" y="3705860"/>
            <a:ext cx="610870" cy="80581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22930" y="4204970"/>
            <a:ext cx="2898140" cy="3067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en-US" sz="14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Upstream FIRST mentality!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4943" y="1465580"/>
            <a:ext cx="3806190" cy="275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en-US" sz="12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Decades of contribution and collaboration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1366" y="1480820"/>
            <a:ext cx="3659505" cy="24511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r"/>
            <a:r>
              <a:rPr lang="en-US" altLang="en-US" sz="1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Ingrained culture to give back to the community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1458" y="2470785"/>
            <a:ext cx="5534025" cy="3067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en-US" sz="14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Focus on long term, sustainable and quality products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2178" y="3092450"/>
            <a:ext cx="6202680" cy="3067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en-US" sz="14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Upstream and opensource ecosystem in device architecture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2061528" y="1764030"/>
            <a:ext cx="5020945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en-US" sz="40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Upstream FIRST!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9360" y="3667125"/>
            <a:ext cx="654685" cy="776605"/>
          </a:xfrm>
          <a:prstGeom prst="rect">
            <a:avLst/>
          </a:prstGeom>
        </p:spPr>
      </p:pic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B0604020202020204" pitchFamily="34" charset="0"/>
              </a:rPr>
              <a:t>2</a:t>
            </a:fld>
            <a:endParaRPr lang="en-US" altLang="zh-CN" sz="700"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7F7F7">
                  <a:alpha val="100000"/>
                </a:srgbClr>
              </a:clrFrom>
              <a:clrTo>
                <a:srgbClr val="F7F7F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070" y="554990"/>
            <a:ext cx="2117090" cy="933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70" y="2987040"/>
            <a:ext cx="1828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3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C3DF1-EE78-417E-A056-165099034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debugging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6A686-AD99-4FE8-A9E8-DD35F93A0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Arduino IDE has limited debugging support.</a:t>
            </a:r>
          </a:p>
          <a:p>
            <a:r>
              <a:rPr lang="en-US" dirty="0"/>
              <a:t>Zephyr + Arduino = no limitations</a:t>
            </a:r>
          </a:p>
          <a:p>
            <a:r>
              <a:rPr lang="en-US" dirty="0"/>
              <a:t>Open OCD</a:t>
            </a:r>
          </a:p>
          <a:p>
            <a:r>
              <a:rPr lang="en-US" dirty="0"/>
              <a:t>Vendor debuggers</a:t>
            </a:r>
          </a:p>
          <a:p>
            <a:r>
              <a:rPr lang="en-US" dirty="0"/>
              <a:t>VS 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FB24B-B187-4F01-B8A1-C1285E6E9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883" y="717550"/>
            <a:ext cx="3305122" cy="261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76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Native POSIX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37" y="578887"/>
            <a:ext cx="8467725" cy="3709449"/>
          </a:xfrm>
        </p:spPr>
        <p:txBody>
          <a:bodyPr/>
          <a:lstStyle/>
          <a:p>
            <a:r>
              <a:rPr lang="en-US" dirty="0"/>
              <a:t>Zephyr application can be compiled together with the Zephyr kernel, creating a normal Linux executable</a:t>
            </a:r>
            <a:r>
              <a:rPr lang="en-IN" altLang="en-US" dirty="0"/>
              <a:t>.</a:t>
            </a:r>
          </a:p>
          <a:p>
            <a:r>
              <a:rPr lang="en-IN" altLang="en-US" dirty="0"/>
              <a:t>Board is based on POSIX architecture, shares its basic architecture regarding threading and CPU/HW scheduling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1929459"/>
            <a:ext cx="6849956" cy="30055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60875" y="4627189"/>
            <a:ext cx="1891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https://docs.zephyrproject.org/latest/boards/posix/doc/arch_soc.html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with Native POSIX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RTOS’es</a:t>
            </a:r>
            <a:r>
              <a:rPr lang="en-US" dirty="0"/>
              <a:t> can be difficult to debug, especially on embedded platforms.</a:t>
            </a:r>
          </a:p>
          <a:p>
            <a:pPr lvl="1"/>
            <a:r>
              <a:rPr lang="en-US" dirty="0"/>
              <a:t>Multi-tasking issues</a:t>
            </a:r>
          </a:p>
          <a:p>
            <a:pPr lvl="1"/>
            <a:r>
              <a:rPr lang="en-US" dirty="0"/>
              <a:t>RTOS-level tracing</a:t>
            </a:r>
          </a:p>
          <a:p>
            <a:pPr lvl="1"/>
            <a:r>
              <a:rPr lang="en-US" dirty="0"/>
              <a:t>Preemption</a:t>
            </a:r>
          </a:p>
          <a:p>
            <a:r>
              <a:rPr lang="en-US" dirty="0"/>
              <a:t>With native </a:t>
            </a:r>
            <a:r>
              <a:rPr lang="en-US" dirty="0" err="1"/>
              <a:t>posix</a:t>
            </a:r>
            <a:r>
              <a:rPr lang="en-US" dirty="0"/>
              <a:t>: debug and instrument as any other native program!</a:t>
            </a:r>
          </a:p>
          <a:p>
            <a:endParaRPr lang="en-I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" y="2453005"/>
            <a:ext cx="6675120" cy="25082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720" y="88900"/>
            <a:ext cx="6809740" cy="44373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</a:t>
            </a:r>
            <a:r>
              <a:rPr lang="en-IN" altLang="en-US"/>
              <a:t>/debug</a:t>
            </a:r>
            <a:r>
              <a:rPr lang="en-US"/>
              <a:t> </a:t>
            </a:r>
            <a:r>
              <a:rPr lang="en-IN" altLang="en-US"/>
              <a:t>using native_posix on host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dirty="0"/>
              <a:t>P</a:t>
            </a:r>
            <a:r>
              <a:rPr lang="en-US" dirty="0"/>
              <a:t>rovides a simple </a:t>
            </a:r>
            <a:r>
              <a:rPr lang="en-IN" altLang="en-US" dirty="0"/>
              <a:t>and quick way of prototyping</a:t>
            </a:r>
            <a:r>
              <a:rPr lang="en-US" dirty="0"/>
              <a:t> </a:t>
            </a:r>
            <a:r>
              <a:rPr lang="en-IN" altLang="en-US" dirty="0"/>
              <a:t>Arduino code.</a:t>
            </a:r>
          </a:p>
          <a:p>
            <a:r>
              <a:rPr lang="en-IN" altLang="en-US" dirty="0"/>
              <a:t>Possible to leverage Zephyr I2C Emulation for I2C testing.</a:t>
            </a:r>
          </a:p>
          <a:p>
            <a:r>
              <a:rPr lang="en-IN" altLang="en-US" dirty="0"/>
              <a:t>Example of basic UART + Threads test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025" y="107950"/>
            <a:ext cx="8013700" cy="450786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A750-FDB6-4A7F-A5AB-B385CB28B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on AM62x M4 core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8D48C4-A8C7-4130-B3C0-2B1C3D1DD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75" y="841975"/>
            <a:ext cx="8467725" cy="35976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B5DF52-C0C9-4C88-A1E8-6A2D392E4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877" y="1441972"/>
            <a:ext cx="2749462" cy="17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42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Key Takeaways and Future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/>
              <a:t>Upstreaming Arduino Core API to Zephyr.</a:t>
            </a:r>
          </a:p>
          <a:p>
            <a:r>
              <a:rPr lang="en-IN" altLang="en-US"/>
              <a:t>Further expantion of the Arduino API’s like SPI, EEPROM, BLE, etc.</a:t>
            </a:r>
          </a:p>
          <a:p>
            <a:r>
              <a:rPr lang="en-IN" altLang="en-US"/>
              <a:t>Adding support for native_sim to allow host level debug and testing.</a:t>
            </a:r>
          </a:p>
          <a:p>
            <a:r>
              <a:rPr lang="en-IN" altLang="en-US"/>
              <a:t>Making it easy to add new variants using something like lopper.</a:t>
            </a:r>
          </a:p>
          <a:p>
            <a:r>
              <a:rPr lang="en-IN" altLang="en-US"/>
              <a:t>Making Arduino code seemlessly work on a POSIX system</a:t>
            </a:r>
          </a:p>
          <a:p>
            <a:r>
              <a:rPr lang="en-IN" altLang="en-US"/>
              <a:t>For eg. running Arduino code on a Beagleplay/BeagleBone AI-64 not just with simulated peripherals but actually use the POSIX calls to make real impact on it’s hardware like GPIO, I2C, SPI, etc.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References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r>
              <a:rPr lang="en-US" altLang="en-US" dirty="0">
                <a:latin typeface="+mn-lt"/>
                <a:ea typeface="+mn-ea"/>
                <a:cs typeface="+mn-cs"/>
              </a:rPr>
              <a:t>https://github.com/zephyrproject-rtos/gsoc-2022-arduino-core</a:t>
            </a:r>
          </a:p>
          <a:p>
            <a:r>
              <a:rPr lang="en-US" altLang="en-US" dirty="0">
                <a:latin typeface="+mn-lt"/>
                <a:ea typeface="+mn-ea"/>
                <a:cs typeface="+mn-cs"/>
              </a:rPr>
              <a:t>https://blog.golioth.io/zephyr-arduino-a-google-summer-of-code-story/</a:t>
            </a:r>
          </a:p>
          <a:p>
            <a:r>
              <a:rPr lang="en-US" altLang="en-US" dirty="0">
                <a:latin typeface="+mn-lt"/>
                <a:ea typeface="+mn-ea"/>
                <a:cs typeface="+mn-cs"/>
              </a:rPr>
              <a:t>https://dhruvag2000.github.io/Blog-GSoC22/</a:t>
            </a:r>
          </a:p>
          <a:p>
            <a:r>
              <a:rPr lang="en-US" altLang="en-US" dirty="0">
                <a:latin typeface="+mn-lt"/>
                <a:ea typeface="+mn-ea"/>
                <a:cs typeface="+mn-cs"/>
              </a:rPr>
              <a:t>https://github.com/zephyrproject-rtos/zephyr/issues/22247</a:t>
            </a:r>
          </a:p>
          <a:p>
            <a:endParaRPr lang="en-US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65925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B0604020202020204" pitchFamily="34" charset="0"/>
              </a:rPr>
              <a:t>28</a:t>
            </a:fld>
            <a:endParaRPr lang="en-US" altLang="zh-CN" sz="7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Credits and Acknowledgement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r>
              <a:rPr lang="en-US" altLang="zh-CN" dirty="0">
                <a:latin typeface="+mn-lt"/>
                <a:ea typeface="+mn-ea"/>
                <a:cs typeface="+mn-cs"/>
              </a:rPr>
              <a:t>Texas Instruments Inc.</a:t>
            </a:r>
          </a:p>
          <a:p>
            <a:r>
              <a:rPr lang="en-US" altLang="zh-CN" dirty="0">
                <a:latin typeface="+mn-lt"/>
                <a:ea typeface="+mn-ea"/>
                <a:cs typeface="+mn-cs"/>
              </a:rPr>
              <a:t>The Linux Foundation.</a:t>
            </a:r>
          </a:p>
          <a:p>
            <a:r>
              <a:rPr lang="en-US" altLang="zh-CN" dirty="0"/>
              <a:t>Golioth.io</a:t>
            </a:r>
            <a:endParaRPr lang="en-US" altLang="zh-CN" dirty="0">
              <a:latin typeface="+mn-lt"/>
              <a:ea typeface="+mn-ea"/>
              <a:cs typeface="+mn-cs"/>
            </a:endParaRPr>
          </a:p>
          <a:p>
            <a:r>
              <a:rPr lang="en-US" altLang="zh-CN" dirty="0"/>
              <a:t>Vaishnav</a:t>
            </a:r>
            <a:r>
              <a:rPr lang="en-IN" altLang="en-US" dirty="0"/>
              <a:t>, </a:t>
            </a:r>
            <a:r>
              <a:rPr lang="en-US" altLang="zh-CN" dirty="0"/>
              <a:t>Christopher</a:t>
            </a:r>
            <a:r>
              <a:rPr lang="en-IN" altLang="en-US" dirty="0"/>
              <a:t>, and TOKITA Hiroshi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B0604020202020204" pitchFamily="34" charset="0"/>
              </a:rPr>
              <a:t>29</a:t>
            </a:fld>
            <a:endParaRPr lang="en-US" altLang="zh-CN" sz="7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231775" y="107950"/>
            <a:ext cx="6759575" cy="609600"/>
          </a:xfrm>
        </p:spPr>
        <p:txBody>
          <a:bodyPr vert="horz" wrap="square" lIns="76179" tIns="38088" rIns="76179" bIns="38088" anchor="ctr"/>
          <a:lstStyle/>
          <a:p>
            <a:pPr algn="ctr"/>
            <a:r>
              <a:rPr lang="en-US" altLang="en-US" dirty="0">
                <a:latin typeface="+mj-lt"/>
                <a:ea typeface="+mj-ea"/>
                <a:cs typeface="+mj-cs"/>
              </a:rPr>
              <a:t>About me</a:t>
            </a:r>
          </a:p>
        </p:txBody>
      </p:sp>
      <p:sp>
        <p:nvSpPr>
          <p:cNvPr id="15364" name="TextBox 10"/>
          <p:cNvSpPr txBox="1"/>
          <p:nvPr/>
        </p:nvSpPr>
        <p:spPr>
          <a:xfrm>
            <a:off x="395288" y="757238"/>
            <a:ext cx="6440487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just"/>
            <a:endParaRPr lang="en-US" altLang="en-US" sz="1600" b="1" i="1" dirty="0">
              <a:latin typeface="Arial" panose="020B0604020202020204" pitchFamily="34" charset="0"/>
            </a:endParaRPr>
          </a:p>
          <a:p>
            <a:pPr indent="0" algn="ctr"/>
            <a:r>
              <a:rPr lang="en-US" altLang="en-US" sz="1600" i="1" dirty="0">
                <a:latin typeface="Arial" panose="020B0604020202020204" pitchFamily="34" charset="0"/>
              </a:rPr>
              <a:t>Software Engineer at Texas Instruments, Bangalore. </a:t>
            </a:r>
          </a:p>
          <a:p>
            <a:pPr indent="0" algn="just"/>
            <a:endParaRPr lang="en-US" altLang="en-US" sz="1600" i="1" dirty="0"/>
          </a:p>
          <a:p>
            <a:pPr indent="0" algn="just"/>
            <a:endParaRPr lang="en-US" altLang="en-US" sz="1600" i="1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B0604020202020204" pitchFamily="34" charset="0"/>
              </a:rPr>
              <a:t>3</a:t>
            </a:fld>
            <a:endParaRPr lang="en-US" altLang="zh-CN" sz="700">
              <a:latin typeface="Arial" panose="020B0604020202020204" pitchFamily="34" charset="0"/>
            </a:endParaRPr>
          </a:p>
        </p:txBody>
      </p:sp>
      <p:pic>
        <p:nvPicPr>
          <p:cNvPr id="2" name="Picture 1" descr="IMG_20230726_1424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350" y="161925"/>
            <a:ext cx="2004060" cy="200406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223010" y="2161488"/>
            <a:ext cx="47771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altLang="en-US" sz="1600" dirty="0">
                <a:sym typeface="+mn-ea"/>
              </a:rPr>
              <a:t>Power Management on Sitara SOC’s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altLang="en-US" sz="1600" dirty="0">
                <a:sym typeface="+mn-ea"/>
              </a:rPr>
              <a:t>U-Boot and Linux Device Driver Development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altLang="en-US" sz="1600" dirty="0">
                <a:sym typeface="+mn-ea"/>
              </a:rPr>
              <a:t>Maintainer of Arduino Core API for Zephyr</a:t>
            </a:r>
            <a:endParaRPr lang="en-US" altLang="en-US" i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76179" tIns="38088" rIns="76179" bIns="38088" anchor="ctr"/>
          <a:lstStyle/>
          <a:p>
            <a:r>
              <a:rPr lang="en-US" altLang="en-US" sz="3200" dirty="0">
                <a:latin typeface="+mj-lt"/>
                <a:ea typeface="+mj-ea"/>
                <a:cs typeface="+mj-cs"/>
              </a:rPr>
              <a:t>Q&amp;A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33375" y="786130"/>
            <a:ext cx="4046220" cy="2160270"/>
          </a:xfrm>
        </p:spPr>
        <p:txBody>
          <a:bodyPr vert="horz" wrap="square" lIns="76179" tIns="38088" rIns="76179" bIns="38088" anchor="t"/>
          <a:lstStyle/>
          <a:p>
            <a:r>
              <a:rPr lang="en-US" altLang="en-US" dirty="0">
                <a:latin typeface="+mn-lt"/>
                <a:ea typeface="+mn-ea"/>
                <a:cs typeface="+mn-cs"/>
              </a:rPr>
              <a:t>Contact Information:</a:t>
            </a:r>
          </a:p>
          <a:p>
            <a:pPr lvl="1"/>
            <a:r>
              <a:rPr lang="en-IN" altLang="en-US" dirty="0"/>
              <a:t>Dhruva Gole</a:t>
            </a:r>
            <a:r>
              <a:rPr lang="en-US" altLang="en-US" dirty="0"/>
              <a:t> &lt;</a:t>
            </a:r>
            <a:r>
              <a:rPr lang="en-IN" altLang="en-US" dirty="0"/>
              <a:t>d-gole</a:t>
            </a:r>
            <a:r>
              <a:rPr lang="en-US" altLang="en-US" dirty="0"/>
              <a:t>@ti.com&gt;</a:t>
            </a:r>
          </a:p>
          <a:p>
            <a:pPr lvl="0"/>
            <a:r>
              <a:rPr lang="en-US" altLang="en-US" sz="1600" dirty="0"/>
              <a:t>Also on IRC @ libera.chat #linux-ti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67500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B0604020202020204" pitchFamily="34" charset="0"/>
              </a:rPr>
              <a:t>30</a:t>
            </a:fld>
            <a:endParaRPr lang="en-US" altLang="zh-CN" sz="700">
              <a:latin typeface="Arial" panose="020B0604020202020204" pitchFamily="34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4655185" y="107950"/>
            <a:ext cx="4431030" cy="609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76179" tIns="38088" rIns="76179" bIns="38088" anchor="ctr"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3810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7620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11430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1523365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/>
              <a:t>Learn more about TI products</a:t>
            </a:r>
            <a:endParaRPr lang="en-US" altLang="en-US" sz="2000" kern="0" dirty="0"/>
          </a:p>
        </p:txBody>
      </p:sp>
      <p:sp>
        <p:nvSpPr>
          <p:cNvPr id="9" name="Content Placeholder 2"/>
          <p:cNvSpPr txBox="1"/>
          <p:nvPr/>
        </p:nvSpPr>
        <p:spPr>
          <a:xfrm>
            <a:off x="4655185" y="1023620"/>
            <a:ext cx="4431030" cy="19227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76179" tIns="38088" rIns="76179" bIns="38088" anchor="t"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‒"/>
            </a:pPr>
            <a:r>
              <a:rPr lang="en-US" altLang="en-US" kern="0" dirty="0">
                <a:hlinkClick r:id="rId2"/>
              </a:rPr>
              <a:t>https://www.ti.com/linux</a:t>
            </a:r>
            <a:endParaRPr lang="en-US" altLang="en-US" kern="0" dirty="0"/>
          </a:p>
          <a:p>
            <a:pPr>
              <a:buFont typeface="Arial" panose="020B0604020202020204" pitchFamily="34" charset="0"/>
              <a:buChar char="‒"/>
            </a:pPr>
            <a:r>
              <a:rPr lang="en-US" altLang="en-US" kern="0" dirty="0">
                <a:hlinkClick r:id="rId3"/>
              </a:rPr>
              <a:t>http://opensource.ti.com/</a:t>
            </a:r>
            <a:r>
              <a:rPr lang="en-US" altLang="en-US" kern="0" dirty="0"/>
              <a:t> </a:t>
            </a:r>
          </a:p>
          <a:p>
            <a:pPr>
              <a:buFont typeface="Arial" panose="020B0604020202020204" pitchFamily="34" charset="0"/>
              <a:buChar char="‒"/>
            </a:pPr>
            <a:r>
              <a:rPr lang="en-US" altLang="en-US" kern="0" dirty="0">
                <a:hlinkClick r:id="rId4"/>
              </a:rPr>
              <a:t>https://www.ti.com/processors</a:t>
            </a:r>
            <a:endParaRPr lang="en-US" altLang="en-US" kern="0" dirty="0"/>
          </a:p>
          <a:p>
            <a:pPr>
              <a:buFont typeface="Arial" panose="020B0604020202020204" pitchFamily="34" charset="0"/>
              <a:buChar char="‒"/>
            </a:pPr>
            <a:r>
              <a:rPr lang="en-US" altLang="en-US" kern="0" dirty="0">
                <a:hlinkClick r:id="rId5"/>
              </a:rPr>
              <a:t>https://www.ti.com/edgeai</a:t>
            </a:r>
            <a:r>
              <a:rPr lang="en-US" altLang="en-US" kern="0" dirty="0"/>
              <a:t>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46355" y="3112770"/>
            <a:ext cx="9039860" cy="152654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373789" y="107800"/>
            <a:ext cx="0" cy="28386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76179" tIns="38088" rIns="76179" bIns="38088" anchor="ctr"/>
          <a:lstStyle/>
          <a:p>
            <a:r>
              <a:rPr lang="en-US" altLang="zh-CN" dirty="0">
                <a:latin typeface="+mj-lt"/>
                <a:ea typeface="+mj-ea"/>
                <a:cs typeface="+mj-cs"/>
              </a:rPr>
              <a:t>Overview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38458" y="734287"/>
            <a:ext cx="8467725" cy="3709449"/>
          </a:xfrm>
        </p:spPr>
        <p:txBody>
          <a:bodyPr vert="horz" wrap="square" lIns="76179" tIns="38088" rIns="76179" bIns="38088" anchor="t"/>
          <a:lstStyle/>
          <a:p>
            <a:r>
              <a:rPr lang="en-IN" altLang="en-US" dirty="0">
                <a:latin typeface="+mn-lt"/>
                <a:ea typeface="+mn-ea"/>
                <a:cs typeface="+mn-cs"/>
              </a:rPr>
              <a:t>Background</a:t>
            </a:r>
          </a:p>
          <a:p>
            <a:r>
              <a:rPr lang="en-IN" altLang="en-US" dirty="0">
                <a:latin typeface="+mn-lt"/>
                <a:ea typeface="+mn-ea"/>
                <a:cs typeface="+mn-cs"/>
              </a:rPr>
              <a:t>About Arduino core API</a:t>
            </a:r>
          </a:p>
          <a:p>
            <a:r>
              <a:rPr lang="en-US" altLang="en-US" dirty="0">
                <a:latin typeface="+mn-lt"/>
                <a:ea typeface="+mn-ea"/>
                <a:cs typeface="+mn-cs"/>
              </a:rPr>
              <a:t>Arduino </a:t>
            </a:r>
            <a:r>
              <a:rPr lang="en-IN" altLang="en-US" dirty="0">
                <a:latin typeface="+mn-lt"/>
                <a:ea typeface="+mn-ea"/>
                <a:cs typeface="+mn-cs"/>
              </a:rPr>
              <a:t>API + </a:t>
            </a:r>
            <a:r>
              <a:rPr lang="en-US" altLang="en-US" dirty="0">
                <a:latin typeface="+mn-lt"/>
                <a:ea typeface="+mn-ea"/>
                <a:cs typeface="+mn-cs"/>
              </a:rPr>
              <a:t>Zephyr</a:t>
            </a:r>
          </a:p>
          <a:p>
            <a:pPr lvl="0"/>
            <a:r>
              <a:rPr lang="en-IN" altLang="en-US" dirty="0"/>
              <a:t>Project Structure</a:t>
            </a:r>
          </a:p>
          <a:p>
            <a:pPr lvl="0"/>
            <a:r>
              <a:rPr lang="en-IN" altLang="en-US" dirty="0"/>
              <a:t>Challenges</a:t>
            </a:r>
          </a:p>
          <a:p>
            <a:pPr lvl="0"/>
            <a:r>
              <a:rPr lang="en-IN" altLang="en-US" dirty="0"/>
              <a:t>Native posix</a:t>
            </a:r>
          </a:p>
          <a:p>
            <a:pPr lvl="0"/>
            <a:r>
              <a:rPr lang="en-IN" altLang="en-US" dirty="0"/>
              <a:t>Testing your Arduino Code</a:t>
            </a:r>
          </a:p>
          <a:p>
            <a:pPr lvl="0"/>
            <a:r>
              <a:rPr lang="en-IN" altLang="en-US" dirty="0"/>
              <a:t>Future Plans</a:t>
            </a:r>
          </a:p>
          <a:p>
            <a:pPr lvl="0"/>
            <a:endParaRPr lang="en-IN" alt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B0604020202020204" pitchFamily="34" charset="0"/>
              </a:rPr>
              <a:t>4</a:t>
            </a:fld>
            <a:endParaRPr lang="en-US" altLang="zh-CN" sz="700"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695" y="338455"/>
            <a:ext cx="5236210" cy="37026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76179" tIns="38088" rIns="76179" bIns="38088" anchor="ctr"/>
          <a:lstStyle/>
          <a:p>
            <a:r>
              <a:rPr lang="en-IN" altLang="en-US" dirty="0">
                <a:latin typeface="+mj-lt"/>
                <a:ea typeface="+mj-ea"/>
                <a:cs typeface="+mj-cs"/>
              </a:rPr>
              <a:t>About Arduino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endParaRPr lang="en-IN" altLang="en-US" sz="2000" dirty="0">
              <a:sym typeface="+mn-ea"/>
            </a:endParaRPr>
          </a:p>
          <a:p>
            <a:r>
              <a:rPr lang="en-IN" altLang="en-US" sz="2000" dirty="0">
                <a:sym typeface="+mn-ea"/>
              </a:rPr>
              <a:t>What is Arduino?</a:t>
            </a:r>
            <a:endParaRPr lang="en-IN" altLang="en-US" sz="2000" dirty="0">
              <a:latin typeface="+mn-lt"/>
              <a:ea typeface="+mn-ea"/>
              <a:cs typeface="+mn-cs"/>
            </a:endParaRPr>
          </a:p>
          <a:p>
            <a:pPr lvl="1"/>
            <a:r>
              <a:rPr lang="en-IN" altLang="en-US" sz="1800" dirty="0">
                <a:sym typeface="+mn-ea"/>
              </a:rPr>
              <a:t>Arduino is an open-source electronics platform</a:t>
            </a:r>
            <a:endParaRPr lang="en-IN" altLang="en-US" sz="1800" dirty="0">
              <a:latin typeface="+mn-lt"/>
              <a:ea typeface="+mn-ea"/>
              <a:cs typeface="+mn-cs"/>
            </a:endParaRPr>
          </a:p>
          <a:p>
            <a:pPr lvl="1"/>
            <a:r>
              <a:rPr lang="en-IN" altLang="en-US" sz="1800" dirty="0">
                <a:sym typeface="+mn-ea"/>
              </a:rPr>
              <a:t>easy-to-use for beginners, yet flexible enough for advanced users</a:t>
            </a:r>
          </a:p>
          <a:p>
            <a:pPr lvl="0"/>
            <a:r>
              <a:rPr lang="en-IN" altLang="en-US" sz="2000" dirty="0">
                <a:latin typeface="+mn-lt"/>
                <a:ea typeface="+mn-ea"/>
                <a:cs typeface="+mn-cs"/>
              </a:rPr>
              <a:t>ArduinoCore-API</a:t>
            </a:r>
            <a:endParaRPr lang="en-IN" altLang="en-US" sz="2000" dirty="0">
              <a:latin typeface="+mn-lt"/>
              <a:ea typeface="+mn-ea"/>
              <a:cs typeface="+mn-cs"/>
              <a:sym typeface="+mn-ea"/>
            </a:endParaRPr>
          </a:p>
          <a:p>
            <a:pPr lvl="1"/>
            <a:r>
              <a:rPr lang="en-IN" altLang="en-US" sz="1790" dirty="0">
                <a:latin typeface="+mn-lt"/>
                <a:ea typeface="+mn-ea"/>
                <a:cs typeface="+mn-cs"/>
              </a:rPr>
              <a:t>coded to the C++11 standard</a:t>
            </a:r>
          </a:p>
          <a:p>
            <a:pPr lvl="1"/>
            <a:r>
              <a:rPr lang="en-IN" altLang="en-US" sz="1790" dirty="0">
                <a:latin typeface="+mn-lt"/>
                <a:ea typeface="+mn-ea"/>
                <a:cs typeface="+mn-cs"/>
              </a:rPr>
              <a:t>API for the Arduino programming language</a:t>
            </a:r>
          </a:p>
          <a:p>
            <a:pPr lvl="1"/>
            <a:r>
              <a:rPr lang="en-IN" altLang="en-US" sz="1790" dirty="0">
                <a:latin typeface="+mn-lt"/>
                <a:ea typeface="+mn-ea"/>
                <a:cs typeface="+mn-cs"/>
              </a:rPr>
              <a:t>This repository hosts the hardware independent layer of Arduino core.</a:t>
            </a:r>
          </a:p>
          <a:p>
            <a:pPr marL="0" indent="0">
              <a:buNone/>
            </a:pPr>
            <a:endParaRPr lang="en-IN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B0604020202020204" pitchFamily="34" charset="0"/>
              </a:rPr>
              <a:t>5</a:t>
            </a:fld>
            <a:endParaRPr lang="en-US" altLang="zh-CN" sz="70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5" t="13670" r="30835" b="15362"/>
          <a:stretch>
            <a:fillRect/>
          </a:stretch>
        </p:blipFill>
        <p:spPr>
          <a:xfrm>
            <a:off x="7039520" y="15547"/>
            <a:ext cx="1570535" cy="14728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Arduino code generic structure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934085" y="4768215"/>
            <a:ext cx="564832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800"/>
              <a:t>src: https://docs.arduino.cc/built-in-examples/basics/Blink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75" y="1193800"/>
            <a:ext cx="8467725" cy="27565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76179" tIns="38088" rIns="76179" bIns="38088" anchor="ctr"/>
          <a:lstStyle/>
          <a:p>
            <a:r>
              <a:rPr lang="en-IN" altLang="en-US" dirty="0">
                <a:latin typeface="+mj-lt"/>
                <a:ea typeface="+mj-ea"/>
                <a:cs typeface="+mj-cs"/>
              </a:rPr>
              <a:t>Background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B0604020202020204" pitchFamily="34" charset="0"/>
              </a:rPr>
              <a:t>7</a:t>
            </a:fld>
            <a:endParaRPr lang="en-US" altLang="zh-CN" sz="70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90" y="717550"/>
            <a:ext cx="7125970" cy="3891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460" y="107950"/>
            <a:ext cx="6944995" cy="44926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76179" tIns="38088" rIns="76179" bIns="38088" anchor="ctr"/>
          <a:lstStyle/>
          <a:p>
            <a:r>
              <a:rPr lang="en-IN" altLang="en-US" dirty="0">
                <a:latin typeface="+mj-lt"/>
                <a:ea typeface="+mj-ea"/>
                <a:cs typeface="+mj-cs"/>
              </a:rPr>
              <a:t>Arduino + Zephyr = Easier Development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76179" tIns="38088" rIns="76179" bIns="38088" anchor="t"/>
          <a:lstStyle/>
          <a:p>
            <a:r>
              <a:rPr lang="en-IN" altLang="en-US" dirty="0">
                <a:latin typeface="+mn-lt"/>
                <a:ea typeface="+mn-ea"/>
                <a:cs typeface="+mn-cs"/>
              </a:rPr>
              <a:t>Many developers come from an Arduino background</a:t>
            </a:r>
          </a:p>
          <a:p>
            <a:r>
              <a:rPr lang="en-IN" altLang="en-US" dirty="0">
                <a:latin typeface="+mn-lt"/>
                <a:ea typeface="+mn-ea"/>
                <a:cs typeface="+mn-cs"/>
              </a:rPr>
              <a:t>Past projects and prototyping are mostly done in Arduino.</a:t>
            </a:r>
          </a:p>
          <a:p>
            <a:r>
              <a:rPr lang="en-IN" altLang="en-US" dirty="0">
                <a:latin typeface="+mn-lt"/>
                <a:ea typeface="+mn-ea"/>
                <a:cs typeface="+mn-cs"/>
              </a:rPr>
              <a:t>Requirement to move to an RTOS based system</a:t>
            </a:r>
          </a:p>
          <a:p>
            <a:r>
              <a:rPr lang="en-IN" altLang="en-US" dirty="0">
                <a:latin typeface="+mn-lt"/>
                <a:ea typeface="+mn-ea"/>
                <a:cs typeface="+mn-cs"/>
              </a:rPr>
              <a:t>Zephyr seems a lucrative non-vendor specific open source option.</a:t>
            </a:r>
          </a:p>
          <a:p>
            <a:r>
              <a:rPr lang="en-IN" altLang="en-US" dirty="0">
                <a:latin typeface="+mn-lt"/>
                <a:ea typeface="+mn-ea"/>
                <a:cs typeface="+mn-cs"/>
              </a:rPr>
              <a:t>Learning new APIs of Zephyr and migrating the entire prototype code is a massive investment.</a:t>
            </a:r>
          </a:p>
          <a:p>
            <a:r>
              <a:rPr lang="en-IN" altLang="en-US" dirty="0">
                <a:latin typeface="+mn-lt"/>
                <a:ea typeface="+mn-ea"/>
                <a:cs typeface="+mn-cs"/>
              </a:rPr>
              <a:t>Now, possible to use Zephyr RTOS features with Arduino-style syntax.</a:t>
            </a:r>
          </a:p>
          <a:p>
            <a:r>
              <a:rPr lang="en-IN" altLang="en-US" dirty="0">
                <a:latin typeface="+mn-lt"/>
                <a:ea typeface="+mn-ea"/>
                <a:cs typeface="+mn-cs"/>
              </a:rPr>
              <a:t>Leverage the many boards already supported within zephyr, without needing to learn a whole new set of APIs. </a:t>
            </a:r>
            <a:r>
              <a:rPr lang="en-IN" altLang="en-US" dirty="0" err="1">
                <a:latin typeface="+mn-lt"/>
                <a:ea typeface="+mn-ea"/>
                <a:cs typeface="+mn-cs"/>
              </a:rPr>
              <a:t>Eg.</a:t>
            </a:r>
            <a:r>
              <a:rPr lang="en-IN" altLang="en-US" dirty="0">
                <a:latin typeface="+mn-lt"/>
                <a:ea typeface="+mn-ea"/>
                <a:cs typeface="+mn-cs"/>
              </a:rPr>
              <a:t> TI-CC3220SF</a:t>
            </a:r>
          </a:p>
          <a:p>
            <a:r>
              <a:rPr lang="en-IN" altLang="en-US" dirty="0"/>
              <a:t>Enhanced debugging abilities</a:t>
            </a:r>
            <a:endParaRPr lang="en-IN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57988" y="4443413"/>
            <a:ext cx="2133600" cy="153987"/>
          </a:xfrm>
        </p:spPr>
        <p:txBody>
          <a:bodyPr wrap="square" lIns="76179" tIns="38088" rIns="76179" bIns="38088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10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7620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430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240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700">
                <a:latin typeface="Arial" panose="020B0604020202020204" pitchFamily="34" charset="0"/>
              </a:rPr>
              <a:t>9</a:t>
            </a:fld>
            <a:endParaRPr lang="en-US" altLang="zh-CN" sz="7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1148</Words>
  <Application>Microsoft Office PowerPoint</Application>
  <PresentationFormat>On-screen Show (16:9)</PresentationFormat>
  <Paragraphs>166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宋体</vt:lpstr>
      <vt:lpstr>Arial</vt:lpstr>
      <vt:lpstr>Calibri</vt:lpstr>
      <vt:lpstr>Courier New</vt:lpstr>
      <vt:lpstr>2_FinalPowerpoint</vt:lpstr>
      <vt:lpstr>Breaking barriers: Arduino core API advancements in Zephyr, Linux and IoT Systems</vt:lpstr>
      <vt:lpstr>About us: TI Processors and Open source</vt:lpstr>
      <vt:lpstr>About me</vt:lpstr>
      <vt:lpstr>Overview</vt:lpstr>
      <vt:lpstr>About Arduino</vt:lpstr>
      <vt:lpstr>Arduino code generic structure</vt:lpstr>
      <vt:lpstr>Background</vt:lpstr>
      <vt:lpstr>PowerPoint Presentation</vt:lpstr>
      <vt:lpstr>Arduino + Zephyr = Easier Development</vt:lpstr>
      <vt:lpstr>TI CC3220SF</vt:lpstr>
      <vt:lpstr>Linux SBC</vt:lpstr>
      <vt:lpstr>BeagleBone AI64</vt:lpstr>
      <vt:lpstr>Module structure</vt:lpstr>
      <vt:lpstr>Adding new variants</vt:lpstr>
      <vt:lpstr>DT Overlay for Arduino</vt:lpstr>
      <vt:lpstr>PowerPoint Presentation</vt:lpstr>
      <vt:lpstr>GPL vs Apache</vt:lpstr>
      <vt:lpstr>Integrate arduino api PR#64051</vt:lpstr>
      <vt:lpstr>Extending Library Support</vt:lpstr>
      <vt:lpstr>Enhanced debugging options</vt:lpstr>
      <vt:lpstr>Native POSIX</vt:lpstr>
      <vt:lpstr>Debugging with Native POSIX</vt:lpstr>
      <vt:lpstr>PowerPoint Presentation</vt:lpstr>
      <vt:lpstr>Test/debug using native_posix on host</vt:lpstr>
      <vt:lpstr>PowerPoint Presentation</vt:lpstr>
      <vt:lpstr>Debugging on AM62x M4 core</vt:lpstr>
      <vt:lpstr>Key Takeaways and Future Scope</vt:lpstr>
      <vt:lpstr>References</vt:lpstr>
      <vt:lpstr>Credits and Acknowledgement</vt:lpstr>
      <vt:lpstr>Q&amp;A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Jordan, John (IT Security)</dc:creator>
  <cp:lastModifiedBy>Gole, Dhruva</cp:lastModifiedBy>
  <cp:revision>56</cp:revision>
  <dcterms:created xsi:type="dcterms:W3CDTF">2023-10-23T18:48:57Z</dcterms:created>
  <dcterms:modified xsi:type="dcterms:W3CDTF">2023-11-13T20:41:19Z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1033-11.1.0.11698</vt:lpwstr>
  </property>
  <property fmtid="{D5CDD505-2E9C-101B-9397-08002B2CF9AE}" pid="3" name="ICV">
    <vt:lpwstr/>
  </property>
</Properties>
</file>