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19"/>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61" r:id="rId17"/>
    <p:sldId id="272" r:id="rId18"/>
  </p:sldIdLst>
  <p:sldSz cx="24384000" cy="13716000"/>
  <p:notesSz cx="6858000" cy="9144000"/>
  <p:embeddedFontLst>
    <p:embeddedFont>
      <p:font typeface="Dosis Medium" pitchFamily="2" charset="0"/>
      <p:regular r:id="rId20"/>
      <p:bold r:id="rId21"/>
    </p:embeddedFont>
    <p:embeddedFont>
      <p:font typeface="Helvetica Neue"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6" d="100"/>
          <a:sy n="36" d="100"/>
        </p:scale>
        <p:origin x="4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ngh, Navneet" userId="a0c511ac-68bb-4072-9a58-305aff5d0228" providerId="ADAL" clId="{AE8545E8-E0CA-49A0-BB6F-FC038A4D228C}"/>
    <pc:docChg chg="modSld sldOrd">
      <pc:chgData name="Singh, Navneet" userId="a0c511ac-68bb-4072-9a58-305aff5d0228" providerId="ADAL" clId="{AE8545E8-E0CA-49A0-BB6F-FC038A4D228C}" dt="2023-11-13T01:58:25.398" v="1"/>
      <pc:docMkLst>
        <pc:docMk/>
      </pc:docMkLst>
      <pc:sldChg chg="ord modNotes">
        <pc:chgData name="Singh, Navneet" userId="a0c511ac-68bb-4072-9a58-305aff5d0228" providerId="ADAL" clId="{AE8545E8-E0CA-49A0-BB6F-FC038A4D228C}" dt="2023-11-13T01:58:25.398" v="1"/>
        <pc:sldMkLst>
          <pc:docMk/>
          <pc:sldMk cId="0"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606bf0757b_0_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g2606bf0757b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Ira</a:t>
            </a:r>
            <a:endParaRPr/>
          </a:p>
        </p:txBody>
      </p:sp>
      <p:sp>
        <p:nvSpPr>
          <p:cNvPr id="143" name="Google Shape;14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90e704b6c9_0_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Ira</a:t>
            </a:r>
            <a:endParaRPr/>
          </a:p>
        </p:txBody>
      </p:sp>
      <p:sp>
        <p:nvSpPr>
          <p:cNvPr id="162" name="Google Shape;162;g290e704b6c9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606bf0757b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Ira</a:t>
            </a:r>
            <a:endParaRPr/>
          </a:p>
        </p:txBody>
      </p:sp>
      <p:sp>
        <p:nvSpPr>
          <p:cNvPr id="188" name="Google Shape;188;g2606bf0757b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967654fb7c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g2967654fb7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90e704b6c9_0_2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g290e704b6c9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0e704b6c9_0_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g290e704b6c9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925f49539d_0_4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Navneet</a:t>
            </a:r>
            <a:endParaRPr/>
          </a:p>
        </p:txBody>
      </p:sp>
      <p:sp>
        <p:nvSpPr>
          <p:cNvPr id="107" name="Google Shape;107;g2925f49539d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Jonathan</a:t>
            </a:r>
            <a:endParaRPr/>
          </a:p>
        </p:txBody>
      </p:sp>
      <p:sp>
        <p:nvSpPr>
          <p:cNvPr id="79" name="Google Shape;7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925f49539d_0_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Jonathan</a:t>
            </a:r>
            <a:endParaRPr/>
          </a:p>
        </p:txBody>
      </p:sp>
      <p:sp>
        <p:nvSpPr>
          <p:cNvPr id="85" name="Google Shape;85;g2925f49539d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925f49539d_0_1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Jonathan</a:t>
            </a:r>
            <a:endParaRPr/>
          </a:p>
        </p:txBody>
      </p:sp>
      <p:sp>
        <p:nvSpPr>
          <p:cNvPr id="92" name="Google Shape;92;g2925f49539d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925f49539d_0_2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Navneet</a:t>
            </a:r>
            <a:endParaRPr/>
          </a:p>
        </p:txBody>
      </p:sp>
      <p:sp>
        <p:nvSpPr>
          <p:cNvPr id="99" name="Google Shape;99;g2925f49539d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96d7bdad25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Navneet</a:t>
            </a:r>
            <a:endParaRPr/>
          </a:p>
        </p:txBody>
      </p:sp>
      <p:sp>
        <p:nvSpPr>
          <p:cNvPr id="114" name="Google Shape;114;g296d7bdad2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925f49539d_0_5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Navneet</a:t>
            </a:r>
            <a:endParaRPr/>
          </a:p>
        </p:txBody>
      </p:sp>
      <p:sp>
        <p:nvSpPr>
          <p:cNvPr id="121" name="Google Shape;121;g2925f49539d_0_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925f49539d_0_3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Navneet</a:t>
            </a:r>
            <a:endParaRPr/>
          </a:p>
        </p:txBody>
      </p:sp>
      <p:sp>
        <p:nvSpPr>
          <p:cNvPr id="128" name="Google Shape;128;g2925f49539d_0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925f49539d_0_4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Navneet</a:t>
            </a:r>
            <a:endParaRPr/>
          </a:p>
        </p:txBody>
      </p:sp>
      <p:sp>
        <p:nvSpPr>
          <p:cNvPr id="136" name="Google Shape;136;g2925f49539d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mp; Photo" type="tx">
  <p:cSld name="TITLE_AND_BODY">
    <p:spTree>
      <p:nvGrpSpPr>
        <p:cNvPr id="1" name="Shape 9"/>
        <p:cNvGrpSpPr/>
        <p:nvPr/>
      </p:nvGrpSpPr>
      <p:grpSpPr>
        <a:xfrm>
          <a:off x="0" y="0"/>
          <a:ext cx="0" cy="0"/>
          <a:chOff x="0" y="0"/>
          <a:chExt cx="0" cy="0"/>
        </a:xfrm>
      </p:grpSpPr>
      <p:sp>
        <p:nvSpPr>
          <p:cNvPr id="10" name="Google Shape;10;p2"/>
          <p:cNvSpPr>
            <a:spLocks noGrp="1"/>
          </p:cNvSpPr>
          <p:nvPr>
            <p:ph type="pic" idx="2"/>
          </p:nvPr>
        </p:nvSpPr>
        <p:spPr>
          <a:xfrm>
            <a:off x="-1155700" y="-1295400"/>
            <a:ext cx="26746200" cy="16018933"/>
          </a:xfrm>
          <a:prstGeom prst="rect">
            <a:avLst/>
          </a:prstGeom>
          <a:noFill/>
          <a:ln>
            <a:noFill/>
          </a:ln>
        </p:spPr>
      </p:sp>
      <p:sp>
        <p:nvSpPr>
          <p:cNvPr id="11" name="Google Shape;11;p2"/>
          <p:cNvSpPr txBox="1">
            <a:spLocks noGrp="1"/>
          </p:cNvSpPr>
          <p:nvPr>
            <p:ph type="title"/>
          </p:nvPr>
        </p:nvSpPr>
        <p:spPr>
          <a:xfrm>
            <a:off x="1206500" y="7124700"/>
            <a:ext cx="21971000" cy="4648200"/>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2" name="Google Shape;12;p2"/>
          <p:cNvSpPr txBox="1">
            <a:spLocks noGrp="1"/>
          </p:cNvSpPr>
          <p:nvPr>
            <p:ph type="body" idx="1"/>
          </p:nvPr>
        </p:nvSpPr>
        <p:spPr>
          <a:xfrm>
            <a:off x="1207690" y="1106137"/>
            <a:ext cx="21968621"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3" name="Google Shape;13;p2"/>
          <p:cNvSpPr txBox="1">
            <a:spLocks noGrp="1"/>
          </p:cNvSpPr>
          <p:nvPr>
            <p:ph type="body" idx="3"/>
          </p:nvPr>
        </p:nvSpPr>
        <p:spPr>
          <a:xfrm>
            <a:off x="1206500" y="11609910"/>
            <a:ext cx="21971000" cy="111695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4" name="Google Shape;14;p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tatement">
  <p:cSld name="Statement">
    <p:spTree>
      <p:nvGrpSpPr>
        <p:cNvPr id="1" name="Shape 51"/>
        <p:cNvGrpSpPr/>
        <p:nvPr/>
      </p:nvGrpSpPr>
      <p:grpSpPr>
        <a:xfrm>
          <a:off x="0" y="0"/>
          <a:ext cx="0" cy="0"/>
          <a:chOff x="0" y="0"/>
          <a:chExt cx="0" cy="0"/>
        </a:xfrm>
      </p:grpSpPr>
      <p:sp>
        <p:nvSpPr>
          <p:cNvPr id="52" name="Google Shape;52;p11"/>
          <p:cNvSpPr txBox="1">
            <a:spLocks noGrp="1"/>
          </p:cNvSpPr>
          <p:nvPr>
            <p:ph type="body" idx="1"/>
          </p:nvPr>
        </p:nvSpPr>
        <p:spPr>
          <a:xfrm>
            <a:off x="1206500" y="4920843"/>
            <a:ext cx="21971000" cy="3874314"/>
          </a:xfrm>
          <a:prstGeom prst="rect">
            <a:avLst/>
          </a:prstGeom>
          <a:noFill/>
          <a:ln>
            <a:noFill/>
          </a:ln>
        </p:spPr>
        <p:txBody>
          <a:bodyPr spcFirstLastPara="1" wrap="square" lIns="50800" tIns="50800" rIns="50800" bIns="50800" anchor="ctr" anchorCtr="0">
            <a:normAutofit/>
          </a:bodyPr>
          <a:lstStyle>
            <a:lvl1pPr marL="457200" lvl="0"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marL="914400" lvl="1"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marL="1371600" lvl="2"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marL="1828800" lvl="3"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marL="2286000" lvl="4"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3" name="Google Shape;53;p1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Fact">
  <p:cSld name="Big Fact">
    <p:spTree>
      <p:nvGrpSpPr>
        <p:cNvPr id="1" name="Shape 54"/>
        <p:cNvGrpSpPr/>
        <p:nvPr/>
      </p:nvGrpSpPr>
      <p:grpSpPr>
        <a:xfrm>
          <a:off x="0" y="0"/>
          <a:ext cx="0" cy="0"/>
          <a:chOff x="0" y="0"/>
          <a:chExt cx="0" cy="0"/>
        </a:xfrm>
      </p:grpSpPr>
      <p:sp>
        <p:nvSpPr>
          <p:cNvPr id="55" name="Google Shape;55;p12"/>
          <p:cNvSpPr txBox="1">
            <a:spLocks noGrp="1"/>
          </p:cNvSpPr>
          <p:nvPr>
            <p:ph type="body" idx="1"/>
          </p:nvPr>
        </p:nvSpPr>
        <p:spPr>
          <a:xfrm>
            <a:off x="1206500" y="1075927"/>
            <a:ext cx="21971000" cy="7241584"/>
          </a:xfrm>
          <a:prstGeom prst="rect">
            <a:avLst/>
          </a:prstGeom>
          <a:noFill/>
          <a:ln>
            <a:noFill/>
          </a:ln>
        </p:spPr>
        <p:txBody>
          <a:bodyPr spcFirstLastPara="1" wrap="square" lIns="50800" tIns="50800" rIns="50800" bIns="50800" anchor="b" anchorCtr="0">
            <a:normAutofit/>
          </a:bodyPr>
          <a:lstStyle>
            <a:lvl1pPr marL="457200" lvl="0" indent="-228600" algn="ctr">
              <a:lnSpc>
                <a:spcPct val="80000"/>
              </a:lnSpc>
              <a:spcBef>
                <a:spcPts val="0"/>
              </a:spcBef>
              <a:spcAft>
                <a:spcPts val="0"/>
              </a:spcAft>
              <a:buClr>
                <a:srgbClr val="000000"/>
              </a:buClr>
              <a:buSzPts val="25000"/>
              <a:buFont typeface="Helvetica Neue"/>
              <a:buNone/>
              <a:defRPr sz="25000" b="1"/>
            </a:lvl1pPr>
            <a:lvl2pPr marL="914400" lvl="1" indent="-228600" algn="ctr">
              <a:lnSpc>
                <a:spcPct val="80000"/>
              </a:lnSpc>
              <a:spcBef>
                <a:spcPts val="0"/>
              </a:spcBef>
              <a:spcAft>
                <a:spcPts val="0"/>
              </a:spcAft>
              <a:buClr>
                <a:srgbClr val="000000"/>
              </a:buClr>
              <a:buSzPts val="25000"/>
              <a:buFont typeface="Helvetica Neue"/>
              <a:buNone/>
              <a:defRPr sz="25000" b="1"/>
            </a:lvl2pPr>
            <a:lvl3pPr marL="1371600" lvl="2" indent="-228600" algn="ctr">
              <a:lnSpc>
                <a:spcPct val="80000"/>
              </a:lnSpc>
              <a:spcBef>
                <a:spcPts val="0"/>
              </a:spcBef>
              <a:spcAft>
                <a:spcPts val="0"/>
              </a:spcAft>
              <a:buClr>
                <a:srgbClr val="000000"/>
              </a:buClr>
              <a:buSzPts val="25000"/>
              <a:buFont typeface="Helvetica Neue"/>
              <a:buNone/>
              <a:defRPr sz="25000" b="1"/>
            </a:lvl3pPr>
            <a:lvl4pPr marL="1828800" lvl="3" indent="-228600" algn="ctr">
              <a:lnSpc>
                <a:spcPct val="80000"/>
              </a:lnSpc>
              <a:spcBef>
                <a:spcPts val="0"/>
              </a:spcBef>
              <a:spcAft>
                <a:spcPts val="0"/>
              </a:spcAft>
              <a:buClr>
                <a:srgbClr val="000000"/>
              </a:buClr>
              <a:buSzPts val="25000"/>
              <a:buFont typeface="Helvetica Neue"/>
              <a:buNone/>
              <a:defRPr sz="25000" b="1"/>
            </a:lvl4pPr>
            <a:lvl5pPr marL="2286000" lvl="4" indent="-228600" algn="ctr">
              <a:lnSpc>
                <a:spcPct val="80000"/>
              </a:lnSpc>
              <a:spcBef>
                <a:spcPts val="0"/>
              </a:spcBef>
              <a:spcAft>
                <a:spcPts val="0"/>
              </a:spcAft>
              <a:buClr>
                <a:srgbClr val="000000"/>
              </a:buClr>
              <a:buSzPts val="25000"/>
              <a:buFont typeface="Helvetica Neue"/>
              <a:buNone/>
              <a:defRPr sz="250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6" name="Google Shape;56;p12"/>
          <p:cNvSpPr txBox="1">
            <a:spLocks noGrp="1"/>
          </p:cNvSpPr>
          <p:nvPr>
            <p:ph type="body" idx="2"/>
          </p:nvPr>
        </p:nvSpPr>
        <p:spPr>
          <a:xfrm>
            <a:off x="1206500" y="8262180"/>
            <a:ext cx="21971000" cy="934780"/>
          </a:xfrm>
          <a:prstGeom prst="rect">
            <a:avLst/>
          </a:prstGeom>
          <a:noFill/>
          <a:ln>
            <a:noFill/>
          </a:ln>
        </p:spPr>
        <p:txBody>
          <a:bodyPr spcFirstLastPara="1" wrap="square" lIns="45700" tIns="45700" rIns="45700" bIns="45700" anchor="t" anchorCtr="0">
            <a:normAutofit/>
          </a:bodyPr>
          <a:lstStyle>
            <a:lvl1pPr marL="457200" lvl="0" indent="-228600" algn="ctr">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7" name="Google Shape;57;p1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58"/>
        <p:cNvGrpSpPr/>
        <p:nvPr/>
      </p:nvGrpSpPr>
      <p:grpSpPr>
        <a:xfrm>
          <a:off x="0" y="0"/>
          <a:ext cx="0" cy="0"/>
          <a:chOff x="0" y="0"/>
          <a:chExt cx="0" cy="0"/>
        </a:xfrm>
      </p:grpSpPr>
      <p:sp>
        <p:nvSpPr>
          <p:cNvPr id="59" name="Google Shape;59;p13"/>
          <p:cNvSpPr txBox="1">
            <a:spLocks noGrp="1"/>
          </p:cNvSpPr>
          <p:nvPr>
            <p:ph type="body" idx="1"/>
          </p:nvPr>
        </p:nvSpPr>
        <p:spPr>
          <a:xfrm>
            <a:off x="2430025" y="10675453"/>
            <a:ext cx="20200052"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0" name="Google Shape;60;p13"/>
          <p:cNvSpPr txBox="1">
            <a:spLocks noGrp="1"/>
          </p:cNvSpPr>
          <p:nvPr>
            <p:ph type="body" idx="2"/>
          </p:nvPr>
        </p:nvSpPr>
        <p:spPr>
          <a:xfrm>
            <a:off x="1753923" y="4939860"/>
            <a:ext cx="20876154" cy="3836280"/>
          </a:xfrm>
          <a:prstGeom prst="rect">
            <a:avLst/>
          </a:prstGeom>
          <a:noFill/>
          <a:ln>
            <a:noFill/>
          </a:ln>
        </p:spPr>
        <p:txBody>
          <a:bodyPr spcFirstLastPara="1" wrap="square" lIns="50800" tIns="50800" rIns="50800" bIns="50800" anchor="t" anchorCtr="0">
            <a:normAutofit/>
          </a:bodyPr>
          <a:lstStyle>
            <a:lvl1pPr marL="457200" lvl="0"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marL="914400" lvl="1"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marL="1371600" lvl="2"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marL="1828800" lvl="3"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marL="2286000" lvl="4"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1" name="Google Shape;61;p1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62"/>
        <p:cNvGrpSpPr/>
        <p:nvPr/>
      </p:nvGrpSpPr>
      <p:grpSpPr>
        <a:xfrm>
          <a:off x="0" y="0"/>
          <a:ext cx="0" cy="0"/>
          <a:chOff x="0" y="0"/>
          <a:chExt cx="0" cy="0"/>
        </a:xfrm>
      </p:grpSpPr>
      <p:sp>
        <p:nvSpPr>
          <p:cNvPr id="63" name="Google Shape;63;p14"/>
          <p:cNvSpPr>
            <a:spLocks noGrp="1"/>
          </p:cNvSpPr>
          <p:nvPr>
            <p:ph type="pic" idx="2"/>
          </p:nvPr>
        </p:nvSpPr>
        <p:spPr>
          <a:xfrm>
            <a:off x="15760700" y="1016000"/>
            <a:ext cx="7439099" cy="5949678"/>
          </a:xfrm>
          <a:prstGeom prst="rect">
            <a:avLst/>
          </a:prstGeom>
          <a:noFill/>
          <a:ln>
            <a:noFill/>
          </a:ln>
        </p:spPr>
      </p:sp>
      <p:sp>
        <p:nvSpPr>
          <p:cNvPr id="64" name="Google Shape;64;p14"/>
          <p:cNvSpPr>
            <a:spLocks noGrp="1"/>
          </p:cNvSpPr>
          <p:nvPr>
            <p:ph type="pic" idx="3"/>
          </p:nvPr>
        </p:nvSpPr>
        <p:spPr>
          <a:xfrm>
            <a:off x="13500100" y="3978275"/>
            <a:ext cx="10439400" cy="12150181"/>
          </a:xfrm>
          <a:prstGeom prst="rect">
            <a:avLst/>
          </a:prstGeom>
          <a:noFill/>
          <a:ln>
            <a:noFill/>
          </a:ln>
        </p:spPr>
      </p:sp>
      <p:sp>
        <p:nvSpPr>
          <p:cNvPr id="65" name="Google Shape;65;p14"/>
          <p:cNvSpPr>
            <a:spLocks noGrp="1"/>
          </p:cNvSpPr>
          <p:nvPr>
            <p:ph type="pic" idx="4"/>
          </p:nvPr>
        </p:nvSpPr>
        <p:spPr>
          <a:xfrm>
            <a:off x="-139700" y="495300"/>
            <a:ext cx="16611600" cy="12458700"/>
          </a:xfrm>
          <a:prstGeom prst="rect">
            <a:avLst/>
          </a:prstGeom>
          <a:noFill/>
          <a:ln>
            <a:noFill/>
          </a:ln>
        </p:spPr>
      </p:sp>
      <p:sp>
        <p:nvSpPr>
          <p:cNvPr id="66" name="Google Shape;66;p14"/>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67"/>
        <p:cNvGrpSpPr/>
        <p:nvPr/>
      </p:nvGrpSpPr>
      <p:grpSpPr>
        <a:xfrm>
          <a:off x="0" y="0"/>
          <a:ext cx="0" cy="0"/>
          <a:chOff x="0" y="0"/>
          <a:chExt cx="0" cy="0"/>
        </a:xfrm>
      </p:grpSpPr>
      <p:sp>
        <p:nvSpPr>
          <p:cNvPr id="68" name="Google Shape;68;p15"/>
          <p:cNvSpPr>
            <a:spLocks noGrp="1"/>
          </p:cNvSpPr>
          <p:nvPr>
            <p:ph type="pic" idx="2"/>
          </p:nvPr>
        </p:nvSpPr>
        <p:spPr>
          <a:xfrm>
            <a:off x="-1333500" y="-5524500"/>
            <a:ext cx="27051000" cy="21640800"/>
          </a:xfrm>
          <a:prstGeom prst="rect">
            <a:avLst/>
          </a:prstGeom>
          <a:noFill/>
          <a:ln>
            <a:noFill/>
          </a:ln>
        </p:spPr>
      </p:sp>
      <p:sp>
        <p:nvSpPr>
          <p:cNvPr id="69" name="Google Shape;69;p1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FFFFFF"/>
              </a:buClr>
              <a:buSzPts val="1800"/>
              <a:buFont typeface="Helvetica Neue"/>
              <a:buNone/>
              <a:defRPr>
                <a:solidFill>
                  <a:srgbClr val="FFFFFF"/>
                </a:solidFill>
              </a:defRPr>
            </a:lvl1pPr>
            <a:lvl2pPr marL="0" marR="0" lvl="1" indent="0" algn="ctr">
              <a:lnSpc>
                <a:spcPct val="100000"/>
              </a:lnSpc>
              <a:spcBef>
                <a:spcPts val="0"/>
              </a:spcBef>
              <a:spcAft>
                <a:spcPts val="0"/>
              </a:spcAft>
              <a:buClr>
                <a:srgbClr val="FFFFFF"/>
              </a:buClr>
              <a:buSzPts val="1800"/>
              <a:buFont typeface="Helvetica Neue"/>
              <a:buNone/>
              <a:defRPr>
                <a:solidFill>
                  <a:srgbClr val="FFFFFF"/>
                </a:solidFill>
              </a:defRPr>
            </a:lvl2pPr>
            <a:lvl3pPr marL="0" marR="0" lvl="2" indent="0" algn="ctr">
              <a:lnSpc>
                <a:spcPct val="100000"/>
              </a:lnSpc>
              <a:spcBef>
                <a:spcPts val="0"/>
              </a:spcBef>
              <a:spcAft>
                <a:spcPts val="0"/>
              </a:spcAft>
              <a:buClr>
                <a:srgbClr val="FFFFFF"/>
              </a:buClr>
              <a:buSzPts val="1800"/>
              <a:buFont typeface="Helvetica Neue"/>
              <a:buNone/>
              <a:defRPr>
                <a:solidFill>
                  <a:srgbClr val="FFFFFF"/>
                </a:solidFill>
              </a:defRPr>
            </a:lvl3pPr>
            <a:lvl4pPr marL="0" marR="0" lvl="3" indent="0" algn="ctr">
              <a:lnSpc>
                <a:spcPct val="100000"/>
              </a:lnSpc>
              <a:spcBef>
                <a:spcPts val="0"/>
              </a:spcBef>
              <a:spcAft>
                <a:spcPts val="0"/>
              </a:spcAft>
              <a:buClr>
                <a:srgbClr val="FFFFFF"/>
              </a:buClr>
              <a:buSzPts val="1800"/>
              <a:buFont typeface="Helvetica Neue"/>
              <a:buNone/>
              <a:defRPr>
                <a:solidFill>
                  <a:srgbClr val="FFFFFF"/>
                </a:solidFill>
              </a:defRPr>
            </a:lvl4pPr>
            <a:lvl5pPr marL="0" marR="0" lvl="4" indent="0" algn="ctr">
              <a:lnSpc>
                <a:spcPct val="100000"/>
              </a:lnSpc>
              <a:spcBef>
                <a:spcPts val="0"/>
              </a:spcBef>
              <a:spcAft>
                <a:spcPts val="0"/>
              </a:spcAft>
              <a:buClr>
                <a:srgbClr val="FFFFFF"/>
              </a:buClr>
              <a:buSzPts val="1800"/>
              <a:buFont typeface="Helvetica Neue"/>
              <a:buNone/>
              <a:defRPr>
                <a:solidFill>
                  <a:srgbClr val="FFFFFF"/>
                </a:solidFill>
              </a:defRPr>
            </a:lvl5pPr>
            <a:lvl6pPr marL="0" marR="0" lvl="5" indent="0" algn="ctr">
              <a:lnSpc>
                <a:spcPct val="100000"/>
              </a:lnSpc>
              <a:spcBef>
                <a:spcPts val="0"/>
              </a:spcBef>
              <a:spcAft>
                <a:spcPts val="0"/>
              </a:spcAft>
              <a:buClr>
                <a:srgbClr val="FFFFFF"/>
              </a:buClr>
              <a:buSzPts val="1800"/>
              <a:buFont typeface="Helvetica Neue"/>
              <a:buNone/>
              <a:defRPr>
                <a:solidFill>
                  <a:srgbClr val="FFFFFF"/>
                </a:solidFill>
              </a:defRPr>
            </a:lvl6pPr>
            <a:lvl7pPr marL="0" marR="0" lvl="6" indent="0" algn="ctr">
              <a:lnSpc>
                <a:spcPct val="100000"/>
              </a:lnSpc>
              <a:spcBef>
                <a:spcPts val="0"/>
              </a:spcBef>
              <a:spcAft>
                <a:spcPts val="0"/>
              </a:spcAft>
              <a:buClr>
                <a:srgbClr val="FFFFFF"/>
              </a:buClr>
              <a:buSzPts val="1800"/>
              <a:buFont typeface="Helvetica Neue"/>
              <a:buNone/>
              <a:defRPr>
                <a:solidFill>
                  <a:srgbClr val="FFFFFF"/>
                </a:solidFill>
              </a:defRPr>
            </a:lvl7pPr>
            <a:lvl8pPr marL="0" marR="0" lvl="7" indent="0" algn="ctr">
              <a:lnSpc>
                <a:spcPct val="100000"/>
              </a:lnSpc>
              <a:spcBef>
                <a:spcPts val="0"/>
              </a:spcBef>
              <a:spcAft>
                <a:spcPts val="0"/>
              </a:spcAft>
              <a:buClr>
                <a:srgbClr val="FFFFFF"/>
              </a:buClr>
              <a:buSzPts val="1800"/>
              <a:buFont typeface="Helvetica Neue"/>
              <a:buNone/>
              <a:defRPr>
                <a:solidFill>
                  <a:srgbClr val="FFFFFF"/>
                </a:solidFill>
              </a:defRPr>
            </a:lvl8pPr>
            <a:lvl9pPr marL="0" marR="0" lvl="8" indent="0" algn="ctr">
              <a:lnSpc>
                <a:spcPct val="100000"/>
              </a:lnSpc>
              <a:spcBef>
                <a:spcPts val="0"/>
              </a:spcBef>
              <a:spcAft>
                <a:spcPts val="0"/>
              </a:spcAft>
              <a:buClr>
                <a:srgbClr val="FFFFFF"/>
              </a:buClr>
              <a:buSzPts val="1800"/>
              <a:buFont typeface="Helvetica Neue"/>
              <a:buNone/>
              <a:defRPr>
                <a:solidFill>
                  <a:srgbClr val="FFFFFF"/>
                </a:solidFill>
              </a:defRPr>
            </a:lvl9pPr>
          </a:lstStyle>
          <a:p>
            <a:pPr marL="0" lvl="0" indent="0" algn="ctr" rtl="0">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70"/>
        <p:cNvGrpSpPr/>
        <p:nvPr/>
      </p:nvGrpSpPr>
      <p:grpSpPr>
        <a:xfrm>
          <a:off x="0" y="0"/>
          <a:ext cx="0" cy="0"/>
          <a:chOff x="0" y="0"/>
          <a:chExt cx="0" cy="0"/>
        </a:xfrm>
      </p:grpSpPr>
      <p:sp>
        <p:nvSpPr>
          <p:cNvPr id="71" name="Google Shape;71;p16"/>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body" idx="1"/>
          </p:nvPr>
        </p:nvSpPr>
        <p:spPr>
          <a:xfrm>
            <a:off x="1201340" y="11859862"/>
            <a:ext cx="21971003"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7" name="Google Shape;17;p3"/>
          <p:cNvSpPr txBox="1">
            <a:spLocks noGrp="1"/>
          </p:cNvSpPr>
          <p:nvPr>
            <p:ph type="title"/>
          </p:nvPr>
        </p:nvSpPr>
        <p:spPr>
          <a:xfrm>
            <a:off x="1206496" y="2574991"/>
            <a:ext cx="21971004" cy="4648201"/>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8" name="Google Shape;18;p3"/>
          <p:cNvSpPr txBox="1">
            <a:spLocks noGrp="1"/>
          </p:cNvSpPr>
          <p:nvPr>
            <p:ph type="body" idx="2"/>
          </p:nvPr>
        </p:nvSpPr>
        <p:spPr>
          <a:xfrm>
            <a:off x="1201342" y="7223190"/>
            <a:ext cx="21971001" cy="1905001"/>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9" name="Google Shape;19;p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Photo Alt">
  <p:cSld name="Title &amp; Photo Alt">
    <p:spTree>
      <p:nvGrpSpPr>
        <p:cNvPr id="1" name="Shape 20"/>
        <p:cNvGrpSpPr/>
        <p:nvPr/>
      </p:nvGrpSpPr>
      <p:grpSpPr>
        <a:xfrm>
          <a:off x="0" y="0"/>
          <a:ext cx="0" cy="0"/>
          <a:chOff x="0" y="0"/>
          <a:chExt cx="0" cy="0"/>
        </a:xfrm>
      </p:grpSpPr>
      <p:sp>
        <p:nvSpPr>
          <p:cNvPr id="21" name="Google Shape;21;p4"/>
          <p:cNvSpPr>
            <a:spLocks noGrp="1"/>
          </p:cNvSpPr>
          <p:nvPr>
            <p:ph type="pic" idx="2"/>
          </p:nvPr>
        </p:nvSpPr>
        <p:spPr>
          <a:xfrm>
            <a:off x="10972800" y="-203200"/>
            <a:ext cx="12144837" cy="14135100"/>
          </a:xfrm>
          <a:prstGeom prst="rect">
            <a:avLst/>
          </a:prstGeom>
          <a:noFill/>
          <a:ln>
            <a:noFill/>
          </a:ln>
        </p:spPr>
      </p:sp>
      <p:sp>
        <p:nvSpPr>
          <p:cNvPr id="22" name="Google Shape;22;p4"/>
          <p:cNvSpPr txBox="1">
            <a:spLocks noGrp="1"/>
          </p:cNvSpPr>
          <p:nvPr>
            <p:ph type="title"/>
          </p:nvPr>
        </p:nvSpPr>
        <p:spPr>
          <a:xfrm>
            <a:off x="1206500" y="1270000"/>
            <a:ext cx="9779000" cy="5882273"/>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3" name="Google Shape;23;p4"/>
          <p:cNvSpPr txBox="1">
            <a:spLocks noGrp="1"/>
          </p:cNvSpPr>
          <p:nvPr>
            <p:ph type="body" idx="1"/>
          </p:nvPr>
        </p:nvSpPr>
        <p:spPr>
          <a:xfrm>
            <a:off x="1206500" y="7060576"/>
            <a:ext cx="9779000" cy="5385424"/>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4" name="Google Shape;24;p4"/>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mp; Bullets">
  <p:cSld name="Title &amp; Bulle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7" name="Google Shape;27;p5"/>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8" name="Google Shape;28;p5"/>
          <p:cNvSpPr txBox="1">
            <a:spLocks noGrp="1"/>
          </p:cNvSpPr>
          <p:nvPr>
            <p:ph type="body" idx="2"/>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9" name="Google Shape;29;p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30"/>
        <p:cNvGrpSpPr/>
        <p:nvPr/>
      </p:nvGrpSpPr>
      <p:grpSpPr>
        <a:xfrm>
          <a:off x="0" y="0"/>
          <a:ext cx="0" cy="0"/>
          <a:chOff x="0" y="0"/>
          <a:chExt cx="0" cy="0"/>
        </a:xfrm>
      </p:grpSpPr>
      <p:sp>
        <p:nvSpPr>
          <p:cNvPr id="31" name="Google Shape;31;p6"/>
          <p:cNvSpPr txBox="1">
            <a:spLocks noGrp="1"/>
          </p:cNvSpPr>
          <p:nvPr>
            <p:ph type="body" idx="1"/>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2" name="Google Shape;32;p6"/>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33"/>
        <p:cNvGrpSpPr/>
        <p:nvPr/>
      </p:nvGrpSpPr>
      <p:grpSpPr>
        <a:xfrm>
          <a:off x="0" y="0"/>
          <a:ext cx="0" cy="0"/>
          <a:chOff x="0" y="0"/>
          <a:chExt cx="0" cy="0"/>
        </a:xfrm>
      </p:grpSpPr>
      <p:sp>
        <p:nvSpPr>
          <p:cNvPr id="34" name="Google Shape;34;p7"/>
          <p:cNvSpPr txBox="1">
            <a:spLocks noGrp="1"/>
          </p:cNvSpPr>
          <p:nvPr>
            <p:ph type="body" idx="1"/>
          </p:nvPr>
        </p:nvSpPr>
        <p:spPr>
          <a:xfrm>
            <a:off x="1206500" y="2372962"/>
            <a:ext cx="9779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5" name="Google Shape;35;p7"/>
          <p:cNvSpPr txBox="1">
            <a:spLocks noGrp="1"/>
          </p:cNvSpPr>
          <p:nvPr>
            <p:ph type="body" idx="2"/>
          </p:nvPr>
        </p:nvSpPr>
        <p:spPr>
          <a:xfrm>
            <a:off x="1206500" y="4248504"/>
            <a:ext cx="9779000" cy="8256630"/>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6" name="Google Shape;36;p7"/>
          <p:cNvSpPr>
            <a:spLocks noGrp="1"/>
          </p:cNvSpPr>
          <p:nvPr>
            <p:ph type="pic" idx="3"/>
          </p:nvPr>
        </p:nvSpPr>
        <p:spPr>
          <a:xfrm>
            <a:off x="12192000" y="-407266"/>
            <a:ext cx="10916874" cy="14555832"/>
          </a:xfrm>
          <a:prstGeom prst="rect">
            <a:avLst/>
          </a:prstGeom>
          <a:noFill/>
          <a:ln>
            <a:noFill/>
          </a:ln>
        </p:spPr>
      </p:sp>
      <p:sp>
        <p:nvSpPr>
          <p:cNvPr id="37" name="Google Shape;37;p7"/>
          <p:cNvSpPr txBox="1">
            <a:spLocks noGrp="1"/>
          </p:cNvSpPr>
          <p:nvPr>
            <p:ph type="title"/>
          </p:nvPr>
        </p:nvSpPr>
        <p:spPr>
          <a:xfrm>
            <a:off x="1206500" y="1079500"/>
            <a:ext cx="9779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38" name="Google Shape;38;p7"/>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p:cSld name="Section">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1206496" y="4533900"/>
            <a:ext cx="21971004" cy="4648200"/>
          </a:xfrm>
          <a:prstGeom prst="rect">
            <a:avLst/>
          </a:prstGeom>
          <a:noFill/>
          <a:ln>
            <a:noFill/>
          </a:ln>
        </p:spPr>
        <p:txBody>
          <a:bodyPr spcFirstLastPara="1" wrap="square" lIns="50800" tIns="50800" rIns="50800" bIns="50800" anchor="ctr" anchorCtr="0">
            <a:normAutofit/>
          </a:bodyPr>
          <a:lstStyle>
            <a:lvl1pPr lvl="0" algn="l">
              <a:lnSpc>
                <a:spcPct val="80000"/>
              </a:lnSpc>
              <a:spcBef>
                <a:spcPts val="0"/>
              </a:spcBef>
              <a:spcAft>
                <a:spcPts val="0"/>
              </a:spcAft>
              <a:buClr>
                <a:srgbClr val="000000"/>
              </a:buClr>
              <a:buSzPts val="11600"/>
              <a:buFont typeface="Helvetica Neue"/>
              <a:buNone/>
              <a:defRPr sz="11600" b="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1" name="Google Shape;41;p8"/>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1206500" y="1079500"/>
            <a:ext cx="21971000" cy="1434949"/>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4" name="Google Shape;44;p9"/>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5" name="Google Shape;45;p9"/>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46"/>
        <p:cNvGrpSpPr/>
        <p:nvPr/>
      </p:nvGrpSpPr>
      <p:grpSpPr>
        <a:xfrm>
          <a:off x="0" y="0"/>
          <a:ext cx="0" cy="0"/>
          <a:chOff x="0" y="0"/>
          <a:chExt cx="0" cy="0"/>
        </a:xfrm>
      </p:grpSpPr>
      <p:sp>
        <p:nvSpPr>
          <p:cNvPr id="47" name="Google Shape;47;p10"/>
          <p:cNvSpPr txBox="1">
            <a:spLocks noGrp="1"/>
          </p:cNvSpPr>
          <p:nvPr>
            <p:ph type="title"/>
          </p:nvPr>
        </p:nvSpPr>
        <p:spPr>
          <a:xfrm>
            <a:off x="1206500" y="1079500"/>
            <a:ext cx="21971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8" name="Google Shape;48;p10"/>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9" name="Google Shape;49;p10"/>
          <p:cNvSpPr txBox="1">
            <a:spLocks noGrp="1"/>
          </p:cNvSpPr>
          <p:nvPr>
            <p:ph type="body" idx="2"/>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1800"/>
              </a:spcBef>
              <a:spcAft>
                <a:spcPts val="0"/>
              </a:spcAft>
              <a:buClr>
                <a:srgbClr val="000000"/>
              </a:buClr>
              <a:buSzPts val="5500"/>
              <a:buFont typeface="Helvetica Neue"/>
              <a:buNone/>
              <a:defRPr sz="5500"/>
            </a:lvl1pPr>
            <a:lvl2pPr marL="914400" lvl="1" indent="-228600" algn="l">
              <a:lnSpc>
                <a:spcPct val="100000"/>
              </a:lnSpc>
              <a:spcBef>
                <a:spcPts val="1800"/>
              </a:spcBef>
              <a:spcAft>
                <a:spcPts val="0"/>
              </a:spcAft>
              <a:buClr>
                <a:srgbClr val="000000"/>
              </a:buClr>
              <a:buSzPts val="5500"/>
              <a:buFont typeface="Helvetica Neue"/>
              <a:buNone/>
              <a:defRPr sz="5500"/>
            </a:lvl2pPr>
            <a:lvl3pPr marL="1371600" lvl="2" indent="-228600" algn="l">
              <a:lnSpc>
                <a:spcPct val="100000"/>
              </a:lnSpc>
              <a:spcBef>
                <a:spcPts val="1800"/>
              </a:spcBef>
              <a:spcAft>
                <a:spcPts val="0"/>
              </a:spcAft>
              <a:buClr>
                <a:srgbClr val="000000"/>
              </a:buClr>
              <a:buSzPts val="5500"/>
              <a:buFont typeface="Helvetica Neue"/>
              <a:buNone/>
              <a:defRPr sz="5500"/>
            </a:lvl3pPr>
            <a:lvl4pPr marL="1828800" lvl="3" indent="-228600" algn="l">
              <a:lnSpc>
                <a:spcPct val="100000"/>
              </a:lnSpc>
              <a:spcBef>
                <a:spcPts val="1800"/>
              </a:spcBef>
              <a:spcAft>
                <a:spcPts val="0"/>
              </a:spcAft>
              <a:buClr>
                <a:srgbClr val="000000"/>
              </a:buClr>
              <a:buSzPts val="5500"/>
              <a:buFont typeface="Helvetica Neue"/>
              <a:buNone/>
              <a:defRPr sz="5500"/>
            </a:lvl4pPr>
            <a:lvl5pPr marL="2286000" lvl="4" indent="-228600" algn="l">
              <a:lnSpc>
                <a:spcPct val="100000"/>
              </a:lnSpc>
              <a:spcBef>
                <a:spcPts val="1800"/>
              </a:spcBef>
              <a:spcAft>
                <a:spcPts val="0"/>
              </a:spcAft>
              <a:buClr>
                <a:srgbClr val="000000"/>
              </a:buClr>
              <a:buSzPts val="5500"/>
              <a:buFont typeface="Helvetica Neue"/>
              <a:buNone/>
              <a:defRPr sz="5500"/>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0" name="Google Shape;50;p10"/>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marR="0" lvl="0"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1pPr>
            <a:lvl2pPr marR="0" lvl="1"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2pPr>
            <a:lvl3pPr marR="0" lvl="2"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3pPr>
            <a:lvl4pPr marR="0" lvl="3"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4pPr>
            <a:lvl5pPr marR="0" lvl="4"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5pPr>
            <a:lvl6pPr marR="0" lvl="5"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6pPr>
            <a:lvl7pPr marR="0" lvl="6"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7pPr>
            <a:lvl8pPr marR="0" lvl="7"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8pPr>
            <a:lvl9pPr marR="0" lvl="8"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1"/>
          <p:cNvSpPr txBox="1">
            <a:spLocks noGrp="1"/>
          </p:cNvSpPr>
          <p:nvPr>
            <p:ph type="body" idx="1"/>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marR="0" lvl="0"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L="914400" marR="0" lvl="1"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L="1371600" marR="0" lvl="2"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L="1828800" marR="0" lvl="3"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L="2286000" marR="0" lvl="4"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L="2743200" marR="0" lvl="5"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L="3200400" marR="0" lvl="6"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L="3657600" marR="0" lvl="7"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L="4114800" marR="0" lvl="8" indent="-60350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gitlab.com/jic23/qemu/-/commits/cxl-2023-11-02" TargetMode="External"/><Relationship Id="rId4" Type="http://schemas.openxmlformats.org/officeDocument/2006/relationships/hyperlink" Target="https://lore.kernel.org/all/20231107180907.553451-1-nifan.cxl@gmail.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7" descr="Image"/>
          <p:cNvPicPr preferRelativeResize="0">
            <a:picLocks noGrp="1"/>
          </p:cNvPicPr>
          <p:nvPr>
            <p:ph type="pic" idx="2"/>
          </p:nvPr>
        </p:nvPicPr>
        <p:blipFill rotWithShape="1">
          <a:blip r:embed="rId3">
            <a:alphaModFix/>
          </a:blip>
          <a:srcRect/>
          <a:stretch/>
        </p:blipFill>
        <p:spPr>
          <a:xfrm>
            <a:off x="0" y="0"/>
            <a:ext cx="24384000" cy="13716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p27"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46" name="Google Shape;146;p27"/>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Traditional DAX regions</a:t>
            </a:r>
            <a:endParaRPr sz="6000">
              <a:latin typeface="Helvetica Neue"/>
              <a:ea typeface="Helvetica Neue"/>
              <a:cs typeface="Helvetica Neue"/>
              <a:sym typeface="Helvetica Neue"/>
            </a:endParaRPr>
          </a:p>
        </p:txBody>
      </p:sp>
      <p:sp>
        <p:nvSpPr>
          <p:cNvPr id="147" name="Google Shape;147;p27"/>
          <p:cNvSpPr txBox="1"/>
          <p:nvPr/>
        </p:nvSpPr>
        <p:spPr>
          <a:xfrm>
            <a:off x="3875450" y="3010650"/>
            <a:ext cx="20249700" cy="37248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DAX Regions are created on existing memory</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DAX devices are created linearly</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DAX devices can map different ranges within the region</a:t>
            </a:r>
            <a:endParaRPr sz="6000">
              <a:latin typeface="Helvetica Neue"/>
              <a:ea typeface="Helvetica Neue"/>
              <a:cs typeface="Helvetica Neue"/>
              <a:sym typeface="Helvetica Neue"/>
            </a:endParaRPr>
          </a:p>
          <a:p>
            <a:pPr marL="914400" lvl="1" indent="-546100" algn="l" rtl="0">
              <a:spcBef>
                <a:spcPts val="0"/>
              </a:spcBef>
              <a:spcAft>
                <a:spcPts val="0"/>
              </a:spcAft>
              <a:buSzPts val="5000"/>
              <a:buFont typeface="Helvetica Neue"/>
              <a:buChar char="○"/>
            </a:pPr>
            <a:r>
              <a:rPr lang="en-US" sz="5000">
                <a:latin typeface="Helvetica Neue"/>
                <a:ea typeface="Helvetica Neue"/>
                <a:cs typeface="Helvetica Neue"/>
                <a:sym typeface="Helvetica Neue"/>
              </a:rPr>
              <a:t>Limited control over exactly where the DAX ranges are</a:t>
            </a:r>
            <a:endParaRPr sz="5000">
              <a:latin typeface="Helvetica Neue"/>
              <a:ea typeface="Helvetica Neue"/>
              <a:cs typeface="Helvetica Neue"/>
              <a:sym typeface="Helvetica Neue"/>
            </a:endParaRPr>
          </a:p>
        </p:txBody>
      </p:sp>
      <p:sp>
        <p:nvSpPr>
          <p:cNvPr id="148" name="Google Shape;148;p27"/>
          <p:cNvSpPr/>
          <p:nvPr/>
        </p:nvSpPr>
        <p:spPr>
          <a:xfrm>
            <a:off x="3875450" y="10812125"/>
            <a:ext cx="17932200" cy="11082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rtl="0">
              <a:spcBef>
                <a:spcPts val="0"/>
              </a:spcBef>
              <a:spcAft>
                <a:spcPts val="0"/>
              </a:spcAft>
              <a:buNone/>
            </a:pPr>
            <a:r>
              <a:rPr lang="en-US" sz="3000">
                <a:latin typeface="Helvetica Neue"/>
                <a:ea typeface="Helvetica Neue"/>
                <a:cs typeface="Helvetica Neue"/>
                <a:sym typeface="Helvetica Neue"/>
              </a:rPr>
              <a:t>DAX Region</a:t>
            </a:r>
            <a:endParaRPr sz="3000">
              <a:latin typeface="Helvetica Neue"/>
              <a:ea typeface="Helvetica Neue"/>
              <a:cs typeface="Helvetica Neue"/>
              <a:sym typeface="Helvetica Neue"/>
            </a:endParaRPr>
          </a:p>
        </p:txBody>
      </p:sp>
      <p:sp>
        <p:nvSpPr>
          <p:cNvPr id="149" name="Google Shape;149;p27"/>
          <p:cNvSpPr/>
          <p:nvPr/>
        </p:nvSpPr>
        <p:spPr>
          <a:xfrm>
            <a:off x="3875450" y="8288250"/>
            <a:ext cx="4007100" cy="1108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dev</a:t>
            </a:r>
            <a:endParaRPr>
              <a:latin typeface="Helvetica Neue"/>
              <a:ea typeface="Helvetica Neue"/>
              <a:cs typeface="Helvetica Neue"/>
              <a:sym typeface="Helvetica Neue"/>
            </a:endParaRPr>
          </a:p>
        </p:txBody>
      </p:sp>
      <p:sp>
        <p:nvSpPr>
          <p:cNvPr id="150" name="Google Shape;150;p27"/>
          <p:cNvSpPr/>
          <p:nvPr/>
        </p:nvSpPr>
        <p:spPr>
          <a:xfrm>
            <a:off x="7890050" y="10285925"/>
            <a:ext cx="22173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sp>
        <p:nvSpPr>
          <p:cNvPr id="151" name="Google Shape;151;p27"/>
          <p:cNvSpPr/>
          <p:nvPr/>
        </p:nvSpPr>
        <p:spPr>
          <a:xfrm>
            <a:off x="7890050" y="8274750"/>
            <a:ext cx="4007100" cy="1108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dev</a:t>
            </a:r>
            <a:endParaRPr>
              <a:latin typeface="Helvetica Neue"/>
              <a:ea typeface="Helvetica Neue"/>
              <a:cs typeface="Helvetica Neue"/>
              <a:sym typeface="Helvetica Neue"/>
            </a:endParaRPr>
          </a:p>
        </p:txBody>
      </p:sp>
      <p:sp>
        <p:nvSpPr>
          <p:cNvPr id="152" name="Google Shape;152;p27"/>
          <p:cNvSpPr/>
          <p:nvPr/>
        </p:nvSpPr>
        <p:spPr>
          <a:xfrm>
            <a:off x="11911600" y="8274750"/>
            <a:ext cx="2331900" cy="1108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dev</a:t>
            </a:r>
            <a:endParaRPr>
              <a:latin typeface="Helvetica Neue"/>
              <a:ea typeface="Helvetica Neue"/>
              <a:cs typeface="Helvetica Neue"/>
              <a:sym typeface="Helvetica Neue"/>
            </a:endParaRPr>
          </a:p>
        </p:txBody>
      </p:sp>
      <p:sp>
        <p:nvSpPr>
          <p:cNvPr id="153" name="Google Shape;153;p27"/>
          <p:cNvSpPr/>
          <p:nvPr/>
        </p:nvSpPr>
        <p:spPr>
          <a:xfrm>
            <a:off x="3875450" y="10285925"/>
            <a:ext cx="40071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sp>
        <p:nvSpPr>
          <p:cNvPr id="154" name="Google Shape;154;p27"/>
          <p:cNvSpPr/>
          <p:nvPr/>
        </p:nvSpPr>
        <p:spPr>
          <a:xfrm>
            <a:off x="12026050" y="10285925"/>
            <a:ext cx="22173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sp>
        <p:nvSpPr>
          <p:cNvPr id="155" name="Google Shape;155;p27"/>
          <p:cNvSpPr/>
          <p:nvPr/>
        </p:nvSpPr>
        <p:spPr>
          <a:xfrm>
            <a:off x="14243500" y="10285925"/>
            <a:ext cx="22173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cxnSp>
        <p:nvCxnSpPr>
          <p:cNvPr id="156" name="Google Shape;156;p27"/>
          <p:cNvCxnSpPr>
            <a:stCxn id="149" idx="2"/>
            <a:endCxn id="153" idx="0"/>
          </p:cNvCxnSpPr>
          <p:nvPr/>
        </p:nvCxnSpPr>
        <p:spPr>
          <a:xfrm>
            <a:off x="5879000" y="9396450"/>
            <a:ext cx="0" cy="889500"/>
          </a:xfrm>
          <a:prstGeom prst="straightConnector1">
            <a:avLst/>
          </a:prstGeom>
          <a:noFill/>
          <a:ln w="9525" cap="flat" cmpd="sng">
            <a:solidFill>
              <a:schemeClr val="dk2"/>
            </a:solidFill>
            <a:prstDash val="solid"/>
            <a:round/>
            <a:headEnd type="none" w="med" len="med"/>
            <a:tailEnd type="none" w="med" len="med"/>
          </a:ln>
        </p:spPr>
      </p:cxnSp>
      <p:cxnSp>
        <p:nvCxnSpPr>
          <p:cNvPr id="157" name="Google Shape;157;p27"/>
          <p:cNvCxnSpPr>
            <a:stCxn id="151" idx="2"/>
            <a:endCxn id="154" idx="0"/>
          </p:cNvCxnSpPr>
          <p:nvPr/>
        </p:nvCxnSpPr>
        <p:spPr>
          <a:xfrm>
            <a:off x="9893600" y="9382950"/>
            <a:ext cx="3241200" cy="903000"/>
          </a:xfrm>
          <a:prstGeom prst="straightConnector1">
            <a:avLst/>
          </a:prstGeom>
          <a:noFill/>
          <a:ln w="9525" cap="flat" cmpd="sng">
            <a:solidFill>
              <a:schemeClr val="dk2"/>
            </a:solidFill>
            <a:prstDash val="solid"/>
            <a:round/>
            <a:headEnd type="none" w="med" len="med"/>
            <a:tailEnd type="none" w="med" len="med"/>
          </a:ln>
        </p:spPr>
      </p:cxnSp>
      <p:cxnSp>
        <p:nvCxnSpPr>
          <p:cNvPr id="158" name="Google Shape;158;p27"/>
          <p:cNvCxnSpPr>
            <a:stCxn id="152" idx="2"/>
            <a:endCxn id="150" idx="0"/>
          </p:cNvCxnSpPr>
          <p:nvPr/>
        </p:nvCxnSpPr>
        <p:spPr>
          <a:xfrm flipH="1">
            <a:off x="8998750" y="9382950"/>
            <a:ext cx="4078800" cy="903000"/>
          </a:xfrm>
          <a:prstGeom prst="straightConnector1">
            <a:avLst/>
          </a:prstGeom>
          <a:noFill/>
          <a:ln w="9525" cap="flat" cmpd="sng">
            <a:solidFill>
              <a:schemeClr val="dk2"/>
            </a:solidFill>
            <a:prstDash val="solid"/>
            <a:round/>
            <a:headEnd type="none" w="med" len="med"/>
            <a:tailEnd type="none" w="med" len="med"/>
          </a:ln>
        </p:spPr>
      </p:cxnSp>
      <p:cxnSp>
        <p:nvCxnSpPr>
          <p:cNvPr id="159" name="Google Shape;159;p27"/>
          <p:cNvCxnSpPr>
            <a:stCxn id="151" idx="2"/>
            <a:endCxn id="155" idx="0"/>
          </p:cNvCxnSpPr>
          <p:nvPr/>
        </p:nvCxnSpPr>
        <p:spPr>
          <a:xfrm>
            <a:off x="9893600" y="9382950"/>
            <a:ext cx="5458500" cy="9030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28"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65" name="Google Shape;165;p28"/>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Sparse DAX regions</a:t>
            </a:r>
            <a:endParaRPr sz="6000">
              <a:latin typeface="Helvetica Neue"/>
              <a:ea typeface="Helvetica Neue"/>
              <a:cs typeface="Helvetica Neue"/>
              <a:sym typeface="Helvetica Neue"/>
            </a:endParaRPr>
          </a:p>
        </p:txBody>
      </p:sp>
      <p:sp>
        <p:nvSpPr>
          <p:cNvPr id="166" name="Google Shape;166;p28"/>
          <p:cNvSpPr txBox="1"/>
          <p:nvPr/>
        </p:nvSpPr>
        <p:spPr>
          <a:xfrm>
            <a:off x="3875450" y="3010650"/>
            <a:ext cx="20249700" cy="35709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Created as a ‘container’ for potential memory</a:t>
            </a:r>
            <a:endParaRPr sz="6000">
              <a:latin typeface="Helvetica Neue"/>
              <a:ea typeface="Helvetica Neue"/>
              <a:cs typeface="Helvetica Neue"/>
              <a:sym typeface="Helvetica Neue"/>
            </a:endParaRPr>
          </a:p>
          <a:p>
            <a:pPr marL="914400" lvl="1" indent="-546100" algn="l" rtl="0">
              <a:spcBef>
                <a:spcPts val="0"/>
              </a:spcBef>
              <a:spcAft>
                <a:spcPts val="0"/>
              </a:spcAft>
              <a:buSzPts val="5000"/>
              <a:buFont typeface="Helvetica Neue"/>
              <a:buChar char="○"/>
            </a:pPr>
            <a:r>
              <a:rPr lang="en-US" sz="5000">
                <a:latin typeface="Helvetica Neue"/>
                <a:ea typeface="Helvetica Neue"/>
                <a:cs typeface="Helvetica Neue"/>
                <a:sym typeface="Helvetica Neue"/>
              </a:rPr>
              <a:t>Concept similar to the DC Regions</a:t>
            </a:r>
            <a:endParaRPr sz="5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DAX device creation initially still linear</a:t>
            </a:r>
            <a:endParaRPr sz="6000">
              <a:latin typeface="Helvetica Neue"/>
              <a:ea typeface="Helvetica Neue"/>
              <a:cs typeface="Helvetica Neue"/>
              <a:sym typeface="Helvetica Neue"/>
            </a:endParaRPr>
          </a:p>
          <a:p>
            <a:pPr marL="914400" lvl="1" indent="-546100" algn="l" rtl="0">
              <a:spcBef>
                <a:spcPts val="0"/>
              </a:spcBef>
              <a:spcAft>
                <a:spcPts val="0"/>
              </a:spcAft>
              <a:buSzPts val="5000"/>
              <a:buFont typeface="Helvetica Neue"/>
              <a:buChar char="○"/>
            </a:pPr>
            <a:r>
              <a:rPr lang="en-US" sz="5000">
                <a:latin typeface="Helvetica Neue"/>
                <a:ea typeface="Helvetica Neue"/>
                <a:cs typeface="Helvetica Neue"/>
                <a:sym typeface="Helvetica Neue"/>
              </a:rPr>
              <a:t>But can adapt to more control [tags?]</a:t>
            </a:r>
            <a:endParaRPr sz="5000">
              <a:latin typeface="Helvetica Neue"/>
              <a:ea typeface="Helvetica Neue"/>
              <a:cs typeface="Helvetica Neue"/>
              <a:sym typeface="Helvetica Neue"/>
            </a:endParaRPr>
          </a:p>
        </p:txBody>
      </p:sp>
      <p:sp>
        <p:nvSpPr>
          <p:cNvPr id="167" name="Google Shape;167;p28"/>
          <p:cNvSpPr/>
          <p:nvPr/>
        </p:nvSpPr>
        <p:spPr>
          <a:xfrm>
            <a:off x="3875450" y="11412225"/>
            <a:ext cx="17932200" cy="781800"/>
          </a:xfrm>
          <a:prstGeom prst="rect">
            <a:avLst/>
          </a:prstGeom>
          <a:solidFill>
            <a:srgbClr val="EFEFE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rtl="0">
              <a:spcBef>
                <a:spcPts val="0"/>
              </a:spcBef>
              <a:spcAft>
                <a:spcPts val="0"/>
              </a:spcAft>
              <a:buNone/>
            </a:pPr>
            <a:r>
              <a:rPr lang="en-US" sz="3000">
                <a:latin typeface="Helvetica Neue"/>
                <a:ea typeface="Helvetica Neue"/>
                <a:cs typeface="Helvetica Neue"/>
                <a:sym typeface="Helvetica Neue"/>
              </a:rPr>
              <a:t>DAX Region</a:t>
            </a:r>
            <a:endParaRPr sz="3000">
              <a:latin typeface="Helvetica Neue"/>
              <a:ea typeface="Helvetica Neue"/>
              <a:cs typeface="Helvetica Neue"/>
              <a:sym typeface="Helvetica Neue"/>
            </a:endParaRPr>
          </a:p>
        </p:txBody>
      </p:sp>
      <p:sp>
        <p:nvSpPr>
          <p:cNvPr id="168" name="Google Shape;168;p28"/>
          <p:cNvSpPr/>
          <p:nvPr/>
        </p:nvSpPr>
        <p:spPr>
          <a:xfrm>
            <a:off x="3875450" y="7754850"/>
            <a:ext cx="4007100" cy="1108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dev</a:t>
            </a:r>
            <a:endParaRPr>
              <a:latin typeface="Helvetica Neue"/>
              <a:ea typeface="Helvetica Neue"/>
              <a:cs typeface="Helvetica Neue"/>
              <a:sym typeface="Helvetica Neue"/>
            </a:endParaRPr>
          </a:p>
        </p:txBody>
      </p:sp>
      <p:sp>
        <p:nvSpPr>
          <p:cNvPr id="169" name="Google Shape;169;p28"/>
          <p:cNvSpPr/>
          <p:nvPr/>
        </p:nvSpPr>
        <p:spPr>
          <a:xfrm>
            <a:off x="7890050" y="9828725"/>
            <a:ext cx="22173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sp>
        <p:nvSpPr>
          <p:cNvPr id="170" name="Google Shape;170;p28"/>
          <p:cNvSpPr/>
          <p:nvPr/>
        </p:nvSpPr>
        <p:spPr>
          <a:xfrm>
            <a:off x="7890050" y="7741350"/>
            <a:ext cx="4007100" cy="1108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dev</a:t>
            </a:r>
            <a:endParaRPr>
              <a:latin typeface="Helvetica Neue"/>
              <a:ea typeface="Helvetica Neue"/>
              <a:cs typeface="Helvetica Neue"/>
              <a:sym typeface="Helvetica Neue"/>
            </a:endParaRPr>
          </a:p>
        </p:txBody>
      </p:sp>
      <p:sp>
        <p:nvSpPr>
          <p:cNvPr id="171" name="Google Shape;171;p28"/>
          <p:cNvSpPr/>
          <p:nvPr/>
        </p:nvSpPr>
        <p:spPr>
          <a:xfrm>
            <a:off x="11911600" y="7741350"/>
            <a:ext cx="2331900" cy="1108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dev</a:t>
            </a:r>
            <a:endParaRPr>
              <a:latin typeface="Helvetica Neue"/>
              <a:ea typeface="Helvetica Neue"/>
              <a:cs typeface="Helvetica Neue"/>
              <a:sym typeface="Helvetica Neue"/>
            </a:endParaRPr>
          </a:p>
        </p:txBody>
      </p:sp>
      <p:sp>
        <p:nvSpPr>
          <p:cNvPr id="172" name="Google Shape;172;p28"/>
          <p:cNvSpPr/>
          <p:nvPr/>
        </p:nvSpPr>
        <p:spPr>
          <a:xfrm>
            <a:off x="3875450" y="9828725"/>
            <a:ext cx="23319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sp>
        <p:nvSpPr>
          <p:cNvPr id="173" name="Google Shape;173;p28"/>
          <p:cNvSpPr/>
          <p:nvPr/>
        </p:nvSpPr>
        <p:spPr>
          <a:xfrm>
            <a:off x="12026050" y="9828725"/>
            <a:ext cx="22173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cxnSp>
        <p:nvCxnSpPr>
          <p:cNvPr id="174" name="Google Shape;174;p28"/>
          <p:cNvCxnSpPr>
            <a:stCxn id="168" idx="2"/>
            <a:endCxn id="172" idx="0"/>
          </p:cNvCxnSpPr>
          <p:nvPr/>
        </p:nvCxnSpPr>
        <p:spPr>
          <a:xfrm flipH="1">
            <a:off x="5041400" y="8863050"/>
            <a:ext cx="837600" cy="965700"/>
          </a:xfrm>
          <a:prstGeom prst="straightConnector1">
            <a:avLst/>
          </a:prstGeom>
          <a:noFill/>
          <a:ln w="9525" cap="flat" cmpd="sng">
            <a:solidFill>
              <a:schemeClr val="dk2"/>
            </a:solidFill>
            <a:prstDash val="solid"/>
            <a:round/>
            <a:headEnd type="none" w="med" len="med"/>
            <a:tailEnd type="none" w="med" len="med"/>
          </a:ln>
        </p:spPr>
      </p:cxnSp>
      <p:sp>
        <p:nvSpPr>
          <p:cNvPr id="175" name="Google Shape;175;p28"/>
          <p:cNvSpPr/>
          <p:nvPr/>
        </p:nvSpPr>
        <p:spPr>
          <a:xfrm>
            <a:off x="14243500" y="9828725"/>
            <a:ext cx="2217300" cy="526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range</a:t>
            </a:r>
            <a:endParaRPr>
              <a:latin typeface="Helvetica Neue"/>
              <a:ea typeface="Helvetica Neue"/>
              <a:cs typeface="Helvetica Neue"/>
              <a:sym typeface="Helvetica Neue"/>
            </a:endParaRPr>
          </a:p>
        </p:txBody>
      </p:sp>
      <p:cxnSp>
        <p:nvCxnSpPr>
          <p:cNvPr id="176" name="Google Shape;176;p28"/>
          <p:cNvCxnSpPr>
            <a:stCxn id="170" idx="2"/>
            <a:endCxn id="173" idx="0"/>
          </p:cNvCxnSpPr>
          <p:nvPr/>
        </p:nvCxnSpPr>
        <p:spPr>
          <a:xfrm>
            <a:off x="9893600" y="8849550"/>
            <a:ext cx="3241200" cy="979200"/>
          </a:xfrm>
          <a:prstGeom prst="straightConnector1">
            <a:avLst/>
          </a:prstGeom>
          <a:noFill/>
          <a:ln w="9525" cap="flat" cmpd="sng">
            <a:solidFill>
              <a:schemeClr val="dk2"/>
            </a:solidFill>
            <a:prstDash val="solid"/>
            <a:round/>
            <a:headEnd type="none" w="med" len="med"/>
            <a:tailEnd type="none" w="med" len="med"/>
          </a:ln>
        </p:spPr>
      </p:cxnSp>
      <p:sp>
        <p:nvSpPr>
          <p:cNvPr id="177" name="Google Shape;177;p28"/>
          <p:cNvSpPr/>
          <p:nvPr/>
        </p:nvSpPr>
        <p:spPr>
          <a:xfrm>
            <a:off x="3875450" y="11419425"/>
            <a:ext cx="4007100" cy="781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region extent</a:t>
            </a:r>
            <a:endParaRPr>
              <a:latin typeface="Helvetica Neue"/>
              <a:ea typeface="Helvetica Neue"/>
              <a:cs typeface="Helvetica Neue"/>
              <a:sym typeface="Helvetica Neue"/>
            </a:endParaRPr>
          </a:p>
        </p:txBody>
      </p:sp>
      <p:sp>
        <p:nvSpPr>
          <p:cNvPr id="178" name="Google Shape;178;p28"/>
          <p:cNvSpPr/>
          <p:nvPr/>
        </p:nvSpPr>
        <p:spPr>
          <a:xfrm>
            <a:off x="11968900" y="11419425"/>
            <a:ext cx="4491900" cy="781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region extent</a:t>
            </a:r>
            <a:endParaRPr>
              <a:latin typeface="Helvetica Neue"/>
              <a:ea typeface="Helvetica Neue"/>
              <a:cs typeface="Helvetica Neue"/>
              <a:sym typeface="Helvetica Neue"/>
            </a:endParaRPr>
          </a:p>
        </p:txBody>
      </p:sp>
      <p:sp>
        <p:nvSpPr>
          <p:cNvPr id="179" name="Google Shape;179;p28"/>
          <p:cNvSpPr/>
          <p:nvPr/>
        </p:nvSpPr>
        <p:spPr>
          <a:xfrm>
            <a:off x="7890050" y="11419425"/>
            <a:ext cx="2217300" cy="781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atin typeface="Helvetica Neue"/>
                <a:ea typeface="Helvetica Neue"/>
                <a:cs typeface="Helvetica Neue"/>
                <a:sym typeface="Helvetica Neue"/>
              </a:rPr>
              <a:t>DAX region extent</a:t>
            </a:r>
            <a:endParaRPr>
              <a:latin typeface="Helvetica Neue"/>
              <a:ea typeface="Helvetica Neue"/>
              <a:cs typeface="Helvetica Neue"/>
              <a:sym typeface="Helvetica Neue"/>
            </a:endParaRPr>
          </a:p>
        </p:txBody>
      </p:sp>
      <p:cxnSp>
        <p:nvCxnSpPr>
          <p:cNvPr id="180" name="Google Shape;180;p28"/>
          <p:cNvCxnSpPr>
            <a:stCxn id="170" idx="2"/>
            <a:endCxn id="169" idx="0"/>
          </p:cNvCxnSpPr>
          <p:nvPr/>
        </p:nvCxnSpPr>
        <p:spPr>
          <a:xfrm flipH="1">
            <a:off x="8998700" y="8849550"/>
            <a:ext cx="894900" cy="979200"/>
          </a:xfrm>
          <a:prstGeom prst="straightConnector1">
            <a:avLst/>
          </a:prstGeom>
          <a:noFill/>
          <a:ln w="9525" cap="flat" cmpd="sng">
            <a:solidFill>
              <a:schemeClr val="dk2"/>
            </a:solidFill>
            <a:prstDash val="solid"/>
            <a:round/>
            <a:headEnd type="none" w="med" len="med"/>
            <a:tailEnd type="none" w="med" len="med"/>
          </a:ln>
        </p:spPr>
      </p:cxnSp>
      <p:cxnSp>
        <p:nvCxnSpPr>
          <p:cNvPr id="181" name="Google Shape;181;p28"/>
          <p:cNvCxnSpPr>
            <a:stCxn id="169" idx="2"/>
            <a:endCxn id="179" idx="0"/>
          </p:cNvCxnSpPr>
          <p:nvPr/>
        </p:nvCxnSpPr>
        <p:spPr>
          <a:xfrm>
            <a:off x="8998700" y="10354925"/>
            <a:ext cx="0" cy="1064400"/>
          </a:xfrm>
          <a:prstGeom prst="straightConnector1">
            <a:avLst/>
          </a:prstGeom>
          <a:noFill/>
          <a:ln w="9525" cap="flat" cmpd="sng">
            <a:solidFill>
              <a:schemeClr val="dk2"/>
            </a:solidFill>
            <a:prstDash val="solid"/>
            <a:round/>
            <a:headEnd type="none" w="med" len="med"/>
            <a:tailEnd type="none" w="med" len="med"/>
          </a:ln>
        </p:spPr>
      </p:cxnSp>
      <p:cxnSp>
        <p:nvCxnSpPr>
          <p:cNvPr id="182" name="Google Shape;182;p28"/>
          <p:cNvCxnSpPr>
            <a:stCxn id="173" idx="2"/>
            <a:endCxn id="178" idx="0"/>
          </p:cNvCxnSpPr>
          <p:nvPr/>
        </p:nvCxnSpPr>
        <p:spPr>
          <a:xfrm>
            <a:off x="13134700" y="10354925"/>
            <a:ext cx="1080300" cy="1064400"/>
          </a:xfrm>
          <a:prstGeom prst="straightConnector1">
            <a:avLst/>
          </a:prstGeom>
          <a:noFill/>
          <a:ln w="9525" cap="flat" cmpd="sng">
            <a:solidFill>
              <a:schemeClr val="dk2"/>
            </a:solidFill>
            <a:prstDash val="solid"/>
            <a:round/>
            <a:headEnd type="none" w="med" len="med"/>
            <a:tailEnd type="none" w="med" len="med"/>
          </a:ln>
        </p:spPr>
      </p:cxnSp>
      <p:cxnSp>
        <p:nvCxnSpPr>
          <p:cNvPr id="183" name="Google Shape;183;p28"/>
          <p:cNvCxnSpPr>
            <a:stCxn id="171" idx="2"/>
            <a:endCxn id="175" idx="0"/>
          </p:cNvCxnSpPr>
          <p:nvPr/>
        </p:nvCxnSpPr>
        <p:spPr>
          <a:xfrm>
            <a:off x="13077550" y="8849550"/>
            <a:ext cx="2274600" cy="979200"/>
          </a:xfrm>
          <a:prstGeom prst="straightConnector1">
            <a:avLst/>
          </a:prstGeom>
          <a:noFill/>
          <a:ln w="9525" cap="flat" cmpd="sng">
            <a:solidFill>
              <a:schemeClr val="dk2"/>
            </a:solidFill>
            <a:prstDash val="solid"/>
            <a:round/>
            <a:headEnd type="none" w="med" len="med"/>
            <a:tailEnd type="none" w="med" len="med"/>
          </a:ln>
        </p:spPr>
      </p:cxnSp>
      <p:cxnSp>
        <p:nvCxnSpPr>
          <p:cNvPr id="184" name="Google Shape;184;p28"/>
          <p:cNvCxnSpPr>
            <a:stCxn id="175" idx="2"/>
            <a:endCxn id="178" idx="0"/>
          </p:cNvCxnSpPr>
          <p:nvPr/>
        </p:nvCxnSpPr>
        <p:spPr>
          <a:xfrm flipH="1">
            <a:off x="14214850" y="10354925"/>
            <a:ext cx="1137300" cy="1064400"/>
          </a:xfrm>
          <a:prstGeom prst="straightConnector1">
            <a:avLst/>
          </a:prstGeom>
          <a:noFill/>
          <a:ln w="9525" cap="flat" cmpd="sng">
            <a:solidFill>
              <a:schemeClr val="dk2"/>
            </a:solidFill>
            <a:prstDash val="solid"/>
            <a:round/>
            <a:headEnd type="none" w="med" len="med"/>
            <a:tailEnd type="none" w="med" len="med"/>
          </a:ln>
        </p:spPr>
      </p:cxnSp>
      <p:cxnSp>
        <p:nvCxnSpPr>
          <p:cNvPr id="185" name="Google Shape;185;p28"/>
          <p:cNvCxnSpPr>
            <a:stCxn id="172" idx="2"/>
            <a:endCxn id="177" idx="0"/>
          </p:cNvCxnSpPr>
          <p:nvPr/>
        </p:nvCxnSpPr>
        <p:spPr>
          <a:xfrm>
            <a:off x="5041400" y="10354925"/>
            <a:ext cx="837600" cy="10644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29"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91" name="Google Shape;191;p29"/>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Git trees</a:t>
            </a:r>
            <a:endParaRPr sz="6000">
              <a:latin typeface="Helvetica Neue"/>
              <a:ea typeface="Helvetica Neue"/>
              <a:cs typeface="Helvetica Neue"/>
              <a:sym typeface="Helvetica Neue"/>
            </a:endParaRPr>
          </a:p>
        </p:txBody>
      </p:sp>
      <p:sp>
        <p:nvSpPr>
          <p:cNvPr id="192" name="Google Shape;192;p29"/>
          <p:cNvSpPr txBox="1"/>
          <p:nvPr/>
        </p:nvSpPr>
        <p:spPr>
          <a:xfrm>
            <a:off x="2754425" y="2944725"/>
            <a:ext cx="20999700" cy="8823600"/>
          </a:xfrm>
          <a:prstGeom prst="rect">
            <a:avLst/>
          </a:prstGeom>
          <a:noFill/>
          <a:ln>
            <a:noFill/>
          </a:ln>
        </p:spPr>
        <p:txBody>
          <a:bodyPr spcFirstLastPara="1" wrap="square" lIns="91425" tIns="91425" rIns="91425" bIns="91425" anchor="t" anchorCtr="0">
            <a:spAutoFit/>
          </a:bodyPr>
          <a:lstStyle/>
          <a:p>
            <a:pPr marL="457200" lvl="0" indent="-609600" algn="l" rtl="0">
              <a:lnSpc>
                <a:spcPct val="115000"/>
              </a:lnSpc>
              <a:spcBef>
                <a:spcPts val="1200"/>
              </a:spcBef>
              <a:spcAft>
                <a:spcPts val="0"/>
              </a:spcAft>
              <a:buSzPts val="6000"/>
              <a:buFont typeface="Helvetica Neue"/>
              <a:buChar char="●"/>
            </a:pPr>
            <a:r>
              <a:rPr lang="en-US" sz="6000">
                <a:latin typeface="Helvetica Neue"/>
                <a:ea typeface="Helvetica Neue"/>
                <a:cs typeface="Helvetica Neue"/>
                <a:sym typeface="Helvetica Neue"/>
              </a:rPr>
              <a:t>In review</a:t>
            </a:r>
            <a:endParaRPr sz="6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Kernel</a:t>
            </a:r>
            <a:endParaRPr sz="6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RFC v3 soon…</a:t>
            </a:r>
            <a:endParaRPr sz="5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Discussions on discord</a:t>
            </a:r>
            <a:endParaRPr sz="5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QEMU</a:t>
            </a:r>
            <a:endParaRPr sz="6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u="sng">
                <a:solidFill>
                  <a:schemeClr val="hlink"/>
                </a:solidFill>
                <a:latin typeface="Helvetica Neue"/>
                <a:ea typeface="Helvetica Neue"/>
                <a:cs typeface="Helvetica Neue"/>
                <a:sym typeface="Helvetica Neue"/>
                <a:hlinkClick r:id="rId4"/>
              </a:rPr>
              <a:t>https://lore.kernel.org/all/20231107180907.553451-1-nifan.cxl@gmail.com/</a:t>
            </a:r>
            <a:endParaRPr sz="5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u="sng">
                <a:solidFill>
                  <a:schemeClr val="hlink"/>
                </a:solidFill>
                <a:latin typeface="Helvetica Neue"/>
                <a:ea typeface="Helvetica Neue"/>
                <a:cs typeface="Helvetica Neue"/>
                <a:sym typeface="Helvetica Neue"/>
                <a:hlinkClick r:id="rId5"/>
              </a:rPr>
              <a:t>https://gitlab.com/jic23/qemu/-/commits/cxl-2023-11-02</a:t>
            </a:r>
            <a:r>
              <a:rPr lang="en-US" sz="5000">
                <a:latin typeface="Helvetica Neue"/>
                <a:ea typeface="Helvetica Neue"/>
                <a:cs typeface="Helvetica Neue"/>
                <a:sym typeface="Helvetica Neue"/>
              </a:rPr>
              <a:t> </a:t>
            </a:r>
            <a:endParaRPr sz="5000">
              <a:latin typeface="Helvetica Neue"/>
              <a:ea typeface="Helvetica Neue"/>
              <a:cs typeface="Helvetica Neue"/>
              <a:sym typeface="Helvetica Neue"/>
            </a:endParaRPr>
          </a:p>
          <a:p>
            <a:pPr marL="914400" lvl="0" indent="0" algn="l" rtl="0">
              <a:lnSpc>
                <a:spcPct val="115000"/>
              </a:lnSpc>
              <a:spcBef>
                <a:spcPts val="1200"/>
              </a:spcBef>
              <a:spcAft>
                <a:spcPts val="1200"/>
              </a:spcAft>
              <a:buNone/>
            </a:pPr>
            <a:endParaRPr sz="5000">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30"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98" name="Google Shape;198;p30"/>
          <p:cNvSpPr txBox="1">
            <a:spLocks noGrp="1"/>
          </p:cNvSpPr>
          <p:nvPr>
            <p:ph type="title"/>
          </p:nvPr>
        </p:nvSpPr>
        <p:spPr>
          <a:xfrm>
            <a:off x="7087" y="5492518"/>
            <a:ext cx="24369900" cy="1843800"/>
          </a:xfrm>
          <a:prstGeom prst="rect">
            <a:avLst/>
          </a:prstGeom>
          <a:noFill/>
          <a:ln>
            <a:noFill/>
          </a:ln>
        </p:spPr>
        <p:txBody>
          <a:bodyPr spcFirstLastPara="1" wrap="square" lIns="50800" tIns="50800" rIns="50800" bIns="50800" anchor="b" anchorCtr="0">
            <a:normAutofit fontScale="90000"/>
          </a:bodyPr>
          <a:lstStyle/>
          <a:p>
            <a:pPr marL="0" marR="0" lvl="0" indent="0" algn="ctr" rtl="0">
              <a:lnSpc>
                <a:spcPct val="80000"/>
              </a:lnSpc>
              <a:spcBef>
                <a:spcPts val="0"/>
              </a:spcBef>
              <a:spcAft>
                <a:spcPts val="0"/>
              </a:spcAft>
              <a:buClr>
                <a:srgbClr val="ABAB51"/>
              </a:buClr>
              <a:buSzPct val="100000"/>
              <a:buFont typeface="Dosis Medium"/>
              <a:buNone/>
            </a:pPr>
            <a:r>
              <a:rPr lang="en-US" sz="10000" b="0">
                <a:solidFill>
                  <a:srgbClr val="ABAB51"/>
                </a:solidFill>
                <a:latin typeface="Dosis Medium"/>
                <a:ea typeface="Dosis Medium"/>
                <a:cs typeface="Dosis Medium"/>
                <a:sym typeface="Dosis Medium"/>
              </a:rPr>
              <a:t>Backup</a:t>
            </a:r>
            <a:endParaRPr sz="10000" b="0">
              <a:solidFill>
                <a:srgbClr val="ABAB51"/>
              </a:solidFill>
              <a:latin typeface="Dosis Medium"/>
              <a:ea typeface="Dosis Medium"/>
              <a:cs typeface="Dosis Medium"/>
              <a:sym typeface="Dosis Medium"/>
            </a:endParaRPr>
          </a:p>
          <a:p>
            <a:pPr marL="0" marR="0" lvl="0" indent="0" algn="l" rtl="0">
              <a:lnSpc>
                <a:spcPct val="80000"/>
              </a:lnSpc>
              <a:spcBef>
                <a:spcPts val="0"/>
              </a:spcBef>
              <a:spcAft>
                <a:spcPts val="0"/>
              </a:spcAft>
              <a:buClr>
                <a:srgbClr val="ABAB51"/>
              </a:buClr>
              <a:buSzPct val="150375"/>
              <a:buFont typeface="Dosis Medium"/>
              <a:buNone/>
            </a:pPr>
            <a:endParaRPr sz="6650" b="0">
              <a:solidFill>
                <a:srgbClr val="ABAB51"/>
              </a:solidFill>
              <a:latin typeface="Dosis Medium"/>
              <a:ea typeface="Dosis Medium"/>
              <a:cs typeface="Dosis Medium"/>
              <a:sym typeface="Dosis Medium"/>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31"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204" name="Google Shape;204;p31"/>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DCD internal arch</a:t>
            </a:r>
            <a:endParaRPr sz="6000">
              <a:latin typeface="Helvetica Neue"/>
              <a:ea typeface="Helvetica Neue"/>
              <a:cs typeface="Helvetica Neue"/>
              <a:sym typeface="Helvetica Neue"/>
            </a:endParaRPr>
          </a:p>
        </p:txBody>
      </p:sp>
      <p:pic>
        <p:nvPicPr>
          <p:cNvPr id="205" name="Google Shape;205;p31"/>
          <p:cNvPicPr preferRelativeResize="0"/>
          <p:nvPr/>
        </p:nvPicPr>
        <p:blipFill>
          <a:blip r:embed="rId4">
            <a:alphaModFix/>
          </a:blip>
          <a:stretch>
            <a:fillRect/>
          </a:stretch>
        </p:blipFill>
        <p:spPr>
          <a:xfrm>
            <a:off x="2255125" y="2600875"/>
            <a:ext cx="21028326" cy="9936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Google Shape;210;p32"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211" name="Google Shape;211;p32"/>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Extents</a:t>
            </a:r>
            <a:endParaRPr sz="6000">
              <a:latin typeface="Helvetica Neue"/>
              <a:ea typeface="Helvetica Neue"/>
              <a:cs typeface="Helvetica Neue"/>
              <a:sym typeface="Helvetica Neue"/>
            </a:endParaRPr>
          </a:p>
        </p:txBody>
      </p:sp>
      <p:sp>
        <p:nvSpPr>
          <p:cNvPr id="212" name="Google Shape;212;p32"/>
          <p:cNvSpPr txBox="1"/>
          <p:nvPr/>
        </p:nvSpPr>
        <p:spPr>
          <a:xfrm>
            <a:off x="3875450" y="3010650"/>
            <a:ext cx="20249700" cy="51102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What is an extent?</a:t>
            </a:r>
            <a:endParaRPr sz="6000">
              <a:latin typeface="Helvetica Neue"/>
              <a:ea typeface="Helvetica Neue"/>
              <a:cs typeface="Helvetica Neue"/>
              <a:sym typeface="Helvetica Neue"/>
            </a:endParaRPr>
          </a:p>
          <a:p>
            <a:pPr marL="914400" lvl="1" indent="-546100" algn="l" rtl="0">
              <a:spcBef>
                <a:spcPts val="0"/>
              </a:spcBef>
              <a:spcAft>
                <a:spcPts val="0"/>
              </a:spcAft>
              <a:buSzPts val="5000"/>
              <a:buFont typeface="Helvetica Neue"/>
              <a:buChar char="○"/>
            </a:pPr>
            <a:r>
              <a:rPr lang="en-US" sz="5000">
                <a:latin typeface="Helvetica Neue"/>
                <a:ea typeface="Helvetica Neue"/>
                <a:cs typeface="Helvetica Neue"/>
                <a:sym typeface="Helvetica Neue"/>
              </a:rPr>
              <a:t>A range of memory in region block size chunks</a:t>
            </a:r>
            <a:endParaRPr sz="5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Multiple ‘extent’ objects in the code</a:t>
            </a:r>
            <a:endParaRPr sz="6000">
              <a:latin typeface="Helvetica Neue"/>
              <a:ea typeface="Helvetica Neue"/>
              <a:cs typeface="Helvetica Neue"/>
              <a:sym typeface="Helvetica Neue"/>
            </a:endParaRPr>
          </a:p>
          <a:p>
            <a:pPr marL="914400" lvl="1" indent="-546100" algn="l" rtl="0">
              <a:spcBef>
                <a:spcPts val="0"/>
              </a:spcBef>
              <a:spcAft>
                <a:spcPts val="0"/>
              </a:spcAft>
              <a:buSzPts val="5000"/>
              <a:buFont typeface="Helvetica Neue"/>
              <a:buChar char="○"/>
            </a:pPr>
            <a:r>
              <a:rPr lang="en-US" sz="5000">
                <a:latin typeface="Helvetica Neue"/>
                <a:ea typeface="Helvetica Neue"/>
                <a:cs typeface="Helvetica Neue"/>
                <a:sym typeface="Helvetica Neue"/>
              </a:rPr>
              <a:t>DC extent</a:t>
            </a:r>
            <a:endParaRPr sz="5000">
              <a:latin typeface="Helvetica Neue"/>
              <a:ea typeface="Helvetica Neue"/>
              <a:cs typeface="Helvetica Neue"/>
              <a:sym typeface="Helvetica Neue"/>
            </a:endParaRPr>
          </a:p>
          <a:p>
            <a:pPr marL="914400" lvl="1" indent="-546100" algn="l" rtl="0">
              <a:spcBef>
                <a:spcPts val="0"/>
              </a:spcBef>
              <a:spcAft>
                <a:spcPts val="0"/>
              </a:spcAft>
              <a:buSzPts val="5000"/>
              <a:buFont typeface="Helvetica Neue"/>
              <a:buChar char="○"/>
            </a:pPr>
            <a:r>
              <a:rPr lang="en-US" sz="5000">
                <a:latin typeface="Helvetica Neue"/>
                <a:ea typeface="Helvetica Neue"/>
                <a:cs typeface="Helvetica Neue"/>
                <a:sym typeface="Helvetica Neue"/>
              </a:rPr>
              <a:t>CXL DAX Region extent</a:t>
            </a:r>
            <a:endParaRPr sz="5000">
              <a:latin typeface="Helvetica Neue"/>
              <a:ea typeface="Helvetica Neue"/>
              <a:cs typeface="Helvetica Neue"/>
              <a:sym typeface="Helvetica Neue"/>
            </a:endParaRPr>
          </a:p>
          <a:p>
            <a:pPr marL="914400" lvl="1" indent="-546100" algn="l" rtl="0">
              <a:spcBef>
                <a:spcPts val="0"/>
              </a:spcBef>
              <a:spcAft>
                <a:spcPts val="0"/>
              </a:spcAft>
              <a:buSzPts val="5000"/>
              <a:buFont typeface="Helvetica Neue"/>
              <a:buChar char="○"/>
            </a:pPr>
            <a:r>
              <a:rPr lang="en-US" sz="5000">
                <a:latin typeface="Helvetica Neue"/>
                <a:ea typeface="Helvetica Neue"/>
                <a:cs typeface="Helvetica Neue"/>
                <a:sym typeface="Helvetica Neue"/>
              </a:rPr>
              <a:t>DAX Region extent</a:t>
            </a:r>
            <a:endParaRPr sz="5000">
              <a:latin typeface="Helvetica Neue"/>
              <a:ea typeface="Helvetica Neue"/>
              <a:cs typeface="Helvetica Neue"/>
              <a:sym typeface="Helvetica Neu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22" descr="LPC2023_slide1.jpg"/>
          <p:cNvPicPr preferRelativeResize="0"/>
          <p:nvPr/>
        </p:nvPicPr>
        <p:blipFill rotWithShape="1">
          <a:blip r:embed="rId3">
            <a:alphaModFix/>
          </a:blip>
          <a:srcRect/>
          <a:stretch/>
        </p:blipFill>
        <p:spPr>
          <a:xfrm>
            <a:off x="-126700" y="0"/>
            <a:ext cx="24384000" cy="13716000"/>
          </a:xfrm>
          <a:prstGeom prst="rect">
            <a:avLst/>
          </a:prstGeom>
          <a:noFill/>
          <a:ln>
            <a:noFill/>
          </a:ln>
        </p:spPr>
      </p:pic>
      <p:sp>
        <p:nvSpPr>
          <p:cNvPr id="110" name="Google Shape;110;p22"/>
          <p:cNvSpPr txBox="1"/>
          <p:nvPr/>
        </p:nvSpPr>
        <p:spPr>
          <a:xfrm>
            <a:off x="871190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Dynamic Capacity Extent acceptance</a:t>
            </a:r>
            <a:endParaRPr sz="6000">
              <a:latin typeface="Helvetica Neue"/>
              <a:ea typeface="Helvetica Neue"/>
              <a:cs typeface="Helvetica Neue"/>
              <a:sym typeface="Helvetica Neue"/>
            </a:endParaRPr>
          </a:p>
        </p:txBody>
      </p:sp>
      <p:sp>
        <p:nvSpPr>
          <p:cNvPr id="111" name="Google Shape;111;p22"/>
          <p:cNvSpPr txBox="1"/>
          <p:nvPr/>
        </p:nvSpPr>
        <p:spPr>
          <a:xfrm>
            <a:off x="2754425" y="2944725"/>
            <a:ext cx="20999700" cy="5002500"/>
          </a:xfrm>
          <a:prstGeom prst="rect">
            <a:avLst/>
          </a:prstGeom>
          <a:noFill/>
          <a:ln>
            <a:noFill/>
          </a:ln>
        </p:spPr>
        <p:txBody>
          <a:bodyPr spcFirstLastPara="1" wrap="square" lIns="91425" tIns="91425" rIns="91425" bIns="91425" anchor="t" anchorCtr="0">
            <a:spAutoFit/>
          </a:bodyPr>
          <a:lstStyle/>
          <a:p>
            <a:pPr marL="457200" lvl="0" indent="-609600" algn="l" rtl="0">
              <a:lnSpc>
                <a:spcPct val="115000"/>
              </a:lnSpc>
              <a:spcBef>
                <a:spcPts val="1200"/>
              </a:spcBef>
              <a:spcAft>
                <a:spcPts val="0"/>
              </a:spcAft>
              <a:buSzPts val="6000"/>
              <a:buFont typeface="Helvetica Neue"/>
              <a:buChar char="●"/>
            </a:pPr>
            <a:r>
              <a:rPr lang="en-US" sz="6000">
                <a:latin typeface="Helvetica Neue"/>
                <a:ea typeface="Helvetica Neue"/>
                <a:cs typeface="Helvetica Neue"/>
                <a:sym typeface="Helvetica Neue"/>
              </a:rPr>
              <a:t>should a region be required for memory accept?</a:t>
            </a:r>
            <a:endParaRPr sz="6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spec requires region</a:t>
            </a:r>
            <a:endParaRPr sz="6000">
              <a:latin typeface="Helvetica Neue"/>
              <a:ea typeface="Helvetica Neue"/>
              <a:cs typeface="Helvetica Neue"/>
              <a:sym typeface="Helvetica Neue"/>
            </a:endParaRPr>
          </a:p>
          <a:p>
            <a:pPr marL="914400" lvl="1"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ensures CFMWS and decoder availability prior to memory acceptance</a:t>
            </a:r>
            <a:endParaRPr sz="4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allows for more flexible interactions with the host/orchestrator/FM</a:t>
            </a:r>
            <a:endParaRPr sz="6000">
              <a:latin typeface="Helvetica Neue"/>
              <a:ea typeface="Helvetica Neue"/>
              <a:cs typeface="Helvetica Neue"/>
              <a:sym typeface="Helvetica Neu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pic>
        <p:nvPicPr>
          <p:cNvPr id="217" name="Google Shape;217;p33" descr="Image"/>
          <p:cNvPicPr preferRelativeResize="0"/>
          <p:nvPr/>
        </p:nvPicPr>
        <p:blipFill rotWithShape="1">
          <a:blip r:embed="rId3">
            <a:alphaModFix/>
          </a:blip>
          <a:srcRect/>
          <a:stretch/>
        </p:blipFill>
        <p:spPr>
          <a:xfrm>
            <a:off x="0" y="0"/>
            <a:ext cx="24384000" cy="13716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Google Shape;81;p18"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82" name="Google Shape;82;p18"/>
          <p:cNvSpPr txBox="1">
            <a:spLocks noGrp="1"/>
          </p:cNvSpPr>
          <p:nvPr>
            <p:ph type="title"/>
          </p:nvPr>
        </p:nvSpPr>
        <p:spPr>
          <a:xfrm>
            <a:off x="1762300" y="5492525"/>
            <a:ext cx="22420500" cy="1843800"/>
          </a:xfrm>
          <a:prstGeom prst="rect">
            <a:avLst/>
          </a:prstGeom>
          <a:noFill/>
          <a:ln>
            <a:noFill/>
          </a:ln>
        </p:spPr>
        <p:txBody>
          <a:bodyPr spcFirstLastPara="1" wrap="square" lIns="50800" tIns="50800" rIns="50800" bIns="50800" anchor="b" anchorCtr="0">
            <a:normAutofit fontScale="90000"/>
          </a:bodyPr>
          <a:lstStyle/>
          <a:p>
            <a:pPr marL="0" marR="0" lvl="0" indent="0" algn="ctr" rtl="0">
              <a:lnSpc>
                <a:spcPct val="80000"/>
              </a:lnSpc>
              <a:spcBef>
                <a:spcPts val="0"/>
              </a:spcBef>
              <a:spcAft>
                <a:spcPts val="0"/>
              </a:spcAft>
              <a:buClr>
                <a:srgbClr val="ABAB51"/>
              </a:buClr>
              <a:buSzPct val="100000"/>
              <a:buFont typeface="Dosis Medium"/>
              <a:buNone/>
            </a:pPr>
            <a:r>
              <a:rPr lang="en-US" sz="10000" b="0">
                <a:solidFill>
                  <a:srgbClr val="ABAB51"/>
                </a:solidFill>
                <a:latin typeface="Dosis Medium"/>
                <a:ea typeface="Dosis Medium"/>
                <a:cs typeface="Dosis Medium"/>
                <a:sym typeface="Dosis Medium"/>
              </a:rPr>
              <a:t>Plumbing challenges in Dynamic Capacity Devices</a:t>
            </a:r>
            <a:endParaRPr sz="10000" b="0">
              <a:solidFill>
                <a:srgbClr val="ABAB51"/>
              </a:solidFill>
              <a:latin typeface="Dosis Medium"/>
              <a:ea typeface="Dosis Medium"/>
              <a:cs typeface="Dosis Medium"/>
              <a:sym typeface="Dosis Medium"/>
            </a:endParaRPr>
          </a:p>
          <a:p>
            <a:pPr marL="0" marR="0" lvl="0" indent="0" algn="ctr" rtl="0">
              <a:lnSpc>
                <a:spcPct val="80000"/>
              </a:lnSpc>
              <a:spcBef>
                <a:spcPts val="0"/>
              </a:spcBef>
              <a:spcAft>
                <a:spcPts val="0"/>
              </a:spcAft>
              <a:buClr>
                <a:srgbClr val="ABAB51"/>
              </a:buClr>
              <a:buSzPct val="150375"/>
              <a:buFont typeface="Dosis Medium"/>
              <a:buNone/>
            </a:pPr>
            <a:r>
              <a:rPr lang="en-US" sz="6650" b="0">
                <a:solidFill>
                  <a:srgbClr val="ABAB51"/>
                </a:solidFill>
                <a:latin typeface="Dosis Medium"/>
                <a:ea typeface="Dosis Medium"/>
                <a:cs typeface="Dosis Medium"/>
                <a:sym typeface="Dosis Medium"/>
              </a:rPr>
              <a:t>LPC CXL micro conference 2023</a:t>
            </a:r>
            <a:br>
              <a:rPr lang="en-US" sz="6650" b="0">
                <a:solidFill>
                  <a:srgbClr val="ABAB51"/>
                </a:solidFill>
                <a:latin typeface="Dosis Medium"/>
                <a:ea typeface="Dosis Medium"/>
                <a:cs typeface="Dosis Medium"/>
                <a:sym typeface="Dosis Medium"/>
              </a:rPr>
            </a:br>
            <a:r>
              <a:rPr lang="en-US" sz="6650" b="0">
                <a:solidFill>
                  <a:srgbClr val="ABAB51"/>
                </a:solidFill>
                <a:latin typeface="Dosis Medium"/>
                <a:ea typeface="Dosis Medium"/>
                <a:cs typeface="Dosis Medium"/>
                <a:sym typeface="Dosis Medium"/>
              </a:rPr>
              <a:t>Navneet Singh, Ira Weiny, and Jonathan Cameron</a:t>
            </a:r>
            <a:endParaRPr sz="6650" b="0">
              <a:solidFill>
                <a:srgbClr val="ABAB51"/>
              </a:solidFill>
              <a:latin typeface="Dosis Medium"/>
              <a:ea typeface="Dosis Medium"/>
              <a:cs typeface="Dosis Medium"/>
              <a:sym typeface="Dosis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87" name="Google Shape;87;p19"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88" name="Google Shape;88;p19"/>
          <p:cNvSpPr txBox="1"/>
          <p:nvPr/>
        </p:nvSpPr>
        <p:spPr>
          <a:xfrm>
            <a:off x="3875450" y="3010650"/>
            <a:ext cx="20249700" cy="84966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Introduction</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Asynchronous add/release of memory</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Partial extents</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Interleaving flow challenges</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Force release support</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Host user interactions</a:t>
            </a:r>
            <a:endParaRPr sz="4000">
              <a:latin typeface="Helvetica Neue"/>
              <a:ea typeface="Helvetica Neue"/>
              <a:cs typeface="Helvetica Neue"/>
              <a:sym typeface="Helvetica Neue"/>
            </a:endParaRPr>
          </a:p>
          <a:p>
            <a:pPr marL="0" lvl="0" indent="0" algn="l" rtl="0">
              <a:spcBef>
                <a:spcPts val="0"/>
              </a:spcBef>
              <a:spcAft>
                <a:spcPts val="0"/>
              </a:spcAft>
              <a:buNone/>
            </a:pPr>
            <a:endParaRPr sz="6000">
              <a:latin typeface="Helvetica Neue"/>
              <a:ea typeface="Helvetica Neue"/>
              <a:cs typeface="Helvetica Neue"/>
              <a:sym typeface="Helvetica Neue"/>
            </a:endParaRPr>
          </a:p>
          <a:p>
            <a:pPr marL="0" lvl="0" indent="0" algn="l" rtl="0">
              <a:spcBef>
                <a:spcPts val="0"/>
              </a:spcBef>
              <a:spcAft>
                <a:spcPts val="0"/>
              </a:spcAft>
              <a:buNone/>
            </a:pPr>
            <a:r>
              <a:rPr lang="en-US" sz="6000">
                <a:latin typeface="Helvetica Neue"/>
                <a:ea typeface="Helvetica Neue"/>
                <a:cs typeface="Helvetica Neue"/>
                <a:sym typeface="Helvetica Neue"/>
              </a:rPr>
              <a:t>Backup</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Memory sharing</a:t>
            </a:r>
            <a:endParaRPr sz="6000">
              <a:latin typeface="Helvetica Neue"/>
              <a:ea typeface="Helvetica Neue"/>
              <a:cs typeface="Helvetica Neue"/>
              <a:sym typeface="Helvetica Neue"/>
            </a:endParaRPr>
          </a:p>
        </p:txBody>
      </p:sp>
      <p:sp>
        <p:nvSpPr>
          <p:cNvPr id="89" name="Google Shape;89;p19"/>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Agenda</a:t>
            </a:r>
            <a:endParaRPr sz="6000">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0"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95" name="Google Shape;95;p20"/>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What are we after?</a:t>
            </a:r>
            <a:endParaRPr sz="6000">
              <a:latin typeface="Helvetica Neue"/>
              <a:ea typeface="Helvetica Neue"/>
              <a:cs typeface="Helvetica Neue"/>
              <a:sym typeface="Helvetica Neue"/>
            </a:endParaRPr>
          </a:p>
        </p:txBody>
      </p:sp>
      <p:sp>
        <p:nvSpPr>
          <p:cNvPr id="96" name="Google Shape;96;p20"/>
          <p:cNvSpPr txBox="1"/>
          <p:nvPr/>
        </p:nvSpPr>
        <p:spPr>
          <a:xfrm>
            <a:off x="3875450" y="3010650"/>
            <a:ext cx="20249700" cy="5418000"/>
          </a:xfrm>
          <a:prstGeom prst="rect">
            <a:avLst/>
          </a:prstGeom>
          <a:noFill/>
          <a:ln>
            <a:noFill/>
          </a:ln>
        </p:spPr>
        <p:txBody>
          <a:bodyPr spcFirstLastPara="1" wrap="square" lIns="91425" tIns="91425" rIns="91425" bIns="91425" anchor="t" anchorCtr="0">
            <a:spAutoFit/>
          </a:bodyPr>
          <a:lstStyle/>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Highlight the challenges brought in by CXL 3.0 DCD feature</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Identify Industry use cases</a:t>
            </a:r>
            <a:endParaRPr sz="6000">
              <a:latin typeface="Helvetica Neue"/>
              <a:ea typeface="Helvetica Neue"/>
              <a:cs typeface="Helvetica Neue"/>
              <a:sym typeface="Helvetica Neue"/>
            </a:endParaRPr>
          </a:p>
          <a:p>
            <a:pPr marL="914400" lvl="1" indent="-482600" algn="l" rtl="0">
              <a:spcBef>
                <a:spcPts val="0"/>
              </a:spcBef>
              <a:spcAft>
                <a:spcPts val="0"/>
              </a:spcAft>
              <a:buSzPts val="4000"/>
              <a:buFont typeface="Helvetica Neue"/>
              <a:buChar char="○"/>
            </a:pPr>
            <a:r>
              <a:rPr lang="en-US" sz="4000">
                <a:latin typeface="Helvetica Neue"/>
                <a:ea typeface="Helvetica Neue"/>
                <a:cs typeface="Helvetica Neue"/>
                <a:sym typeface="Helvetica Neue"/>
              </a:rPr>
              <a:t>Ensure User APIs provide for those use cases</a:t>
            </a:r>
            <a:endParaRPr sz="4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Open discussion/feedback/suggestions</a:t>
            </a:r>
            <a:endParaRPr sz="6000">
              <a:latin typeface="Helvetica Neue"/>
              <a:ea typeface="Helvetica Neue"/>
              <a:cs typeface="Helvetica Neue"/>
              <a:sym typeface="Helvetica Neue"/>
            </a:endParaRPr>
          </a:p>
          <a:p>
            <a:pPr marL="457200" lvl="0" indent="-609600" algn="l" rtl="0">
              <a:spcBef>
                <a:spcPts val="0"/>
              </a:spcBef>
              <a:spcAft>
                <a:spcPts val="0"/>
              </a:spcAft>
              <a:buSzPts val="6000"/>
              <a:buFont typeface="Helvetica Neue"/>
              <a:buChar char="●"/>
            </a:pPr>
            <a:r>
              <a:rPr lang="en-US" sz="6000">
                <a:latin typeface="Helvetica Neue"/>
                <a:ea typeface="Helvetica Neue"/>
                <a:cs typeface="Helvetica Neue"/>
                <a:sym typeface="Helvetica Neue"/>
              </a:rPr>
              <a:t>Other?</a:t>
            </a:r>
            <a:endParaRPr sz="6000">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21"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02" name="Google Shape;102;p21"/>
          <p:cNvSpPr txBox="1"/>
          <p:nvPr/>
        </p:nvSpPr>
        <p:spPr>
          <a:xfrm>
            <a:off x="9266250" y="1039650"/>
            <a:ext cx="14017200" cy="203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CXL Dynamic Capacity Device Introduction</a:t>
            </a:r>
            <a:endParaRPr sz="6000">
              <a:latin typeface="Helvetica Neue"/>
              <a:ea typeface="Helvetica Neue"/>
              <a:cs typeface="Helvetica Neue"/>
              <a:sym typeface="Helvetica Neue"/>
            </a:endParaRPr>
          </a:p>
        </p:txBody>
      </p:sp>
      <p:sp>
        <p:nvSpPr>
          <p:cNvPr id="103" name="Google Shape;103;p21"/>
          <p:cNvSpPr txBox="1"/>
          <p:nvPr/>
        </p:nvSpPr>
        <p:spPr>
          <a:xfrm>
            <a:off x="2820375" y="3071550"/>
            <a:ext cx="11339100" cy="9297000"/>
          </a:xfrm>
          <a:prstGeom prst="rect">
            <a:avLst/>
          </a:prstGeom>
          <a:noFill/>
          <a:ln>
            <a:noFill/>
          </a:ln>
        </p:spPr>
        <p:txBody>
          <a:bodyPr spcFirstLastPara="1" wrap="square" lIns="91425" tIns="91425" rIns="91425" bIns="91425" anchor="t" anchorCtr="0">
            <a:spAutoFit/>
          </a:bodyPr>
          <a:lstStyle/>
          <a:p>
            <a:pPr marL="457200" lvl="0" indent="-482600" algn="l" rtl="0">
              <a:lnSpc>
                <a:spcPct val="115000"/>
              </a:lnSpc>
              <a:spcBef>
                <a:spcPts val="1200"/>
              </a:spcBef>
              <a:spcAft>
                <a:spcPts val="0"/>
              </a:spcAft>
              <a:buSzPts val="4000"/>
              <a:buFont typeface="Helvetica Neue"/>
              <a:buChar char="●"/>
            </a:pPr>
            <a:r>
              <a:rPr lang="en-US" sz="4000">
                <a:latin typeface="Helvetica Neue"/>
                <a:ea typeface="Helvetica Neue"/>
                <a:cs typeface="Helvetica Neue"/>
                <a:sym typeface="Helvetica Neue"/>
              </a:rPr>
              <a:t>Dynamic capacity device is a CXL3.0 feature which allows memory capacity to change dynamically without host system restart​</a:t>
            </a:r>
            <a:endParaRPr sz="4000">
              <a:latin typeface="Helvetica Neue"/>
              <a:ea typeface="Helvetica Neue"/>
              <a:cs typeface="Helvetica Neue"/>
              <a:sym typeface="Helvetica Neue"/>
            </a:endParaRPr>
          </a:p>
          <a:p>
            <a:pPr marL="457200" lvl="0"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CXL device can have up to 8 Dynamic Capacity regions per host​</a:t>
            </a:r>
            <a:endParaRPr sz="4000">
              <a:latin typeface="Helvetica Neue"/>
              <a:ea typeface="Helvetica Neue"/>
              <a:cs typeface="Helvetica Neue"/>
              <a:sym typeface="Helvetica Neue"/>
            </a:endParaRPr>
          </a:p>
          <a:p>
            <a:pPr marL="457200" lvl="0"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Dynamic capacity is added/released in a form of memory extent which is defined with start address, length and user tags​</a:t>
            </a:r>
            <a:endParaRPr sz="4000">
              <a:latin typeface="Helvetica Neue"/>
              <a:ea typeface="Helvetica Neue"/>
              <a:cs typeface="Helvetica Neue"/>
              <a:sym typeface="Helvetica Neue"/>
            </a:endParaRPr>
          </a:p>
          <a:p>
            <a:pPr marL="457200" lvl="0"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CXL device maintains extent list per host ​</a:t>
            </a:r>
            <a:endParaRPr sz="4000">
              <a:latin typeface="Helvetica Neue"/>
              <a:ea typeface="Helvetica Neue"/>
              <a:cs typeface="Helvetica Neue"/>
              <a:sym typeface="Helvetica Neue"/>
            </a:endParaRPr>
          </a:p>
          <a:p>
            <a:pPr marL="457200" lvl="0"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Dynamic capacity add/release operation are triggered through Fabric Manager​</a:t>
            </a:r>
            <a:endParaRPr sz="4000">
              <a:latin typeface="Helvetica Neue"/>
              <a:ea typeface="Helvetica Neue"/>
              <a:cs typeface="Helvetica Neue"/>
              <a:sym typeface="Helvetica Neue"/>
            </a:endParaRPr>
          </a:p>
          <a:p>
            <a:pPr marL="457200" lvl="0"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Dynamic capacity at the host is provisioned as DAX device</a:t>
            </a:r>
            <a:endParaRPr sz="6000">
              <a:latin typeface="Helvetica Neue"/>
              <a:ea typeface="Helvetica Neue"/>
              <a:cs typeface="Helvetica Neue"/>
              <a:sym typeface="Helvetica Neue"/>
            </a:endParaRPr>
          </a:p>
        </p:txBody>
      </p:sp>
      <p:pic>
        <p:nvPicPr>
          <p:cNvPr id="104" name="Google Shape;104;p21" descr="image"/>
          <p:cNvPicPr preferRelativeResize="0"/>
          <p:nvPr/>
        </p:nvPicPr>
        <p:blipFill>
          <a:blip r:embed="rId4">
            <a:alphaModFix/>
          </a:blip>
          <a:stretch>
            <a:fillRect/>
          </a:stretch>
        </p:blipFill>
        <p:spPr>
          <a:xfrm>
            <a:off x="14761550" y="3071550"/>
            <a:ext cx="7769576" cy="9597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23"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17" name="Google Shape;117;p23"/>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Asynchronous DC Memory Release</a:t>
            </a:r>
            <a:endParaRPr sz="6000">
              <a:latin typeface="Helvetica Neue"/>
              <a:ea typeface="Helvetica Neue"/>
              <a:cs typeface="Helvetica Neue"/>
              <a:sym typeface="Helvetica Neue"/>
            </a:endParaRPr>
          </a:p>
        </p:txBody>
      </p:sp>
      <p:sp>
        <p:nvSpPr>
          <p:cNvPr id="118" name="Google Shape;118;p23"/>
          <p:cNvSpPr txBox="1"/>
          <p:nvPr/>
        </p:nvSpPr>
        <p:spPr>
          <a:xfrm>
            <a:off x="2754425" y="2944725"/>
            <a:ext cx="20999700" cy="7172700"/>
          </a:xfrm>
          <a:prstGeom prst="rect">
            <a:avLst/>
          </a:prstGeom>
          <a:noFill/>
          <a:ln>
            <a:noFill/>
          </a:ln>
        </p:spPr>
        <p:txBody>
          <a:bodyPr spcFirstLastPara="1" wrap="square" lIns="91425" tIns="91425" rIns="91425" bIns="91425" anchor="t" anchorCtr="0">
            <a:spAutoFit/>
          </a:bodyPr>
          <a:lstStyle/>
          <a:p>
            <a:pPr marL="457200" lvl="0" indent="-609600" algn="l" rtl="0">
              <a:lnSpc>
                <a:spcPct val="115000"/>
              </a:lnSpc>
              <a:spcBef>
                <a:spcPts val="1200"/>
              </a:spcBef>
              <a:spcAft>
                <a:spcPts val="0"/>
              </a:spcAft>
              <a:buSzPts val="6000"/>
              <a:buFont typeface="Helvetica Neue"/>
              <a:buChar char="●"/>
            </a:pPr>
            <a:r>
              <a:rPr lang="en-US" sz="6000">
                <a:latin typeface="Helvetica Neue"/>
                <a:ea typeface="Helvetica Neue"/>
                <a:cs typeface="Helvetica Neue"/>
                <a:sym typeface="Helvetica Neue"/>
              </a:rPr>
              <a:t>User pinned memory  ​</a:t>
            </a:r>
            <a:endParaRPr sz="6000">
              <a:latin typeface="Helvetica Neue"/>
              <a:ea typeface="Helvetica Neue"/>
              <a:cs typeface="Helvetica Neue"/>
              <a:sym typeface="Helvetica Neue"/>
            </a:endParaRPr>
          </a:p>
          <a:p>
            <a:pPr marL="914400" lvl="1"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Complete or Partial Extent Memory not released on DC release memory request as its in the use.</a:t>
            </a:r>
            <a:endParaRPr sz="4000">
              <a:latin typeface="Helvetica Neue"/>
              <a:ea typeface="Helvetica Neue"/>
              <a:cs typeface="Helvetica Neue"/>
              <a:sym typeface="Helvetica Neue"/>
            </a:endParaRPr>
          </a:p>
          <a:p>
            <a:pPr marL="914400" lvl="1"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Once memory is free then it needs to be returned to the device asynchronously</a:t>
            </a:r>
            <a:endParaRPr sz="4000">
              <a:latin typeface="Helvetica Neue"/>
              <a:ea typeface="Helvetica Neue"/>
              <a:cs typeface="Helvetica Neue"/>
              <a:sym typeface="Helvetica Neue"/>
            </a:endParaRPr>
          </a:p>
          <a:p>
            <a:pPr marL="914400" lvl="1"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Based on in use device dax mappings​</a:t>
            </a:r>
            <a:endParaRPr sz="4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Kernel Pinned memory​</a:t>
            </a:r>
            <a:endParaRPr sz="6000">
              <a:latin typeface="Helvetica Neue"/>
              <a:ea typeface="Helvetica Neue"/>
              <a:cs typeface="Helvetica Neue"/>
              <a:sym typeface="Helvetica Neue"/>
            </a:endParaRPr>
          </a:p>
          <a:p>
            <a:pPr marL="914400" lvl="1"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Complete or Partial Extent Memory not released on DC release memory request as its pinned in the kernel</a:t>
            </a:r>
            <a:endParaRPr sz="4000">
              <a:latin typeface="Helvetica Neue"/>
              <a:ea typeface="Helvetica Neue"/>
              <a:cs typeface="Helvetica Neue"/>
              <a:sym typeface="Helvetica Neue"/>
            </a:endParaRPr>
          </a:p>
          <a:p>
            <a:pPr marL="914400" lvl="1"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Memory released when mapping is released (unlikely to happen)</a:t>
            </a:r>
            <a:endParaRPr sz="4000">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p24"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24" name="Google Shape;124;p24"/>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Partial extents</a:t>
            </a:r>
            <a:endParaRPr sz="6000">
              <a:latin typeface="Helvetica Neue"/>
              <a:ea typeface="Helvetica Neue"/>
              <a:cs typeface="Helvetica Neue"/>
              <a:sym typeface="Helvetica Neue"/>
            </a:endParaRPr>
          </a:p>
        </p:txBody>
      </p:sp>
      <p:sp>
        <p:nvSpPr>
          <p:cNvPr id="125" name="Google Shape;125;p24"/>
          <p:cNvSpPr txBox="1"/>
          <p:nvPr/>
        </p:nvSpPr>
        <p:spPr>
          <a:xfrm>
            <a:off x="2489175" y="2944725"/>
            <a:ext cx="21264900" cy="6618600"/>
          </a:xfrm>
          <a:prstGeom prst="rect">
            <a:avLst/>
          </a:prstGeom>
          <a:noFill/>
          <a:ln>
            <a:noFill/>
          </a:ln>
        </p:spPr>
        <p:txBody>
          <a:bodyPr spcFirstLastPara="1" wrap="square" lIns="91425" tIns="91425" rIns="91425" bIns="91425" anchor="t" anchorCtr="0">
            <a:spAutoFit/>
          </a:bodyPr>
          <a:lstStyle/>
          <a:p>
            <a:pPr marL="457200" lvl="0" indent="-609600" algn="l" rtl="0">
              <a:lnSpc>
                <a:spcPct val="115000"/>
              </a:lnSpc>
              <a:spcBef>
                <a:spcPts val="1200"/>
              </a:spcBef>
              <a:spcAft>
                <a:spcPts val="0"/>
              </a:spcAft>
              <a:buSzPts val="6000"/>
              <a:buFont typeface="Helvetica Neue"/>
              <a:buChar char="●"/>
            </a:pPr>
            <a:r>
              <a:rPr lang="en-US" sz="6000">
                <a:latin typeface="Helvetica Neue"/>
                <a:ea typeface="Helvetica Neue"/>
                <a:cs typeface="Helvetica Neue"/>
                <a:sym typeface="Helvetica Neue"/>
              </a:rPr>
              <a:t>Any strong use case in Linux?</a:t>
            </a:r>
            <a:endParaRPr sz="6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Spec allows</a:t>
            </a:r>
            <a:endParaRPr sz="6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the device to request release of sub-extents</a:t>
            </a:r>
            <a:endParaRPr sz="5000">
              <a:latin typeface="Helvetica Neue"/>
              <a:ea typeface="Helvetica Neue"/>
              <a:cs typeface="Helvetica Neue"/>
              <a:sym typeface="Helvetica Neue"/>
            </a:endParaRPr>
          </a:p>
          <a:p>
            <a:pPr marL="1371600" lvl="2"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(vs what was previously added)</a:t>
            </a:r>
            <a:endParaRPr sz="4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the host to accept part of an extent offered from the device</a:t>
            </a:r>
            <a:endParaRPr sz="5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sub-extents not supported for now</a:t>
            </a:r>
            <a:endParaRPr sz="6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[based on discord discussion]</a:t>
            </a:r>
            <a:endParaRPr sz="5000">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25"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31" name="Google Shape;131;p25"/>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DCD Interleaving Challenges</a:t>
            </a:r>
            <a:endParaRPr sz="6000">
              <a:latin typeface="Helvetica Neue"/>
              <a:ea typeface="Helvetica Neue"/>
              <a:cs typeface="Helvetica Neue"/>
              <a:sym typeface="Helvetica Neue"/>
            </a:endParaRPr>
          </a:p>
        </p:txBody>
      </p:sp>
      <p:sp>
        <p:nvSpPr>
          <p:cNvPr id="132" name="Google Shape;132;p25"/>
          <p:cNvSpPr txBox="1"/>
          <p:nvPr/>
        </p:nvSpPr>
        <p:spPr>
          <a:xfrm>
            <a:off x="2820375" y="3071550"/>
            <a:ext cx="11339100" cy="7881000"/>
          </a:xfrm>
          <a:prstGeom prst="rect">
            <a:avLst/>
          </a:prstGeom>
          <a:noFill/>
          <a:ln>
            <a:noFill/>
          </a:ln>
        </p:spPr>
        <p:txBody>
          <a:bodyPr spcFirstLastPara="1" wrap="square" lIns="91425" tIns="91425" rIns="91425" bIns="91425" anchor="t" anchorCtr="0">
            <a:spAutoFit/>
          </a:bodyPr>
          <a:lstStyle/>
          <a:p>
            <a:pPr marL="457200" lvl="0" indent="-482600" algn="l" rtl="0">
              <a:lnSpc>
                <a:spcPct val="115000"/>
              </a:lnSpc>
              <a:spcBef>
                <a:spcPts val="1200"/>
              </a:spcBef>
              <a:spcAft>
                <a:spcPts val="0"/>
              </a:spcAft>
              <a:buSzPts val="4000"/>
              <a:buFont typeface="Helvetica Neue"/>
              <a:buChar char="●"/>
            </a:pPr>
            <a:r>
              <a:rPr lang="en-US" sz="4000">
                <a:latin typeface="Helvetica Neue"/>
                <a:ea typeface="Helvetica Neue"/>
                <a:cs typeface="Helvetica Neue"/>
                <a:sym typeface="Helvetica Neue"/>
              </a:rPr>
              <a:t>Runtime construct/destroy the memory range from the interleaved memory devices extents notified through DC add or release interrupts.​</a:t>
            </a:r>
            <a:endParaRPr sz="4000">
              <a:latin typeface="Helvetica Neue"/>
              <a:ea typeface="Helvetica Neue"/>
              <a:cs typeface="Helvetica Neue"/>
              <a:sym typeface="Helvetica Neue"/>
            </a:endParaRPr>
          </a:p>
          <a:p>
            <a:pPr marL="457200" lvl="0"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Extent Add - Once Interleaving set is complete after receiving the last add extent from the interleaved memory device, It’s driver will construct the HPA range, surface the extents to the user space  after the last extent.​</a:t>
            </a:r>
            <a:endParaRPr sz="4000">
              <a:latin typeface="Helvetica Neue"/>
              <a:ea typeface="Helvetica Neue"/>
              <a:cs typeface="Helvetica Neue"/>
              <a:sym typeface="Helvetica Neue"/>
            </a:endParaRPr>
          </a:p>
          <a:p>
            <a:pPr marL="457200" lvl="0" indent="-482600" algn="l" rtl="0">
              <a:lnSpc>
                <a:spcPct val="115000"/>
              </a:lnSpc>
              <a:spcBef>
                <a:spcPts val="0"/>
              </a:spcBef>
              <a:spcAft>
                <a:spcPts val="0"/>
              </a:spcAft>
              <a:buSzPts val="4000"/>
              <a:buFont typeface="Helvetica Neue"/>
              <a:buChar char="●"/>
            </a:pPr>
            <a:r>
              <a:rPr lang="en-US" sz="4000">
                <a:latin typeface="Helvetica Neue"/>
                <a:ea typeface="Helvetica Neue"/>
                <a:cs typeface="Helvetica Neue"/>
                <a:sym typeface="Helvetica Neue"/>
              </a:rPr>
              <a:t>Extent Remove- First release extent from the interleaving will leads to removal of interleaved memory range extent from user space.</a:t>
            </a:r>
            <a:endParaRPr sz="4000">
              <a:latin typeface="Helvetica Neue"/>
              <a:ea typeface="Helvetica Neue"/>
              <a:cs typeface="Helvetica Neue"/>
              <a:sym typeface="Helvetica Neue"/>
            </a:endParaRPr>
          </a:p>
        </p:txBody>
      </p:sp>
      <p:pic>
        <p:nvPicPr>
          <p:cNvPr id="133" name="Google Shape;133;p25" descr="image"/>
          <p:cNvPicPr preferRelativeResize="0"/>
          <p:nvPr/>
        </p:nvPicPr>
        <p:blipFill>
          <a:blip r:embed="rId4">
            <a:alphaModFix/>
          </a:blip>
          <a:stretch>
            <a:fillRect/>
          </a:stretch>
        </p:blipFill>
        <p:spPr>
          <a:xfrm>
            <a:off x="14000100" y="3071550"/>
            <a:ext cx="9283349" cy="806363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Google Shape;138;p26" descr="LPC2023_slide1.jpg"/>
          <p:cNvPicPr preferRelativeResize="0"/>
          <p:nvPr/>
        </p:nvPicPr>
        <p:blipFill rotWithShape="1">
          <a:blip r:embed="rId3">
            <a:alphaModFix/>
          </a:blip>
          <a:srcRect/>
          <a:stretch/>
        </p:blipFill>
        <p:spPr>
          <a:xfrm>
            <a:off x="0" y="0"/>
            <a:ext cx="24384000" cy="13716000"/>
          </a:xfrm>
          <a:prstGeom prst="rect">
            <a:avLst/>
          </a:prstGeom>
          <a:noFill/>
          <a:ln>
            <a:noFill/>
          </a:ln>
        </p:spPr>
      </p:pic>
      <p:sp>
        <p:nvSpPr>
          <p:cNvPr id="139" name="Google Shape;139;p26"/>
          <p:cNvSpPr txBox="1"/>
          <p:nvPr/>
        </p:nvSpPr>
        <p:spPr>
          <a:xfrm>
            <a:off x="9266250" y="1010500"/>
            <a:ext cx="14017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6000">
                <a:latin typeface="Helvetica Neue"/>
                <a:ea typeface="Helvetica Neue"/>
                <a:cs typeface="Helvetica Neue"/>
                <a:sym typeface="Helvetica Neue"/>
              </a:rPr>
              <a:t>Forced Dynamic capacity support</a:t>
            </a:r>
            <a:endParaRPr sz="6000">
              <a:latin typeface="Helvetica Neue"/>
              <a:ea typeface="Helvetica Neue"/>
              <a:cs typeface="Helvetica Neue"/>
              <a:sym typeface="Helvetica Neue"/>
            </a:endParaRPr>
          </a:p>
        </p:txBody>
      </p:sp>
      <p:sp>
        <p:nvSpPr>
          <p:cNvPr id="140" name="Google Shape;140;p26"/>
          <p:cNvSpPr txBox="1"/>
          <p:nvPr/>
        </p:nvSpPr>
        <p:spPr>
          <a:xfrm>
            <a:off x="2754425" y="2944725"/>
            <a:ext cx="20999700" cy="9096900"/>
          </a:xfrm>
          <a:prstGeom prst="rect">
            <a:avLst/>
          </a:prstGeom>
          <a:noFill/>
          <a:ln>
            <a:noFill/>
          </a:ln>
        </p:spPr>
        <p:txBody>
          <a:bodyPr spcFirstLastPara="1" wrap="square" lIns="91425" tIns="91425" rIns="91425" bIns="91425" anchor="t" anchorCtr="0">
            <a:spAutoFit/>
          </a:bodyPr>
          <a:lstStyle/>
          <a:p>
            <a:pPr marL="457200" lvl="0" indent="-609600" algn="l" rtl="0">
              <a:lnSpc>
                <a:spcPct val="115000"/>
              </a:lnSpc>
              <a:spcBef>
                <a:spcPts val="1200"/>
              </a:spcBef>
              <a:spcAft>
                <a:spcPts val="0"/>
              </a:spcAft>
              <a:buSzPts val="6000"/>
              <a:buFont typeface="Helvetica Neue"/>
              <a:buChar char="●"/>
            </a:pPr>
            <a:r>
              <a:rPr lang="en-US" sz="6000">
                <a:latin typeface="Helvetica Neue"/>
                <a:ea typeface="Helvetica Neue"/>
                <a:cs typeface="Helvetica Neue"/>
                <a:sym typeface="Helvetica Neue"/>
              </a:rPr>
              <a:t>If memory is pinned for long time, then device can raise forced dynamic capacity release request</a:t>
            </a:r>
            <a:endParaRPr sz="6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Device will not wait for the response and will remove the memory</a:t>
            </a:r>
            <a:endParaRPr sz="6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Any access to that memory by the kernel will lead to poison</a:t>
            </a:r>
            <a:endParaRPr sz="6000">
              <a:latin typeface="Helvetica Neue"/>
              <a:ea typeface="Helvetica Neue"/>
              <a:cs typeface="Helvetica Neue"/>
              <a:sym typeface="Helvetica Neue"/>
            </a:endParaRPr>
          </a:p>
          <a:p>
            <a:pPr marL="457200" lvl="0" indent="-609600" algn="l" rtl="0">
              <a:lnSpc>
                <a:spcPct val="115000"/>
              </a:lnSpc>
              <a:spcBef>
                <a:spcPts val="0"/>
              </a:spcBef>
              <a:spcAft>
                <a:spcPts val="0"/>
              </a:spcAft>
              <a:buSzPts val="6000"/>
              <a:buFont typeface="Helvetica Neue"/>
              <a:buChar char="●"/>
            </a:pPr>
            <a:r>
              <a:rPr lang="en-US" sz="6000">
                <a:latin typeface="Helvetica Neue"/>
                <a:ea typeface="Helvetica Neue"/>
                <a:cs typeface="Helvetica Neue"/>
                <a:sym typeface="Helvetica Neue"/>
              </a:rPr>
              <a:t>Force ignored by Linux software</a:t>
            </a:r>
            <a:endParaRPr sz="6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[dev_err_ratelimited()]</a:t>
            </a:r>
            <a:endParaRPr sz="5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Extent is leaked</a:t>
            </a:r>
            <a:endParaRPr sz="5000">
              <a:latin typeface="Helvetica Neue"/>
              <a:ea typeface="Helvetica Neue"/>
              <a:cs typeface="Helvetica Neue"/>
              <a:sym typeface="Helvetica Neue"/>
            </a:endParaRPr>
          </a:p>
          <a:p>
            <a:pPr marL="914400" lvl="1" indent="-546100" algn="l" rtl="0">
              <a:lnSpc>
                <a:spcPct val="115000"/>
              </a:lnSpc>
              <a:spcBef>
                <a:spcPts val="0"/>
              </a:spcBef>
              <a:spcAft>
                <a:spcPts val="0"/>
              </a:spcAft>
              <a:buSzPts val="5000"/>
              <a:buFont typeface="Helvetica Neue"/>
              <a:buChar char="○"/>
            </a:pPr>
            <a:r>
              <a:rPr lang="en-US" sz="5000">
                <a:latin typeface="Helvetica Neue"/>
                <a:ea typeface="Helvetica Neue"/>
                <a:cs typeface="Helvetica Neue"/>
                <a:sym typeface="Helvetica Neue"/>
              </a:rPr>
              <a:t>Probably will require host reboot…</a:t>
            </a:r>
            <a:endParaRPr sz="5000">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TotalTime>
  <Words>687</Words>
  <Application>Microsoft Office PowerPoint</Application>
  <PresentationFormat>Custom</PresentationFormat>
  <Paragraphs>116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Dosis Medium</vt:lpstr>
      <vt:lpstr>Helvetica Neue</vt:lpstr>
      <vt:lpstr>Arial</vt:lpstr>
      <vt:lpstr>21_BasicWhite</vt:lpstr>
      <vt:lpstr>PowerPoint Presentation</vt:lpstr>
      <vt:lpstr>Plumbing challenges in Dynamic Capacity Devices LPC CXL micro conference 2023 Navneet Singh, Ira Weiny, and Jonathan Cameron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Backup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 Navneet</dc:creator>
  <cp:lastModifiedBy>Singh, Navneet</cp:lastModifiedBy>
  <cp:revision>1</cp:revision>
  <dcterms:modified xsi:type="dcterms:W3CDTF">2023-11-13T01:58:35Z</dcterms:modified>
</cp:coreProperties>
</file>