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2" r:id="rId9"/>
    <p:sldId id="263" r:id="rId10"/>
    <p:sldId id="264" r:id="rId11"/>
    <p:sldId id="265" r:id="rId12"/>
    <p:sldId id="266" r:id="rId13"/>
    <p:sldId id="261" r:id="rId14"/>
  </p:sldIdLst>
  <p:sldSz cx="24384000" cy="13716000"/>
  <p:notesSz cx="6858000" cy="9144000"/>
  <p:custDataLst>
    <p:tags r:id="rId18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7700"/>
    <a:srgbClr val="668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gs" Target="tags/tag3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863856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16058520" y="320940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121896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863856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16058520" y="7364520"/>
            <a:ext cx="70660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218960" y="547200"/>
            <a:ext cx="21944880" cy="1061604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7954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2463560" y="736452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2463560" y="3209400"/>
            <a:ext cx="1070892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218960" y="7364520"/>
            <a:ext cx="21944880" cy="379440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endParaRPr lang="en-US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4" Type="http://schemas.openxmlformats.org/officeDocument/2006/relationships/theme" Target="../theme/theme2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4" Type="http://schemas.openxmlformats.org/officeDocument/2006/relationships/theme" Target="../theme/theme3.xml"/><Relationship Id="rId13" Type="http://schemas.openxmlformats.org/officeDocument/2006/relationships/image" Target="../media/image3.jpeg"/><Relationship Id="rId12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Google Shape;81;p2"/>
          <p:cNvPicPr/>
          <p:nvPr/>
        </p:nvPicPr>
        <p:blipFill>
          <a:blip r:embed="rId13"/>
          <a:stretch>
            <a:fillRect/>
          </a:stretch>
        </p:blipFill>
        <p:spPr>
          <a:xfrm>
            <a:off x="0" y="360"/>
            <a:ext cx="24383520" cy="1371564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body"/>
          </p:nvPr>
        </p:nvSpPr>
        <p:spPr>
          <a:xfrm>
            <a:off x="-1155600" y="-1295280"/>
            <a:ext cx="26745840" cy="1601856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 panose="020B0604020202020204"/>
              </a:rPr>
              <a:t>Click to edit the outline text format</a:t>
            </a:r>
            <a:endParaRPr lang="en-US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 panose="020B0604020202020204"/>
              </a:rPr>
              <a:t>Second Outline Level</a:t>
            </a:r>
            <a:endParaRPr lang="en-US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 panose="020B0604020202020204"/>
              </a:rPr>
              <a:t>Third Outline Level</a:t>
            </a:r>
            <a:endParaRPr lang="en-US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 panose="020B0604020202020204"/>
              </a:rPr>
              <a:t>Fourth Outline Level</a:t>
            </a:r>
            <a:endParaRPr lang="en-US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</a:rPr>
              <a:t>Fifth Outline Level</a:t>
            </a:r>
            <a:endParaRPr lang="en-US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</a:rPr>
              <a:t>Sixth Outline Level</a:t>
            </a:r>
            <a:endParaRPr lang="en-US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</a:rPr>
              <a:t>Seventh Outline Level</a:t>
            </a:r>
            <a:endParaRPr lang="en-US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1206360" y="7124760"/>
            <a:ext cx="21970800" cy="4647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r>
              <a:rPr lang="en-US" sz="1400" b="0" strike="noStrike" spc="-1">
                <a:solidFill>
                  <a:srgbClr val="000000"/>
                </a:solidFill>
                <a:latin typeface="Arial" panose="020B0604020202020204"/>
              </a:rPr>
              <a:t>Click to edit the title text format</a:t>
            </a:r>
            <a:endParaRPr lang="en-US" sz="14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1207800" y="1106280"/>
            <a:ext cx="21968280" cy="636480"/>
          </a:xfrm>
          <a:prstGeom prst="rect">
            <a:avLst/>
          </a:prstGeom>
        </p:spPr>
        <p:txBody>
          <a:bodyPr lIns="0" tIns="0" rIns="0" bIns="0">
            <a:normAutofit fontScale="15000"/>
          </a:bodyPr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 panose="020B0604020202020204"/>
              </a:rPr>
              <a:t>Click to edit the outline text format</a:t>
            </a:r>
            <a:endParaRPr lang="en-US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 panose="020B0604020202020204"/>
              </a:rPr>
              <a:t>Second Outline Level</a:t>
            </a:r>
            <a:endParaRPr lang="en-US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 panose="020B0604020202020204"/>
              </a:rPr>
              <a:t>Third Outline Level</a:t>
            </a:r>
            <a:endParaRPr lang="en-US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 panose="020B0604020202020204"/>
              </a:rPr>
              <a:t>Fourth Outline Level</a:t>
            </a:r>
            <a:endParaRPr lang="en-US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</a:rPr>
              <a:t>Fifth Outline Level</a:t>
            </a:r>
            <a:endParaRPr lang="en-US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</a:rPr>
              <a:t>Sixth Outline Level</a:t>
            </a:r>
            <a:endParaRPr lang="en-US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</a:rPr>
              <a:t>Seventh Outline Level</a:t>
            </a:r>
            <a:endParaRPr lang="en-US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1206360" y="11610000"/>
            <a:ext cx="21970800" cy="1116720"/>
          </a:xfrm>
          <a:prstGeom prst="rect">
            <a:avLst/>
          </a:prstGeom>
        </p:spPr>
        <p:txBody>
          <a:bodyPr lIns="0" tIns="0" rIns="0" bIns="0">
            <a:normAutofit fontScale="35000"/>
          </a:bodyPr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 panose="020B0604020202020204"/>
              </a:rPr>
              <a:t>Click to edit the outline text format</a:t>
            </a:r>
            <a:endParaRPr lang="en-US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 panose="020B0604020202020204"/>
              </a:rPr>
              <a:t>Second Outline Level</a:t>
            </a:r>
            <a:endParaRPr lang="en-US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 panose="020B0604020202020204"/>
              </a:rPr>
              <a:t>Third Outline Level</a:t>
            </a:r>
            <a:endParaRPr lang="en-US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 panose="020B0604020202020204"/>
              </a:rPr>
              <a:t>Fourth Outline Level</a:t>
            </a:r>
            <a:endParaRPr lang="en-US" sz="14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</a:rPr>
              <a:t>Fifth Outline Level</a:t>
            </a:r>
            <a:endParaRPr lang="en-US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</a:rPr>
              <a:t>Sixth Outline Level</a:t>
            </a:r>
            <a:endParaRPr lang="en-US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 panose="020B0604020202020204"/>
              </a:rPr>
              <a:t>Seventh Outline Level</a:t>
            </a:r>
            <a:endParaRPr lang="en-US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/>
          </p:nvPr>
        </p:nvSpPr>
        <p:spPr>
          <a:xfrm>
            <a:off x="12001680" y="5398560"/>
            <a:ext cx="368280" cy="8056800"/>
          </a:xfrm>
          <a:prstGeom prst="rect">
            <a:avLst/>
          </a:prstGeom>
        </p:spPr>
        <p:txBody>
          <a:bodyPr lIns="50760" tIns="50760" rIns="50760" bIns="50760" anchor="b">
            <a:noAutofit/>
          </a:bodyPr>
          <a:p>
            <a:pPr algn="ctr">
              <a:lnSpc>
                <a:spcPct val="100000"/>
              </a:lnSpc>
              <a:tabLst>
                <a:tab pos="0" algn="l"/>
              </a:tabLst>
            </a:pPr>
            <a:fld id="{1D4CB245-C313-409D-8A17-2F051369A5DE}" type="slidenum">
              <a:rPr lang="en-US" sz="1800" b="0" strike="noStrike" spc="-1">
                <a:solidFill>
                  <a:srgbClr val="000000"/>
                </a:solidFill>
                <a:latin typeface="Helvetica Neue"/>
                <a:ea typeface="Helvetica Neue"/>
              </a:rPr>
            </a:fld>
            <a:endParaRPr lang="en-US" sz="1800" b="0" strike="noStrike" spc="-1">
              <a:latin typeface="Times New Roman" panose="020206030504050203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r>
              <a:rPr lang="en-US" sz="7200" b="0" strike="noStrike" spc="-1">
                <a:latin typeface="Arial" panose="020B0604020202020204"/>
              </a:rPr>
              <a:t>Click to edit the title text format</a:t>
            </a:r>
            <a:endParaRPr lang="en-US" sz="7200" b="0" strike="noStrike" spc="-1">
              <a:latin typeface="Arial" panose="020B0604020202020204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3200" b="0" strike="noStrike" spc="-1">
                <a:latin typeface="Arial" panose="020B0604020202020204"/>
              </a:rPr>
              <a:t>Click to edit the outline text format</a:t>
            </a:r>
            <a:endParaRPr lang="en-US" sz="3200" b="0" strike="noStrike" spc="-1"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2800" b="0" strike="noStrike" spc="-1">
                <a:latin typeface="Arial" panose="020B0604020202020204"/>
              </a:rPr>
              <a:t>Second Outline Level</a:t>
            </a:r>
            <a:endParaRPr lang="en-US" sz="2800" b="0" strike="noStrike" spc="-1"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400" b="0" strike="noStrike" spc="-1">
                <a:latin typeface="Arial" panose="020B0604020202020204"/>
              </a:rPr>
              <a:t>Third Outline Level</a:t>
            </a:r>
            <a:endParaRPr lang="en-US" sz="2400" b="0" strike="noStrike" spc="-1"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2000" b="0" strike="noStrike" spc="-1">
                <a:latin typeface="Arial" panose="020B0604020202020204"/>
              </a:rPr>
              <a:t>Fourth Outline Level</a:t>
            </a:r>
            <a:endParaRPr lang="en-US" sz="2000" b="0" strike="noStrike" spc="-1"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latin typeface="Arial" panose="020B0604020202020204"/>
              </a:rPr>
              <a:t>Fifth Outline Level</a:t>
            </a:r>
            <a:endParaRPr lang="en-US" sz="2000" b="0" strike="noStrike" spc="-1"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latin typeface="Arial" panose="020B0604020202020204"/>
              </a:rPr>
              <a:t>Sixth Outline Level</a:t>
            </a:r>
            <a:endParaRPr lang="en-US" sz="2000" b="0" strike="noStrike" spc="-1"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latin typeface="Arial" panose="020B0604020202020204"/>
              </a:rPr>
              <a:t>Seventh Outline Level</a:t>
            </a:r>
            <a:endParaRPr lang="en-US" sz="2000" b="0" strike="noStrike" spc="-1">
              <a:latin typeface="Arial" panose="020B0604020202020204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1218960" y="12495240"/>
            <a:ext cx="5680800" cy="94572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r>
              <a:rPr lang="en-US" sz="1400" b="0" strike="noStrike" spc="-1">
                <a:latin typeface="Times New Roman" panose="02020603050405020304"/>
              </a:rPr>
              <a:t>&lt;date/time&gt;</a:t>
            </a:r>
            <a:endParaRPr lang="en-US" sz="1400" b="0" strike="noStrike" spc="-1">
              <a:latin typeface="Times New Roman" panose="02020603050405020304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8339040" y="12495240"/>
            <a:ext cx="7729200" cy="94572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/>
            <a:r>
              <a:rPr lang="en-US" sz="1400" b="0" strike="noStrike" spc="-1">
                <a:latin typeface="Times New Roman" panose="02020603050405020304"/>
              </a:rPr>
              <a:t>&lt;footer&gt;</a:t>
            </a:r>
            <a:endParaRPr lang="en-US" sz="1400" b="0" strike="noStrike" spc="-1">
              <a:latin typeface="Times New Roman" panose="02020603050405020304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17483040" y="12495240"/>
            <a:ext cx="5680800" cy="94572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r"/>
            <a:fld id="{B8E59AF4-6778-4FFF-931E-761C344455BE}" type="slidenum">
              <a:rPr lang="en-US" sz="1400" b="0" strike="noStrike" spc="-1">
                <a:latin typeface="Times New Roman" panose="02020603050405020304"/>
              </a:rPr>
            </a:fld>
            <a:endParaRPr lang="en-US" sz="1400" b="0" strike="noStrike" spc="-1">
              <a:latin typeface="Times New Roman" panose="02020603050405020304"/>
            </a:endParaRPr>
          </a:p>
        </p:txBody>
      </p:sp>
      <p:pic>
        <p:nvPicPr>
          <p:cNvPr id="47" name="Google Shape;76;p1"/>
          <p:cNvPicPr/>
          <p:nvPr/>
        </p:nvPicPr>
        <p:blipFill>
          <a:blip r:embed="rId13"/>
          <a:stretch>
            <a:fillRect/>
          </a:stretch>
        </p:blipFill>
        <p:spPr>
          <a:xfrm>
            <a:off x="0" y="360"/>
            <a:ext cx="24383520" cy="1371564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218960" y="547200"/>
            <a:ext cx="21944880" cy="2289960"/>
          </a:xfrm>
          <a:prstGeom prst="rect">
            <a:avLst/>
          </a:prstGeom>
        </p:spPr>
        <p:txBody>
          <a:bodyPr lIns="0" tIns="0" rIns="0" bIns="0" anchor="ctr">
            <a:noAutofit/>
          </a:bodyPr>
          <a:p>
            <a:pPr algn="ctr"/>
            <a:r>
              <a:rPr lang="en-US" sz="4400" b="0" strike="noStrike" spc="-1">
                <a:latin typeface="Arial" panose="020B0604020202020204"/>
              </a:rPr>
              <a:t>Click to edit the title text format</a:t>
            </a:r>
            <a:endParaRPr lang="en-US" sz="4400" b="0" strike="noStrike" spc="-1">
              <a:latin typeface="Arial" panose="020B0604020202020204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1218960" y="3209400"/>
            <a:ext cx="21944880" cy="7954920"/>
          </a:xfrm>
          <a:prstGeom prst="rect">
            <a:avLst/>
          </a:prstGeom>
        </p:spPr>
        <p:txBody>
          <a:bodyPr lIns="0" tIns="0" rIns="0" bIns="0">
            <a:normAutofit/>
          </a:bodyPr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3200" b="0" strike="noStrike" spc="-1">
                <a:latin typeface="Arial" panose="020B0604020202020204"/>
              </a:rPr>
              <a:t>Click to edit the outline text format</a:t>
            </a:r>
            <a:endParaRPr lang="en-US" sz="3200" b="0" strike="noStrike" spc="-1"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2800" b="0" strike="noStrike" spc="-1">
                <a:latin typeface="Arial" panose="020B0604020202020204"/>
              </a:rPr>
              <a:t>Second Outline Level</a:t>
            </a:r>
            <a:endParaRPr lang="en-US" sz="2800" b="0" strike="noStrike" spc="-1"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400" b="0" strike="noStrike" spc="-1">
                <a:latin typeface="Arial" panose="020B0604020202020204"/>
              </a:rPr>
              <a:t>Third Outline Level</a:t>
            </a:r>
            <a:endParaRPr lang="en-US" sz="2400" b="0" strike="noStrike" spc="-1"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en-US" sz="2000" b="0" strike="noStrike" spc="-1">
                <a:latin typeface="Arial" panose="020B0604020202020204"/>
              </a:rPr>
              <a:t>Fourth Outline Level</a:t>
            </a:r>
            <a:endParaRPr lang="en-US" sz="2000" b="0" strike="noStrike" spc="-1"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latin typeface="Arial" panose="020B0604020202020204"/>
              </a:rPr>
              <a:t>Fifth Outline Level</a:t>
            </a:r>
            <a:endParaRPr lang="en-US" sz="2000" b="0" strike="noStrike" spc="-1"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latin typeface="Arial" panose="020B0604020202020204"/>
              </a:rPr>
              <a:t>Sixth Outline Level</a:t>
            </a:r>
            <a:endParaRPr lang="en-US" sz="2000" b="0" strike="noStrike" spc="-1"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US" sz="2000" b="0" strike="noStrike" spc="-1">
                <a:latin typeface="Arial" panose="020B0604020202020204"/>
              </a:rPr>
              <a:t>Seventh Outline Level</a:t>
            </a:r>
            <a:endParaRPr lang="en-US" sz="2000" b="0" strike="noStrike" spc="-1">
              <a:latin typeface="Arial" panose="020B0604020202020204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dt"/>
          </p:nvPr>
        </p:nvSpPr>
        <p:spPr>
          <a:xfrm>
            <a:off x="1218960" y="12495240"/>
            <a:ext cx="5680800" cy="94572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r>
              <a:rPr lang="en-US" sz="1400" b="0" strike="noStrike" spc="-1">
                <a:latin typeface="Times New Roman" panose="02020603050405020304"/>
              </a:rPr>
              <a:t>&lt;date/time&gt;</a:t>
            </a:r>
            <a:endParaRPr lang="en-US" sz="1400" b="0" strike="noStrike" spc="-1">
              <a:latin typeface="Times New Roman" panose="02020603050405020304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ftr"/>
          </p:nvPr>
        </p:nvSpPr>
        <p:spPr>
          <a:xfrm>
            <a:off x="8339040" y="12495240"/>
            <a:ext cx="7729200" cy="94572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/>
            <a:r>
              <a:rPr lang="en-US" sz="1400" b="0" strike="noStrike" spc="-1">
                <a:latin typeface="Times New Roman" panose="02020603050405020304"/>
              </a:rPr>
              <a:t>&lt;footer&gt;</a:t>
            </a:r>
            <a:endParaRPr lang="en-US" sz="1400" b="0" strike="noStrike" spc="-1">
              <a:latin typeface="Times New Roman" panose="02020603050405020304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sldNum"/>
          </p:nvPr>
        </p:nvSpPr>
        <p:spPr>
          <a:xfrm>
            <a:off x="17483040" y="12495240"/>
            <a:ext cx="5680800" cy="94572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r"/>
            <a:fld id="{D2D18208-DE63-466F-8A26-707A96364A49}" type="slidenum">
              <a:rPr lang="en-US" sz="1400" b="0" strike="noStrike" spc="-1">
                <a:latin typeface="Times New Roman" panose="02020603050405020304"/>
              </a:rPr>
            </a:fld>
            <a:endParaRPr lang="en-US" sz="1400" b="0" strike="noStrike" spc="-1">
              <a:latin typeface="Times New Roman" panose="02020603050405020304"/>
            </a:endParaRPr>
          </a:p>
        </p:txBody>
      </p:sp>
      <p:pic>
        <p:nvPicPr>
          <p:cNvPr id="89" name="Google Shape;102;p5"/>
          <p:cNvPicPr/>
          <p:nvPr/>
        </p:nvPicPr>
        <p:blipFill>
          <a:blip r:embed="rId13"/>
          <a:stretch>
            <a:fillRect/>
          </a:stretch>
        </p:blipFill>
        <p:spPr>
          <a:xfrm>
            <a:off x="0" y="360"/>
            <a:ext cx="24383520" cy="1371564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tags" Target="../tags/tag2.xml"/><Relationship Id="rId2" Type="http://schemas.openxmlformats.org/officeDocument/2006/relationships/image" Target="../media/image8.png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2567305" y="12186920"/>
            <a:ext cx="19250025" cy="982980"/>
          </a:xfrm>
          <a:prstGeom prst="rect">
            <a:avLst/>
          </a:prstGeom>
          <a:noFill/>
          <a:ln>
            <a:noFill/>
          </a:ln>
        </p:spPr>
        <p:txBody>
          <a:bodyPr lIns="50760" tIns="50760" rIns="50760" bIns="50760" anchor="b"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400" b="1" strike="noStrike" spc="-1">
                <a:solidFill>
                  <a:srgbClr val="407700"/>
                </a:solidFill>
                <a:latin typeface="Times New Roman" panose="02020603050405020304" charset="0"/>
                <a:ea typeface="Quicksand SemiBold"/>
                <a:cs typeface="Times New Roman" panose="02020603050405020304" charset="0"/>
              </a:rPr>
              <a:t>Kuankuan Guo</a:t>
            </a:r>
            <a:endParaRPr lang="en-US" sz="2400" b="1" strike="noStrike" spc="-1">
              <a:solidFill>
                <a:srgbClr val="407700"/>
              </a:solidFill>
              <a:latin typeface="Times New Roman" panose="02020603050405020304" charset="0"/>
              <a:ea typeface="Quicksand SemiBold"/>
              <a:cs typeface="Times New Roman" panose="02020603050405020304" charset="0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2400" b="1" strike="noStrike" spc="-1">
                <a:solidFill>
                  <a:srgbClr val="407700"/>
                </a:solidFill>
                <a:latin typeface="Times New Roman" panose="02020603050405020304" charset="0"/>
                <a:ea typeface="Quicksand SemiBold"/>
                <a:cs typeface="Times New Roman" panose="02020603050405020304" charset="0"/>
              </a:rPr>
              <a:t>kuankuan.guo@foxmail.com</a:t>
            </a:r>
            <a:endParaRPr lang="en-US" sz="2400" b="1" strike="noStrike" spc="-1">
              <a:solidFill>
                <a:srgbClr val="407700"/>
              </a:solidFill>
              <a:latin typeface="Times New Roman" panose="02020603050405020304" charset="0"/>
              <a:ea typeface="Quicksand SemiBold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3119120" y="3185795"/>
            <a:ext cx="19250025" cy="5681980"/>
          </a:xfrm>
          <a:prstGeom prst="rect">
            <a:avLst/>
          </a:prstGeom>
          <a:noFill/>
          <a:ln>
            <a:noFill/>
          </a:ln>
        </p:spPr>
        <p:txBody>
          <a:bodyPr lIns="50760" tIns="50760" rIns="50760" bIns="50760" anchor="b"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8800" b="1" strike="noStrike" spc="-1">
                <a:solidFill>
                  <a:srgbClr val="407700"/>
                </a:solidFill>
                <a:latin typeface="Times New Roman" panose="02020603050405020304" charset="0"/>
                <a:ea typeface="Quicksand SemiBold"/>
                <a:cs typeface="Times New Roman" panose="02020603050405020304" charset="0"/>
              </a:rPr>
              <a:t>ZonedStore:</a:t>
            </a:r>
            <a:endParaRPr lang="en-US" sz="8800" b="1" strike="noStrike" spc="-1">
              <a:solidFill>
                <a:srgbClr val="407700"/>
              </a:solidFill>
              <a:latin typeface="Times New Roman" panose="02020603050405020304" charset="0"/>
              <a:ea typeface="Quicksand SemiBold"/>
              <a:cs typeface="Times New Roman" panose="02020603050405020304" charset="0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en-US" sz="8800" b="1" strike="noStrike" spc="-1">
              <a:solidFill>
                <a:srgbClr val="407700"/>
              </a:solidFill>
              <a:latin typeface="Times New Roman" panose="02020603050405020304" charset="0"/>
              <a:ea typeface="Quicksand SemiBold"/>
              <a:cs typeface="Times New Roman" panose="02020603050405020304" charset="0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8800" b="1" strike="noStrike" spc="-1">
                <a:solidFill>
                  <a:srgbClr val="407700"/>
                </a:solidFill>
                <a:latin typeface="Times New Roman" panose="02020603050405020304" charset="0"/>
                <a:ea typeface="Quicksand SemiBold"/>
                <a:cs typeface="Times New Roman" panose="02020603050405020304" charset="0"/>
              </a:rPr>
              <a:t>A zone-aware cache system </a:t>
            </a:r>
            <a:endParaRPr lang="en-US" sz="8800" b="1" strike="noStrike" spc="-1">
              <a:solidFill>
                <a:srgbClr val="407700"/>
              </a:solidFill>
              <a:latin typeface="Times New Roman" panose="02020603050405020304" charset="0"/>
              <a:ea typeface="Quicksand SemiBold"/>
              <a:cs typeface="Times New Roman" panose="02020603050405020304" charset="0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n-US" sz="8800" b="1" strike="noStrike" spc="-1">
                <a:solidFill>
                  <a:srgbClr val="407700"/>
                </a:solidFill>
                <a:latin typeface="Times New Roman" panose="02020603050405020304" charset="0"/>
                <a:ea typeface="Quicksand SemiBold"/>
                <a:cs typeface="Times New Roman" panose="02020603050405020304" charset="0"/>
              </a:rPr>
              <a:t>for distributed databases</a:t>
            </a:r>
            <a:endParaRPr lang="en-US" sz="8800" b="1" strike="noStrike" spc="-1">
              <a:solidFill>
                <a:srgbClr val="407700"/>
              </a:solidFill>
              <a:latin typeface="Times New Roman" panose="02020603050405020304" charset="0"/>
              <a:ea typeface="Quicksand SemiBold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3407505" y="3474020"/>
            <a:ext cx="18494280" cy="625602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  <p:txBody>
          <a:bodyPr lIns="50760" tIns="50760" rIns="50760" bIns="50760">
            <a:spAutoFit/>
          </a:bodyPr>
          <a:p>
            <a:pPr indent="0">
              <a:lnSpc>
                <a:spcPct val="10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</a:tabLst>
            </a:pPr>
            <a:r>
              <a:rPr lang="en-US" sz="8000" b="0" strike="noStrike" spc="-1">
                <a:solidFill>
                  <a:srgbClr val="407700"/>
                </a:solidFill>
                <a:latin typeface="Times New Roman" panose="02020603050405020304" charset="0"/>
                <a:ea typeface="Quicksand Medium"/>
                <a:cs typeface="Times New Roman" panose="02020603050405020304" charset="0"/>
              </a:rPr>
              <a:t>1. Motivation</a:t>
            </a:r>
            <a:endParaRPr lang="en-US" sz="8000" b="0" strike="noStrike" spc="-1">
              <a:solidFill>
                <a:srgbClr val="4077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</a:tabLst>
            </a:pPr>
            <a:r>
              <a:rPr lang="en-US" sz="8000" b="0" strike="noStrike" spc="-1">
                <a:solidFill>
                  <a:srgbClr val="407700"/>
                </a:solidFill>
                <a:latin typeface="Times New Roman" panose="02020603050405020304" charset="0"/>
                <a:cs typeface="Times New Roman" panose="02020603050405020304" charset="0"/>
              </a:rPr>
              <a:t>2. Problems</a:t>
            </a:r>
            <a:endParaRPr lang="en-US" sz="8000" b="0" strike="noStrike" spc="-1">
              <a:solidFill>
                <a:srgbClr val="4077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</a:tabLst>
            </a:pPr>
            <a:r>
              <a:rPr lang="en-US" sz="8000" b="0" strike="noStrike" spc="-1">
                <a:solidFill>
                  <a:srgbClr val="407700"/>
                </a:solidFill>
                <a:latin typeface="Times New Roman" panose="02020603050405020304" charset="0"/>
                <a:cs typeface="Times New Roman" panose="02020603050405020304" charset="0"/>
              </a:rPr>
              <a:t>3. Solution</a:t>
            </a:r>
            <a:endParaRPr lang="en-US" sz="8000" b="0" strike="noStrike" spc="-1">
              <a:solidFill>
                <a:srgbClr val="4077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</a:tabLst>
            </a:pPr>
            <a:r>
              <a:rPr lang="en-US" sz="8000" b="0" strike="noStrike" spc="-1">
                <a:solidFill>
                  <a:srgbClr val="407700"/>
                </a:solidFill>
                <a:latin typeface="Times New Roman" panose="02020603050405020304" charset="0"/>
                <a:cs typeface="Times New Roman" panose="02020603050405020304" charset="0"/>
              </a:rPr>
              <a:t>4. Benchmarks</a:t>
            </a:r>
            <a:endParaRPr lang="en-US" sz="8000" b="0" strike="noStrike" spc="-1">
              <a:solidFill>
                <a:srgbClr val="4077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</a:tabLst>
            </a:pPr>
            <a:r>
              <a:rPr lang="en-US" sz="8000" b="0" strike="noStrike" spc="-1">
                <a:solidFill>
                  <a:srgbClr val="407700"/>
                </a:solidFill>
                <a:latin typeface="Times New Roman" panose="02020603050405020304" charset="0"/>
                <a:cs typeface="Times New Roman" panose="02020603050405020304" charset="0"/>
              </a:rPr>
              <a:t>5. Conclusion</a:t>
            </a:r>
            <a:endParaRPr lang="en-US" sz="8000" b="0" strike="noStrike" spc="-1">
              <a:solidFill>
                <a:srgbClr val="4077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13738320" y="5468400"/>
            <a:ext cx="9369000" cy="92484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/>
        </p:style>
      </p:sp>
      <p:sp>
        <p:nvSpPr>
          <p:cNvPr id="171" name="TextShape 3"/>
          <p:cNvSpPr txBox="1"/>
          <p:nvPr/>
        </p:nvSpPr>
        <p:spPr>
          <a:xfrm>
            <a:off x="5710555" y="737870"/>
            <a:ext cx="12962255" cy="156146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p>
            <a:pPr algn="ctr"/>
            <a:r>
              <a:rPr lang="en-US" sz="9600" b="1" strike="noStrike" spc="-1">
                <a:solidFill>
                  <a:srgbClr val="407700"/>
                </a:solidFill>
                <a:latin typeface="Times New Roman" panose="02020603050405020304" charset="0"/>
                <a:ea typeface="Quicksand Medium"/>
                <a:cs typeface="Times New Roman" panose="02020603050405020304" charset="0"/>
              </a:rPr>
              <a:t>Contents</a:t>
            </a:r>
            <a:endParaRPr lang="en-US" sz="9600" b="1" strike="noStrike" spc="-1">
              <a:solidFill>
                <a:srgbClr val="407700"/>
              </a:solidFill>
              <a:latin typeface="Times New Roman" panose="02020603050405020304" charset="0"/>
              <a:ea typeface="Quicksand Medium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3"/>
          <p:cNvSpPr txBox="1"/>
          <p:nvPr/>
        </p:nvSpPr>
        <p:spPr>
          <a:xfrm>
            <a:off x="5710555" y="737870"/>
            <a:ext cx="12962255" cy="92900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p>
            <a:pPr algn="ctr"/>
            <a:r>
              <a:rPr lang="en-US" sz="6000" b="1" spc="-1">
                <a:solidFill>
                  <a:srgbClr val="407700"/>
                </a:solidFill>
                <a:latin typeface="Times New Roman" panose="02020603050405020304" charset="0"/>
                <a:ea typeface="Quicksand Medium"/>
                <a:cs typeface="Times New Roman" panose="02020603050405020304" charset="0"/>
              </a:rPr>
              <a:t>1. Motivation</a:t>
            </a:r>
            <a:endParaRPr lang="en-US" sz="6000" b="1" spc="-1">
              <a:solidFill>
                <a:srgbClr val="407700"/>
              </a:solidFill>
              <a:latin typeface="Times New Roman" panose="02020603050405020304" charset="0"/>
              <a:ea typeface="Quicksand Medium"/>
              <a:cs typeface="Times New Roman" panose="02020603050405020304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4486910" y="2609850"/>
            <a:ext cx="1895475" cy="1031240"/>
          </a:xfrm>
          <a:prstGeom prst="roundRect">
            <a:avLst/>
          </a:prstGeom>
          <a:solidFill>
            <a:srgbClr val="407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Query Engine</a:t>
            </a:r>
            <a:endParaRPr lang="en-US" altLang="zh-CN"/>
          </a:p>
        </p:txBody>
      </p:sp>
      <p:sp>
        <p:nvSpPr>
          <p:cNvPr id="4" name="圆角矩形 3"/>
          <p:cNvSpPr/>
          <p:nvPr/>
        </p:nvSpPr>
        <p:spPr>
          <a:xfrm>
            <a:off x="7295515" y="2609850"/>
            <a:ext cx="1895475" cy="1031240"/>
          </a:xfrm>
          <a:prstGeom prst="roundRect">
            <a:avLst/>
          </a:prstGeom>
          <a:solidFill>
            <a:srgbClr val="407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Query Engine</a:t>
            </a:r>
            <a:endParaRPr lang="en-US" altLang="zh-CN"/>
          </a:p>
        </p:txBody>
      </p:sp>
      <p:sp>
        <p:nvSpPr>
          <p:cNvPr id="5" name="圆角矩形 4"/>
          <p:cNvSpPr/>
          <p:nvPr/>
        </p:nvSpPr>
        <p:spPr>
          <a:xfrm>
            <a:off x="3635375" y="4265930"/>
            <a:ext cx="1895475" cy="413893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altLang="zh-CN" b="1">
                <a:solidFill>
                  <a:srgbClr val="407700"/>
                </a:solidFill>
              </a:rPr>
              <a:t>Data Store</a:t>
            </a:r>
            <a:endParaRPr lang="en-US" altLang="zh-CN" b="1">
              <a:solidFill>
                <a:srgbClr val="407700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5969635" y="4265930"/>
            <a:ext cx="1895475" cy="413893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altLang="zh-CN" b="1">
                <a:solidFill>
                  <a:srgbClr val="407700"/>
                </a:solidFill>
              </a:rPr>
              <a:t>Data Store</a:t>
            </a:r>
            <a:endParaRPr lang="en-US" altLang="zh-CN" b="1">
              <a:solidFill>
                <a:srgbClr val="407700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8303895" y="4265930"/>
            <a:ext cx="1895475" cy="413893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altLang="zh-CN" b="1">
                <a:solidFill>
                  <a:srgbClr val="407700"/>
                </a:solidFill>
              </a:rPr>
              <a:t>Data Store</a:t>
            </a:r>
            <a:endParaRPr lang="en-US" altLang="zh-CN" b="1">
              <a:solidFill>
                <a:srgbClr val="407700"/>
              </a:solidFill>
            </a:endParaRPr>
          </a:p>
        </p:txBody>
      </p:sp>
      <p:cxnSp>
        <p:nvCxnSpPr>
          <p:cNvPr id="8" name="直接箭头连接符 7"/>
          <p:cNvCxnSpPr>
            <a:stCxn id="3" idx="2"/>
            <a:endCxn id="6" idx="0"/>
          </p:cNvCxnSpPr>
          <p:nvPr/>
        </p:nvCxnSpPr>
        <p:spPr>
          <a:xfrm>
            <a:off x="5434965" y="3641090"/>
            <a:ext cx="1482725" cy="624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>
            <a:stCxn id="3" idx="2"/>
            <a:endCxn id="5" idx="0"/>
          </p:cNvCxnSpPr>
          <p:nvPr/>
        </p:nvCxnSpPr>
        <p:spPr>
          <a:xfrm flipH="1">
            <a:off x="4583430" y="3641090"/>
            <a:ext cx="851535" cy="624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>
            <a:stCxn id="3" idx="2"/>
            <a:endCxn id="7" idx="0"/>
          </p:cNvCxnSpPr>
          <p:nvPr/>
        </p:nvCxnSpPr>
        <p:spPr>
          <a:xfrm>
            <a:off x="5434965" y="3641090"/>
            <a:ext cx="3816985" cy="624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stCxn id="4" idx="2"/>
          </p:cNvCxnSpPr>
          <p:nvPr/>
        </p:nvCxnSpPr>
        <p:spPr>
          <a:xfrm>
            <a:off x="8243570" y="3641090"/>
            <a:ext cx="996315" cy="624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>
            <a:stCxn id="4" idx="2"/>
          </p:cNvCxnSpPr>
          <p:nvPr/>
        </p:nvCxnSpPr>
        <p:spPr>
          <a:xfrm flipH="1">
            <a:off x="6863715" y="3641090"/>
            <a:ext cx="1379855" cy="624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>
            <a:stCxn id="4" idx="2"/>
            <a:endCxn id="5" idx="0"/>
          </p:cNvCxnSpPr>
          <p:nvPr/>
        </p:nvCxnSpPr>
        <p:spPr>
          <a:xfrm flipH="1">
            <a:off x="4583430" y="3641090"/>
            <a:ext cx="3660140" cy="624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圆角矩形 13"/>
          <p:cNvSpPr/>
          <p:nvPr/>
        </p:nvSpPr>
        <p:spPr>
          <a:xfrm>
            <a:off x="3940175" y="4829175"/>
            <a:ext cx="1285875" cy="639445"/>
          </a:xfrm>
          <a:prstGeom prst="roundRect">
            <a:avLst/>
          </a:prstGeom>
          <a:solidFill>
            <a:srgbClr val="407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600"/>
              <a:t>QE Pipeline</a:t>
            </a:r>
            <a:endParaRPr lang="en-US" altLang="zh-CN" sz="1600"/>
          </a:p>
        </p:txBody>
      </p:sp>
      <p:sp>
        <p:nvSpPr>
          <p:cNvPr id="15" name="圆角矩形 14"/>
          <p:cNvSpPr/>
          <p:nvPr/>
        </p:nvSpPr>
        <p:spPr>
          <a:xfrm>
            <a:off x="6274435" y="4841875"/>
            <a:ext cx="1285875" cy="639445"/>
          </a:xfrm>
          <a:prstGeom prst="roundRect">
            <a:avLst/>
          </a:prstGeom>
          <a:solidFill>
            <a:srgbClr val="407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600"/>
              <a:t>QE Pipeline</a:t>
            </a:r>
            <a:endParaRPr lang="en-US" altLang="zh-CN" sz="1600"/>
          </a:p>
        </p:txBody>
      </p:sp>
      <p:sp>
        <p:nvSpPr>
          <p:cNvPr id="16" name="圆角矩形 15"/>
          <p:cNvSpPr/>
          <p:nvPr/>
        </p:nvSpPr>
        <p:spPr>
          <a:xfrm>
            <a:off x="8591550" y="4829175"/>
            <a:ext cx="1285875" cy="639445"/>
          </a:xfrm>
          <a:prstGeom prst="roundRect">
            <a:avLst/>
          </a:prstGeom>
          <a:solidFill>
            <a:srgbClr val="407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600"/>
              <a:t>QE Pipeline</a:t>
            </a:r>
            <a:endParaRPr lang="en-US" altLang="zh-CN" sz="1600"/>
          </a:p>
        </p:txBody>
      </p:sp>
      <p:sp>
        <p:nvSpPr>
          <p:cNvPr id="17" name="圆角矩形 16"/>
          <p:cNvSpPr/>
          <p:nvPr/>
        </p:nvSpPr>
        <p:spPr>
          <a:xfrm>
            <a:off x="3957320" y="5753735"/>
            <a:ext cx="1285875" cy="2294255"/>
          </a:xfrm>
          <a:prstGeom prst="roundRect">
            <a:avLst/>
          </a:prstGeom>
          <a:solidFill>
            <a:srgbClr val="407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altLang="zh-CN" sz="1600"/>
              <a:t>Local Cache</a:t>
            </a:r>
            <a:endParaRPr lang="en-US" altLang="zh-CN" sz="1600"/>
          </a:p>
        </p:txBody>
      </p:sp>
      <p:sp>
        <p:nvSpPr>
          <p:cNvPr id="18" name="圆角矩形 17"/>
          <p:cNvSpPr/>
          <p:nvPr/>
        </p:nvSpPr>
        <p:spPr>
          <a:xfrm>
            <a:off x="4122420" y="6569710"/>
            <a:ext cx="955040" cy="47180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600">
                <a:solidFill>
                  <a:schemeClr val="tx1"/>
                </a:solidFill>
              </a:rPr>
              <a:t>DRAM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4105910" y="7289800"/>
            <a:ext cx="955040" cy="47180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600">
                <a:solidFill>
                  <a:schemeClr val="tx1"/>
                </a:solidFill>
              </a:rPr>
              <a:t>SSD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3621405" y="8802370"/>
            <a:ext cx="6620510" cy="883920"/>
          </a:xfrm>
          <a:prstGeom prst="roundRect">
            <a:avLst/>
          </a:prstGeom>
          <a:solidFill>
            <a:srgbClr val="407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/>
              <a:t>Remote Storage System (HDFS/OSS/etc.)</a:t>
            </a:r>
            <a:endParaRPr lang="en-US"/>
          </a:p>
        </p:txBody>
      </p:sp>
      <p:sp>
        <p:nvSpPr>
          <p:cNvPr id="21" name="圆角矩形 20"/>
          <p:cNvSpPr/>
          <p:nvPr/>
        </p:nvSpPr>
        <p:spPr>
          <a:xfrm>
            <a:off x="6274435" y="5778500"/>
            <a:ext cx="1285875" cy="2294255"/>
          </a:xfrm>
          <a:prstGeom prst="roundRect">
            <a:avLst/>
          </a:prstGeom>
          <a:solidFill>
            <a:srgbClr val="407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altLang="zh-CN" sz="1600"/>
              <a:t>Local Cache</a:t>
            </a:r>
            <a:endParaRPr lang="en-US" altLang="zh-CN" sz="1600"/>
          </a:p>
        </p:txBody>
      </p:sp>
      <p:sp>
        <p:nvSpPr>
          <p:cNvPr id="22" name="圆角矩形 21"/>
          <p:cNvSpPr/>
          <p:nvPr/>
        </p:nvSpPr>
        <p:spPr>
          <a:xfrm>
            <a:off x="6439535" y="6594475"/>
            <a:ext cx="955040" cy="47180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600">
                <a:solidFill>
                  <a:schemeClr val="tx1"/>
                </a:solidFill>
              </a:rPr>
              <a:t>DRAM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6423025" y="7314565"/>
            <a:ext cx="955040" cy="47180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600">
                <a:solidFill>
                  <a:schemeClr val="tx1"/>
                </a:solidFill>
              </a:rPr>
              <a:t>SSD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8590915" y="5753735"/>
            <a:ext cx="1285875" cy="2294255"/>
          </a:xfrm>
          <a:prstGeom prst="roundRect">
            <a:avLst/>
          </a:prstGeom>
          <a:solidFill>
            <a:srgbClr val="407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altLang="zh-CN" sz="1600"/>
              <a:t>Local Cache</a:t>
            </a:r>
            <a:endParaRPr lang="en-US" altLang="zh-CN" sz="1600"/>
          </a:p>
        </p:txBody>
      </p:sp>
      <p:sp>
        <p:nvSpPr>
          <p:cNvPr id="25" name="圆角矩形 24"/>
          <p:cNvSpPr/>
          <p:nvPr/>
        </p:nvSpPr>
        <p:spPr>
          <a:xfrm>
            <a:off x="8756015" y="6569710"/>
            <a:ext cx="955040" cy="47180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600">
                <a:solidFill>
                  <a:schemeClr val="tx1"/>
                </a:solidFill>
              </a:rPr>
              <a:t>DRAM</a:t>
            </a:r>
            <a:endParaRPr lang="en-US" altLang="zh-CN" sz="1600">
              <a:solidFill>
                <a:schemeClr val="tx1"/>
              </a:solidFill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8739505" y="7289800"/>
            <a:ext cx="955040" cy="47180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600">
                <a:solidFill>
                  <a:schemeClr val="tx1"/>
                </a:solidFill>
              </a:rPr>
              <a:t>SSD</a:t>
            </a:r>
            <a:endParaRPr lang="en-US" altLang="zh-CN" sz="1600">
              <a:solidFill>
                <a:schemeClr val="tx1"/>
              </a:solidFill>
            </a:endParaRPr>
          </a:p>
        </p:txBody>
      </p:sp>
      <p:cxnSp>
        <p:nvCxnSpPr>
          <p:cNvPr id="27" name="直接箭头连接符 26"/>
          <p:cNvCxnSpPr>
            <a:stCxn id="6" idx="2"/>
            <a:endCxn id="20" idx="0"/>
          </p:cNvCxnSpPr>
          <p:nvPr/>
        </p:nvCxnSpPr>
        <p:spPr>
          <a:xfrm>
            <a:off x="6917690" y="8404860"/>
            <a:ext cx="13970" cy="397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5" idx="2"/>
            <a:endCxn id="20" idx="0"/>
          </p:cNvCxnSpPr>
          <p:nvPr/>
        </p:nvCxnSpPr>
        <p:spPr>
          <a:xfrm>
            <a:off x="4583430" y="8404860"/>
            <a:ext cx="2348230" cy="397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>
            <a:stCxn id="7" idx="2"/>
            <a:endCxn id="20" idx="0"/>
          </p:cNvCxnSpPr>
          <p:nvPr/>
        </p:nvCxnSpPr>
        <p:spPr>
          <a:xfrm flipH="1">
            <a:off x="6931660" y="8404860"/>
            <a:ext cx="2320290" cy="397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Shape 3"/>
          <p:cNvSpPr txBox="1"/>
          <p:nvPr/>
        </p:nvSpPr>
        <p:spPr>
          <a:xfrm>
            <a:off x="3235325" y="9882505"/>
            <a:ext cx="7329805" cy="93027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p>
            <a:pPr algn="ctr"/>
            <a:r>
              <a:rPr lang="en-US" sz="2400" b="1" spc="-1">
                <a:solidFill>
                  <a:srgbClr val="407700"/>
                </a:solidFill>
                <a:latin typeface="Times New Roman" panose="02020603050405020304" charset="0"/>
                <a:ea typeface="Quicksand Medium"/>
                <a:cs typeface="Times New Roman" panose="02020603050405020304" charset="0"/>
              </a:rPr>
              <a:t>Hybrid Serving &amp; Analytical </a:t>
            </a:r>
            <a:r>
              <a:rPr lang="en-US" sz="2400" b="1" spc="-1">
                <a:solidFill>
                  <a:srgbClr val="407700"/>
                </a:solidFill>
                <a:latin typeface="Times New Roman" panose="02020603050405020304" charset="0"/>
                <a:ea typeface="Quicksand Medium"/>
                <a:cs typeface="Times New Roman" panose="02020603050405020304" charset="0"/>
              </a:rPr>
              <a:t>Platform</a:t>
            </a:r>
            <a:endParaRPr lang="en-US" sz="2400" b="1" spc="-1">
              <a:solidFill>
                <a:srgbClr val="407700"/>
              </a:solidFill>
              <a:latin typeface="Times New Roman" panose="02020603050405020304" charset="0"/>
              <a:ea typeface="Quicksand Medium"/>
              <a:cs typeface="Times New Roman" panose="02020603050405020304" charset="0"/>
            </a:endParaRPr>
          </a:p>
          <a:p>
            <a:pPr algn="ctr"/>
            <a:r>
              <a:rPr lang="en-US" sz="2400" b="1" spc="-1">
                <a:solidFill>
                  <a:srgbClr val="407700"/>
                </a:solidFill>
                <a:latin typeface="Times New Roman" panose="02020603050405020304" charset="0"/>
                <a:ea typeface="Quicksand Medium"/>
                <a:cs typeface="Times New Roman" panose="02020603050405020304" charset="0"/>
              </a:rPr>
              <a:t>(Data Path)</a:t>
            </a:r>
            <a:endParaRPr lang="en-US" sz="2400" b="1" spc="-1">
              <a:solidFill>
                <a:srgbClr val="407700"/>
              </a:solidFill>
              <a:latin typeface="Times New Roman" panose="02020603050405020304" charset="0"/>
              <a:ea typeface="Quicksand Medium"/>
              <a:cs typeface="Times New Roman" panose="0202060305040502030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2552045" y="2465705"/>
            <a:ext cx="10815320" cy="8750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</a:rPr>
              <a:t>Lower Cache-miss Rate</a:t>
            </a:r>
            <a:endParaRPr lang="en-US" altLang="zh-CN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- The read/write granularity of the remote storage is relatively large (e.g. 2MB), so a we cannot bear a high cache-miss rate.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- Larger local storage could provide much better cache hit rate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</a:rPr>
              <a:t>Predictable Performance</a:t>
            </a:r>
            <a:endParaRPr lang="en-US" altLang="zh-CN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- Latency spikes is not acceptable, because for large scale internet products, the data pileline is so long that one spike could cases significant impact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- Thus, read and write amplification could be well resolved</a:t>
            </a:r>
            <a:endParaRPr lang="en-US" altLang="zh-CN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endParaRPr lang="en-US" altLang="zh-CN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</a:rPr>
              <a:t>Lower-Cost</a:t>
            </a:r>
            <a:endParaRPr lang="en-US" altLang="zh-CN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- We also adopted persistent memory in some critical services, but its capacity still cannot beat SSD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- We need predictable performance &amp; higher cache hit rate, thus PMEM may not the best choice (and it costs a lot)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3"/>
          <p:cNvSpPr txBox="1"/>
          <p:nvPr/>
        </p:nvSpPr>
        <p:spPr>
          <a:xfrm>
            <a:off x="5710555" y="737870"/>
            <a:ext cx="12962255" cy="92900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p>
            <a:pPr algn="ctr"/>
            <a:r>
              <a:rPr lang="en-US" sz="6000" b="1" spc="-1">
                <a:solidFill>
                  <a:srgbClr val="407700"/>
                </a:solidFill>
                <a:latin typeface="Times New Roman" panose="02020603050405020304" charset="0"/>
                <a:ea typeface="Quicksand Medium"/>
                <a:cs typeface="Times New Roman" panose="02020603050405020304" charset="0"/>
              </a:rPr>
              <a:t>2. Problems of Previous Solution</a:t>
            </a:r>
            <a:endParaRPr lang="en-US" sz="6000" b="1" spc="-1">
              <a:solidFill>
                <a:srgbClr val="407700"/>
              </a:solidFill>
              <a:latin typeface="Times New Roman" panose="02020603050405020304" charset="0"/>
              <a:ea typeface="Quicksand Medium"/>
              <a:cs typeface="Times New Roman" panose="02020603050405020304" charset="0"/>
            </a:endParaRPr>
          </a:p>
        </p:txBody>
      </p:sp>
      <p:sp>
        <p:nvSpPr>
          <p:cNvPr id="30" name="TextShape 3"/>
          <p:cNvSpPr txBox="1"/>
          <p:nvPr/>
        </p:nvSpPr>
        <p:spPr>
          <a:xfrm>
            <a:off x="2496820" y="9954260"/>
            <a:ext cx="9834245" cy="16484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p>
            <a:pPr algn="ctr"/>
            <a:r>
              <a:rPr lang="en-US" sz="2000" b="1" spc="-1">
                <a:solidFill>
                  <a:schemeClr val="tx1"/>
                </a:solidFill>
                <a:latin typeface="Times New Roman" panose="02020603050405020304" charset="0"/>
                <a:ea typeface="Quicksand Medium"/>
                <a:cs typeface="Times New Roman" panose="02020603050405020304" charset="0"/>
              </a:rPr>
              <a:t>Yao, Ting, et al. "MatrixKV: Reducing Write Stalls and Write Amplification in LSM-tree Based KV Stores with Matrix Container in {NVM}." 2020 USENIX Annual Technical Conference (USENIX ATC 20). 2020.</a:t>
            </a:r>
            <a:endParaRPr lang="en-US" sz="2000" b="1" spc="-1">
              <a:solidFill>
                <a:schemeClr val="tx1"/>
              </a:solidFill>
              <a:latin typeface="Times New Roman" panose="02020603050405020304" charset="0"/>
              <a:ea typeface="Quicksand Medium"/>
              <a:cs typeface="Times New Roman" panose="0202060305040502030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2624435" y="2393315"/>
            <a:ext cx="11451590" cy="92913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</a:rPr>
              <a:t>We previously use TerarkDB (a fork of RocksDB, LSM-Tree)</a:t>
            </a:r>
            <a:endParaRPr lang="en-US" altLang="zh-CN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endParaRPr lang="en-US" altLang="zh-CN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</a:rPr>
              <a:t>Lots of Latency Spikes</a:t>
            </a:r>
            <a:endParaRPr lang="en-US" altLang="zh-CN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- Background compactions may affect user thread, which leads to write latency spike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- All levels in the multi-layer LSM-Tree may need to be read for a single read, which causes read latency spikes (</a:t>
            </a: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</a:rPr>
              <a:t>read amplication</a:t>
            </a: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)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</a:rPr>
              <a:t>Low User-side Throughput</a:t>
            </a:r>
            <a:endParaRPr lang="en-US" altLang="zh-CN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- Write amplification includes: WAL &amp; MemTable Flush (2X), Compaction(3~10</a:t>
            </a: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X) and file system WA(&gt; 1.5)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- User-side throughput is less than 150MB/s (Disk-side &gt; 600MB/s, random write)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endParaRPr lang="en-US" altLang="zh-CN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</a:rPr>
              <a:t>Space Amplification</a:t>
            </a:r>
            <a:endParaRPr lang="en-US" altLang="zh-CN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- LSM-Tree &amp; EXT4 cannot provide predictable space usage, thus we have to keep at least 10% user space (and disk OP is not counted)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83355" y="1817370"/>
            <a:ext cx="6064885" cy="4476115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030" y="6282055"/>
            <a:ext cx="10029825" cy="34575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3"/>
          <p:cNvSpPr txBox="1"/>
          <p:nvPr/>
        </p:nvSpPr>
        <p:spPr>
          <a:xfrm>
            <a:off x="5710555" y="737870"/>
            <a:ext cx="12962255" cy="92900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p>
            <a:pPr algn="ctr"/>
            <a:r>
              <a:rPr lang="en-US" sz="6000" b="1" spc="-1">
                <a:solidFill>
                  <a:srgbClr val="407700"/>
                </a:solidFill>
                <a:latin typeface="Times New Roman" panose="02020603050405020304" charset="0"/>
                <a:ea typeface="Quicksand Medium"/>
                <a:cs typeface="Times New Roman" panose="02020603050405020304" charset="0"/>
              </a:rPr>
              <a:t>3. Solution - Ideas</a:t>
            </a:r>
            <a:endParaRPr lang="en-US" sz="6000" b="1" spc="-1">
              <a:solidFill>
                <a:srgbClr val="407700"/>
              </a:solidFill>
              <a:latin typeface="Times New Roman" panose="02020603050405020304" charset="0"/>
              <a:ea typeface="Quicksand Medium"/>
              <a:cs typeface="Times New Roman" panose="0202060305040502030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2192000" y="2393315"/>
            <a:ext cx="11451590" cy="92913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</a:rPr>
              <a:t>In-memory Metadata &amp; Record-Level Indexing</a:t>
            </a:r>
            <a:endParaRPr lang="en-US" altLang="zh-CN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- Record size is usually larger than 100KB (PMEM &amp; DRAM provide smaller access granularity), key size: 8 ~ 16B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- So 8 x 8TB requires about only 10 ~ 20GB memory 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- No read amplification (a single IO for each record)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</a:rPr>
              <a:t>Zone-based Append Only IO Model</a:t>
            </a:r>
            <a:endParaRPr lang="en-US" altLang="zh-CN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- Limited write point (for both Conv SSD &amp; ZNS SSD)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- Background GC also need to follow this rule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endParaRPr lang="en-US" altLang="zh-CN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</a:rPr>
              <a:t>User Managed GC</a:t>
            </a:r>
            <a:endParaRPr lang="en-US" altLang="zh-CN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- We could easily predict the space required for GC, so we can use almost all of the disk space (99% percent in our cases)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Emergency Data Sacrifice</a:t>
            </a:r>
            <a:endParaRPr lang="en-US" altLang="zh-CN" sz="32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- Sometimes the space prediction may not work as expected, so we will remove valid data even they are not supposed to be evicted yet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59075" y="1673225"/>
            <a:ext cx="9069705" cy="92227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3"/>
          <p:cNvSpPr txBox="1"/>
          <p:nvPr/>
        </p:nvSpPr>
        <p:spPr>
          <a:xfrm>
            <a:off x="5710555" y="737870"/>
            <a:ext cx="12962255" cy="92900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p>
            <a:pPr algn="ctr"/>
            <a:r>
              <a:rPr lang="en-US" sz="6000" b="1" spc="-1">
                <a:solidFill>
                  <a:srgbClr val="407700"/>
                </a:solidFill>
                <a:latin typeface="Times New Roman" panose="02020603050405020304" charset="0"/>
                <a:ea typeface="Quicksand Medium"/>
                <a:cs typeface="Times New Roman" panose="02020603050405020304" charset="0"/>
              </a:rPr>
              <a:t>3. Solution - Ideas</a:t>
            </a:r>
            <a:endParaRPr lang="en-US" sz="6000" b="1" spc="-1">
              <a:solidFill>
                <a:srgbClr val="407700"/>
              </a:solidFill>
              <a:latin typeface="Times New Roman" panose="02020603050405020304" charset="0"/>
              <a:ea typeface="Quicksand Medium"/>
              <a:cs typeface="Times New Roman" panose="0202060305040502030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2407900" y="3185795"/>
            <a:ext cx="11451590" cy="76676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</a:rPr>
              <a:t>Hotness Aware GC</a:t>
            </a:r>
            <a:endParaRPr lang="en-US" altLang="zh-CN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- We select target Zone &amp; ZoneGroup based on its garbage rate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- But of course we should place data into the same zone group based on their hotness tag (smaller hotness diff means their lifetime is closer)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</a:rPr>
              <a:t>QLC Compatible</a:t>
            </a:r>
            <a:endParaRPr lang="en-US" altLang="zh-CN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- Tradtional RocksDB-like storage engine couldn’t use QLC SSD directly, because disk IO is random write, not strictly append only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endParaRPr lang="en-US" altLang="zh-CN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</a:rPr>
              <a:t>Others (Future work)</a:t>
            </a:r>
            <a:endParaRPr lang="en-US" altLang="zh-CN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- Cache policy aware GC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- Global GC &amp; Data Placement across 8 ~ 16 disk on local server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......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70785" y="1961515"/>
            <a:ext cx="9530080" cy="95999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3"/>
          <p:cNvSpPr txBox="1"/>
          <p:nvPr/>
        </p:nvSpPr>
        <p:spPr>
          <a:xfrm>
            <a:off x="5710555" y="737870"/>
            <a:ext cx="12962255" cy="92900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p>
            <a:pPr algn="ctr"/>
            <a:r>
              <a:rPr lang="en-US" sz="6000" b="1" spc="-1">
                <a:solidFill>
                  <a:srgbClr val="407700"/>
                </a:solidFill>
                <a:latin typeface="Times New Roman" panose="02020603050405020304" charset="0"/>
                <a:ea typeface="Quicksand Medium"/>
                <a:cs typeface="Times New Roman" panose="02020603050405020304" charset="0"/>
              </a:rPr>
              <a:t>4. Benchmarks</a:t>
            </a:r>
            <a:endParaRPr lang="en-US" sz="6000" b="1" spc="-1">
              <a:solidFill>
                <a:srgbClr val="407700"/>
              </a:solidFill>
              <a:latin typeface="Times New Roman" panose="02020603050405020304" charset="0"/>
              <a:ea typeface="Quicksand Medium"/>
              <a:cs typeface="Times New Roman" panose="0202060305040502030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l="3075" r="8602"/>
          <a:stretch>
            <a:fillRect/>
          </a:stretch>
        </p:blipFill>
        <p:spPr>
          <a:xfrm>
            <a:off x="3166110" y="2465705"/>
            <a:ext cx="9629775" cy="5476875"/>
          </a:xfrm>
          <a:prstGeom prst="rect">
            <a:avLst/>
          </a:prstGeom>
        </p:spPr>
      </p:pic>
      <p:graphicFrame>
        <p:nvGraphicFramePr>
          <p:cNvPr id="11" name="表格 10"/>
          <p:cNvGraphicFramePr/>
          <p:nvPr>
            <p:custDataLst>
              <p:tags r:id="rId3"/>
            </p:custDataLst>
          </p:nvPr>
        </p:nvGraphicFramePr>
        <p:xfrm>
          <a:off x="13344525" y="2973070"/>
          <a:ext cx="9858375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175"/>
                <a:gridCol w="2703830"/>
                <a:gridCol w="3162935"/>
                <a:gridCol w="2464435"/>
              </a:tblGrid>
              <a:tr h="1115695"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TerarkDB</a:t>
                      </a:r>
                      <a:endParaRPr lang="zh-CN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(Conv</a:t>
                      </a:r>
                      <a:r>
                        <a:rPr lang="en-US" altLang="zh-CN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 SSD</a:t>
                      </a:r>
                      <a:r>
                        <a:rPr lang="zh-CN" alt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)</a:t>
                      </a:r>
                      <a:endParaRPr lang="zh-CN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ZonedStore</a:t>
                      </a:r>
                      <a:endParaRPr lang="zh-CN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(</a:t>
                      </a:r>
                      <a:r>
                        <a:rPr lang="en-US" altLang="zh-CN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Conv SSD</a:t>
                      </a:r>
                      <a:r>
                        <a:rPr lang="zh-CN" alt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)</a:t>
                      </a:r>
                      <a:endParaRPr lang="zh-CN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ZonedStore</a:t>
                      </a:r>
                      <a:endParaRPr lang="zh-CN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(ZNS</a:t>
                      </a:r>
                      <a:r>
                        <a:rPr lang="en-US" altLang="zh-CN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 SSD</a:t>
                      </a:r>
                      <a:r>
                        <a:rPr lang="zh-CN" alt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)</a:t>
                      </a:r>
                      <a:endParaRPr lang="zh-CN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endParaRPr lang="zh-CN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/>
                </a:tc>
              </a:tr>
              <a:tr h="822960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zh-CN" alt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MB/s</a:t>
                      </a:r>
                      <a:endParaRPr lang="zh-CN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216</a:t>
                      </a:r>
                      <a:endParaRPr lang="zh-CN" altLang="en-US" sz="24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699</a:t>
                      </a:r>
                      <a:endParaRPr lang="zh-CN" altLang="en-US" sz="24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813</a:t>
                      </a:r>
                      <a:endParaRPr lang="zh-CN" altLang="en-US" sz="24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endParaRPr lang="zh-CN" altLang="en-US" sz="24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/>
                </a:tc>
              </a:tr>
              <a:tr h="822960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zh-CN" alt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P50(ms)</a:t>
                      </a:r>
                      <a:endParaRPr lang="zh-CN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1.57</a:t>
                      </a:r>
                      <a:endParaRPr lang="zh-CN" altLang="en-US" sz="24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1.23</a:t>
                      </a:r>
                      <a:endParaRPr lang="zh-CN" altLang="en-US" sz="24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1.18</a:t>
                      </a:r>
                      <a:endParaRPr lang="zh-CN" altLang="en-US" sz="24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endParaRPr lang="zh-CN" altLang="en-US" sz="24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/>
                </a:tc>
              </a:tr>
              <a:tr h="822960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zh-CN" alt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P99(ms)</a:t>
                      </a:r>
                      <a:endParaRPr lang="zh-CN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7.2</a:t>
                      </a:r>
                      <a:endParaRPr lang="zh-CN" altLang="en-US" sz="24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3.59</a:t>
                      </a:r>
                      <a:endParaRPr lang="zh-CN" altLang="en-US" sz="24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3.33</a:t>
                      </a:r>
                      <a:endParaRPr lang="zh-CN" altLang="en-US" sz="24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endParaRPr lang="zh-CN" altLang="en-US" sz="24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/>
                </a:tc>
              </a:tr>
              <a:tr h="822960">
                <a:tc>
                  <a:txBody>
                    <a:bodyPr/>
                    <a:p>
                      <a:pPr algn="r">
                        <a:buNone/>
                      </a:pPr>
                      <a:r>
                        <a:rPr lang="zh-CN" altLang="en-US" sz="2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QPS</a:t>
                      </a:r>
                      <a:endParaRPr lang="zh-CN" altLang="en-US" sz="2400" b="1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2270</a:t>
                      </a:r>
                      <a:endParaRPr lang="zh-CN" altLang="en-US" sz="24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7338</a:t>
                      </a:r>
                      <a:endParaRPr lang="zh-CN" altLang="en-US" sz="24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8535</a:t>
                      </a:r>
                      <a:endParaRPr lang="zh-CN" altLang="en-US" sz="24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  <a:p>
                      <a:pPr algn="ctr">
                        <a:buNone/>
                      </a:pPr>
                      <a:endParaRPr lang="zh-CN" altLang="en-US" sz="2400" b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anchor="ctr" anchorCtr="0"/>
                </a:tc>
              </a:tr>
            </a:tbl>
          </a:graphicData>
        </a:graphic>
      </p:graphicFrame>
      <p:cxnSp>
        <p:nvCxnSpPr>
          <p:cNvPr id="13" name="直接连接符 12"/>
          <p:cNvCxnSpPr/>
          <p:nvPr/>
        </p:nvCxnSpPr>
        <p:spPr>
          <a:xfrm>
            <a:off x="12929870" y="2178050"/>
            <a:ext cx="0" cy="9412605"/>
          </a:xfrm>
          <a:prstGeom prst="line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Shape 3"/>
          <p:cNvSpPr txBox="1"/>
          <p:nvPr/>
        </p:nvSpPr>
        <p:spPr>
          <a:xfrm>
            <a:off x="3446780" y="8010525"/>
            <a:ext cx="9067800" cy="16484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p>
            <a:pPr indent="0" algn="l">
              <a:buNone/>
            </a:pPr>
            <a:r>
              <a:rPr lang="en-US" sz="2800" spc="-1">
                <a:solidFill>
                  <a:schemeClr val="tx1"/>
                </a:solidFill>
                <a:latin typeface="Times New Roman" panose="02020603050405020304" charset="0"/>
                <a:ea typeface="Quicksand Medium"/>
                <a:cs typeface="Times New Roman" panose="02020603050405020304" charset="0"/>
              </a:rPr>
              <a:t>We benchmarked ZonedStore &amp; TerarkDB on Conventional SSD, the result shows the new design has significant improvements</a:t>
            </a:r>
            <a:endParaRPr lang="en-US" sz="2800" spc="-1">
              <a:solidFill>
                <a:schemeClr val="tx1"/>
              </a:solidFill>
              <a:latin typeface="Times New Roman" panose="02020603050405020304" charset="0"/>
              <a:ea typeface="Quicksand Medium"/>
              <a:cs typeface="Times New Roman" panose="02020603050405020304" charset="0"/>
            </a:endParaRPr>
          </a:p>
          <a:p>
            <a:pPr indent="0" algn="l">
              <a:buNone/>
            </a:pPr>
            <a:r>
              <a:rPr lang="en-US" sz="2800" b="1" spc="-1">
                <a:latin typeface="Times New Roman" panose="02020603050405020304" charset="0"/>
                <a:ea typeface="Quicksand Medium"/>
                <a:cs typeface="Times New Roman" panose="02020603050405020304" charset="0"/>
                <a:sym typeface="+mn-ea"/>
              </a:rPr>
              <a:t>Workload:</a:t>
            </a:r>
            <a:endParaRPr lang="en-US" sz="2800" spc="-1">
              <a:solidFill>
                <a:schemeClr val="tx1"/>
              </a:solidFill>
              <a:latin typeface="Times New Roman" panose="02020603050405020304" charset="0"/>
              <a:ea typeface="Quicksand Medium"/>
              <a:cs typeface="Times New Roman" panose="02020603050405020304" charset="0"/>
            </a:endParaRPr>
          </a:p>
          <a:p>
            <a:pPr indent="0" algn="l">
              <a:buNone/>
            </a:pPr>
            <a:r>
              <a:rPr lang="en-US" sz="2800" spc="-1">
                <a:latin typeface="Times New Roman" panose="02020603050405020304" charset="0"/>
                <a:ea typeface="Quicksand Medium"/>
                <a:cs typeface="Times New Roman" panose="02020603050405020304" charset="0"/>
                <a:sym typeface="+mn-ea"/>
              </a:rPr>
              <a:t>- Preload 600GB, then write another 200GB</a:t>
            </a:r>
            <a:endParaRPr lang="en-US" sz="2800" spc="-1">
              <a:solidFill>
                <a:schemeClr val="tx1"/>
              </a:solidFill>
              <a:latin typeface="Times New Roman" panose="02020603050405020304" charset="0"/>
              <a:ea typeface="Quicksand Medium"/>
              <a:cs typeface="Times New Roman" panose="02020603050405020304" charset="0"/>
            </a:endParaRPr>
          </a:p>
          <a:p>
            <a:pPr indent="0" algn="l">
              <a:buNone/>
            </a:pPr>
            <a:r>
              <a:rPr lang="en-US" sz="2800" spc="-1">
                <a:latin typeface="Times New Roman" panose="02020603050405020304" charset="0"/>
                <a:ea typeface="Quicksand Medium"/>
                <a:cs typeface="Times New Roman" panose="02020603050405020304" charset="0"/>
                <a:sym typeface="+mn-ea"/>
              </a:rPr>
              <a:t>- Value size: 100KB</a:t>
            </a:r>
            <a:endParaRPr lang="en-US" sz="2800" spc="-1">
              <a:latin typeface="Times New Roman" panose="02020603050405020304" charset="0"/>
              <a:ea typeface="Quicksand Medium"/>
              <a:cs typeface="Times New Roman" panose="02020603050405020304" charset="0"/>
              <a:sym typeface="+mn-ea"/>
            </a:endParaRPr>
          </a:p>
          <a:p>
            <a:pPr indent="0" algn="l">
              <a:buNone/>
            </a:pPr>
            <a:r>
              <a:rPr lang="en-US" sz="2800" spc="-1">
                <a:latin typeface="Times New Roman" panose="02020603050405020304" charset="0"/>
                <a:ea typeface="Quicksand Medium"/>
                <a:cs typeface="Times New Roman" panose="02020603050405020304" charset="0"/>
                <a:sym typeface="+mn-ea"/>
              </a:rPr>
              <a:t>- Cache limit: 600GB (eviction trigger size)</a:t>
            </a:r>
            <a:endParaRPr lang="en-US" sz="2800" spc="-1">
              <a:solidFill>
                <a:schemeClr val="tx1"/>
              </a:solidFill>
              <a:latin typeface="Times New Roman" panose="02020603050405020304" charset="0"/>
              <a:ea typeface="Quicksand Medium"/>
              <a:cs typeface="Times New Roman" panose="02020603050405020304" charset="0"/>
            </a:endParaRPr>
          </a:p>
          <a:p>
            <a:pPr indent="0" algn="l">
              <a:buNone/>
            </a:pPr>
            <a:endParaRPr lang="en-US" sz="2800" spc="-1">
              <a:solidFill>
                <a:schemeClr val="tx1"/>
              </a:solidFill>
              <a:latin typeface="Times New Roman" panose="02020603050405020304" charset="0"/>
              <a:ea typeface="Quicksand Medium"/>
              <a:cs typeface="Times New Roman" panose="02020603050405020304" charset="0"/>
            </a:endParaRPr>
          </a:p>
        </p:txBody>
      </p:sp>
      <p:sp>
        <p:nvSpPr>
          <p:cNvPr id="14" name="TextShape 3"/>
          <p:cNvSpPr txBox="1"/>
          <p:nvPr/>
        </p:nvSpPr>
        <p:spPr>
          <a:xfrm>
            <a:off x="14135100" y="8010525"/>
            <a:ext cx="9067800" cy="339725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p>
            <a:pPr indent="0" algn="l">
              <a:buNone/>
            </a:pPr>
            <a:r>
              <a:rPr lang="en-US" sz="2800" spc="-1">
                <a:solidFill>
                  <a:schemeClr val="tx1"/>
                </a:solidFill>
                <a:latin typeface="Times New Roman" panose="02020603050405020304" charset="0"/>
                <a:ea typeface="Quicksand Medium"/>
                <a:cs typeface="Times New Roman" panose="02020603050405020304" charset="0"/>
              </a:rPr>
              <a:t>We also benchmarked ZonedStore under ZNS device, it show on ZNS device the QPS &amp; throughput could be even better</a:t>
            </a:r>
            <a:endParaRPr lang="en-US" sz="2800" spc="-1">
              <a:solidFill>
                <a:schemeClr val="tx1"/>
              </a:solidFill>
              <a:latin typeface="Times New Roman" panose="02020603050405020304" charset="0"/>
              <a:ea typeface="Quicksand Medium"/>
              <a:cs typeface="Times New Roman" panose="02020603050405020304" charset="0"/>
            </a:endParaRPr>
          </a:p>
          <a:p>
            <a:pPr indent="0" algn="l">
              <a:buNone/>
            </a:pPr>
            <a:endParaRPr lang="en-US" sz="2800" spc="-1">
              <a:solidFill>
                <a:schemeClr val="tx1"/>
              </a:solidFill>
              <a:latin typeface="Times New Roman" panose="02020603050405020304" charset="0"/>
              <a:ea typeface="Quicksand Medium"/>
              <a:cs typeface="Times New Roman" panose="02020603050405020304" charset="0"/>
            </a:endParaRPr>
          </a:p>
          <a:p>
            <a:pPr indent="0" algn="l">
              <a:buNone/>
            </a:pPr>
            <a:r>
              <a:rPr lang="en-US" sz="2800" b="1" spc="-1">
                <a:solidFill>
                  <a:schemeClr val="tx1"/>
                </a:solidFill>
                <a:latin typeface="Times New Roman" panose="02020603050405020304" charset="0"/>
                <a:ea typeface="Quicksand Medium"/>
                <a:cs typeface="Times New Roman" panose="02020603050405020304" charset="0"/>
              </a:rPr>
              <a:t>Workload:</a:t>
            </a:r>
            <a:endParaRPr lang="en-US" sz="2800" b="1" spc="-1">
              <a:solidFill>
                <a:schemeClr val="tx1"/>
              </a:solidFill>
              <a:latin typeface="Times New Roman" panose="02020603050405020304" charset="0"/>
              <a:ea typeface="Quicksand Medium"/>
              <a:cs typeface="Times New Roman" panose="02020603050405020304" charset="0"/>
            </a:endParaRPr>
          </a:p>
          <a:p>
            <a:pPr indent="0" algn="l">
              <a:buNone/>
            </a:pPr>
            <a:r>
              <a:rPr lang="en-US" sz="2800" spc="-1">
                <a:solidFill>
                  <a:schemeClr val="tx1"/>
                </a:solidFill>
                <a:latin typeface="Times New Roman" panose="02020603050405020304" charset="0"/>
                <a:ea typeface="Quicksand Medium"/>
                <a:cs typeface="Times New Roman" panose="02020603050405020304" charset="0"/>
              </a:rPr>
              <a:t>- Read: Write = 50:50</a:t>
            </a:r>
            <a:endParaRPr lang="en-US" sz="2800" spc="-1">
              <a:solidFill>
                <a:schemeClr val="tx1"/>
              </a:solidFill>
              <a:latin typeface="Times New Roman" panose="02020603050405020304" charset="0"/>
              <a:ea typeface="Quicksand Medium"/>
              <a:cs typeface="Times New Roman" panose="02020603050405020304" charset="0"/>
            </a:endParaRPr>
          </a:p>
          <a:p>
            <a:pPr indent="0" algn="l">
              <a:buNone/>
            </a:pPr>
            <a:r>
              <a:rPr lang="en-US" sz="2800" spc="-1">
                <a:solidFill>
                  <a:schemeClr val="tx1"/>
                </a:solidFill>
                <a:latin typeface="Times New Roman" panose="02020603050405020304" charset="0"/>
                <a:ea typeface="Quicksand Medium"/>
                <a:cs typeface="Times New Roman" panose="02020603050405020304" charset="0"/>
              </a:rPr>
              <a:t>- Preload 600GB, then write another 200GB</a:t>
            </a:r>
            <a:endParaRPr lang="en-US" sz="2800" spc="-1">
              <a:solidFill>
                <a:schemeClr val="tx1"/>
              </a:solidFill>
              <a:latin typeface="Times New Roman" panose="02020603050405020304" charset="0"/>
              <a:ea typeface="Quicksand Medium"/>
              <a:cs typeface="Times New Roman" panose="02020603050405020304" charset="0"/>
            </a:endParaRPr>
          </a:p>
          <a:p>
            <a:pPr indent="0" algn="l">
              <a:buNone/>
            </a:pPr>
            <a:r>
              <a:rPr lang="en-US" sz="2800" spc="-1">
                <a:solidFill>
                  <a:schemeClr val="tx1"/>
                </a:solidFill>
                <a:latin typeface="Times New Roman" panose="02020603050405020304" charset="0"/>
                <a:ea typeface="Quicksand Medium"/>
                <a:cs typeface="Times New Roman" panose="02020603050405020304" charset="0"/>
              </a:rPr>
              <a:t>- Value size: 100KB</a:t>
            </a:r>
            <a:endParaRPr lang="en-US" sz="2800" spc="-1">
              <a:solidFill>
                <a:schemeClr val="tx1"/>
              </a:solidFill>
              <a:latin typeface="Times New Roman" panose="02020603050405020304" charset="0"/>
              <a:ea typeface="Quicksand Medium"/>
              <a:cs typeface="Times New Roman" panose="02020603050405020304" charset="0"/>
            </a:endParaRPr>
          </a:p>
          <a:p>
            <a:pPr indent="0" algn="l">
              <a:buNone/>
            </a:pPr>
            <a:r>
              <a:rPr lang="en-US" sz="2800" spc="-1">
                <a:solidFill>
                  <a:schemeClr val="tx1"/>
                </a:solidFill>
                <a:latin typeface="Times New Roman" panose="02020603050405020304" charset="0"/>
                <a:ea typeface="Quicksand Medium"/>
                <a:cs typeface="Times New Roman" panose="02020603050405020304" charset="0"/>
              </a:rPr>
              <a:t>- Cache Limit: 600GB (eviction trigger size)</a:t>
            </a:r>
            <a:endParaRPr lang="en-US" sz="2800" spc="-1">
              <a:solidFill>
                <a:schemeClr val="tx1"/>
              </a:solidFill>
              <a:latin typeface="Times New Roman" panose="02020603050405020304" charset="0"/>
              <a:ea typeface="Quicksand Medium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3"/>
          <p:cNvSpPr txBox="1"/>
          <p:nvPr/>
        </p:nvSpPr>
        <p:spPr>
          <a:xfrm>
            <a:off x="5710555" y="737870"/>
            <a:ext cx="12962255" cy="92900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p>
            <a:pPr algn="ctr"/>
            <a:r>
              <a:rPr lang="en-US" sz="6000" b="1" spc="-1">
                <a:solidFill>
                  <a:srgbClr val="407700"/>
                </a:solidFill>
                <a:latin typeface="Times New Roman" panose="02020603050405020304" charset="0"/>
                <a:ea typeface="Quicksand Medium"/>
                <a:cs typeface="Times New Roman" panose="02020603050405020304" charset="0"/>
              </a:rPr>
              <a:t>5. Conclusion &amp; QA</a:t>
            </a:r>
            <a:endParaRPr lang="en-US" sz="6000" b="1" spc="-1">
              <a:solidFill>
                <a:srgbClr val="407700"/>
              </a:solidFill>
              <a:latin typeface="Times New Roman" panose="02020603050405020304" charset="0"/>
              <a:ea typeface="Quicksand Medium"/>
              <a:cs typeface="Times New Roman" panose="0202060305040502030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3983355" y="3545840"/>
            <a:ext cx="18415000" cy="49644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charset="0"/>
                <a:cs typeface="Times New Roman" panose="02020603050405020304" charset="0"/>
              </a:rPr>
              <a:t>Zoned devices is super fit to cache systems</a:t>
            </a:r>
            <a:endParaRPr lang="en-US" altLang="zh-CN" sz="36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600">
                <a:latin typeface="Times New Roman" panose="02020603050405020304" charset="0"/>
                <a:cs typeface="Times New Roman" panose="02020603050405020304" charset="0"/>
              </a:rPr>
              <a:t>- Zoned devices enables user controled GC which could let us get more stable performance</a:t>
            </a:r>
            <a:endParaRPr lang="en-US" altLang="zh-CN" sz="36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600">
                <a:latin typeface="Times New Roman" panose="02020603050405020304" charset="0"/>
                <a:cs typeface="Times New Roman" panose="02020603050405020304" charset="0"/>
              </a:rPr>
              <a:t>- And more importantly we could almost use up the disk space if neccessary</a:t>
            </a:r>
            <a:endParaRPr lang="en-US" altLang="zh-CN" sz="36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600">
                <a:latin typeface="Times New Roman" panose="02020603050405020304" charset="0"/>
                <a:cs typeface="Times New Roman" panose="02020603050405020304" charset="0"/>
              </a:rPr>
              <a:t>- Data loss in a cache system is not un-accpetable, for most cases</a:t>
            </a:r>
            <a:endParaRPr lang="en-US" altLang="zh-CN" sz="36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endParaRPr lang="en-US" altLang="zh-CN" sz="36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charset="0"/>
                <a:cs typeface="Times New Roman" panose="02020603050405020304" charset="0"/>
              </a:rPr>
              <a:t>Write amplification causes too much problems</a:t>
            </a:r>
            <a:endParaRPr lang="en-US" altLang="zh-CN" sz="3600" b="1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600">
                <a:latin typeface="Times New Roman" panose="02020603050405020304" charset="0"/>
                <a:cs typeface="Times New Roman" panose="02020603050405020304" charset="0"/>
              </a:rPr>
              <a:t>- A lot of existing performance issues are caused be write amplifications</a:t>
            </a:r>
            <a:endParaRPr lang="en-US" altLang="zh-CN" sz="3600">
              <a:latin typeface="Times New Roman" panose="02020603050405020304" charset="0"/>
              <a:cs typeface="Times New Roman" panose="0202060305040502030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600">
                <a:latin typeface="Times New Roman" panose="02020603050405020304" charset="0"/>
                <a:cs typeface="Times New Roman" panose="02020603050405020304" charset="0"/>
              </a:rPr>
              <a:t>- including filesystem, lsm-tree, network...</a:t>
            </a:r>
            <a:endParaRPr lang="en-US" altLang="zh-CN" sz="36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ags/tag1.xml><?xml version="1.0" encoding="utf-8"?>
<p:tagLst xmlns:p="http://schemas.openxmlformats.org/presentationml/2006/main">
  <p:tag name="KSO_WM_UNIT_PLACING_PICTURE_USER_VIEWPORT" val="{&quot;height&quot;:7935,&quot;width&quot;:17170}"/>
</p:tagLst>
</file>

<file path=ppt/tags/tag2.xml><?xml version="1.0" encoding="utf-8"?>
<p:tagLst xmlns:p="http://schemas.openxmlformats.org/presentationml/2006/main">
  <p:tag name="KSO_WM_UNIT_TABLE_BEAUTIFY" val="smartTable{4af30ef9-5192-4b36-993b-a6189fdd9bf5}"/>
  <p:tag name="TABLE_ENDDRAG_ORIGIN_RECT" val="776*352"/>
  <p:tag name="TABLE_ENDDRAG_RECT" val="1028*216*776*352"/>
</p:tagLst>
</file>

<file path=ppt/tags/tag3.xml><?xml version="1.0" encoding="utf-8"?>
<p:tagLst xmlns:p="http://schemas.openxmlformats.org/presentationml/2006/main">
  <p:tag name="COMMONDATA" val="eyJoZGlkIjoiNTkxNzcwMDExYjU4NThlZGQ2MThjYTUwMTA2NTA2YWQ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4200</Words>
  <Application>WPS 演示</Application>
  <PresentationFormat/>
  <Paragraphs>191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10</vt:i4>
      </vt:variant>
    </vt:vector>
  </HeadingPairs>
  <TitlesOfParts>
    <vt:vector size="31" baseType="lpstr">
      <vt:lpstr>Arial</vt:lpstr>
      <vt:lpstr>宋体</vt:lpstr>
      <vt:lpstr>Wingdings</vt:lpstr>
      <vt:lpstr>Arial</vt:lpstr>
      <vt:lpstr>Symbol</vt:lpstr>
      <vt:lpstr>Helvetica Neue</vt:lpstr>
      <vt:lpstr>Times New Roman</vt:lpstr>
      <vt:lpstr>Quicksand SemiBold</vt:lpstr>
      <vt:lpstr>Segoe Print</vt:lpstr>
      <vt:lpstr>Quicksand Medium</vt:lpstr>
      <vt:lpstr>Quicksand</vt:lpstr>
      <vt:lpstr>微软雅黑</vt:lpstr>
      <vt:lpstr>Arial Unicode MS</vt:lpstr>
      <vt:lpstr>Calibri</vt:lpstr>
      <vt:lpstr>DejaVu Sans</vt:lpstr>
      <vt:lpstr>Times New Roman</vt:lpstr>
      <vt:lpstr>汉仪旗黑-55简</vt:lpstr>
      <vt:lpstr>黑体</vt:lpstr>
      <vt:lpstr>Office Theme</vt:lpstr>
      <vt:lpstr>Office Theme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郭宽</cp:lastModifiedBy>
  <cp:revision>90</cp:revision>
  <dcterms:created xsi:type="dcterms:W3CDTF">2022-09-12T12:45:45Z</dcterms:created>
  <dcterms:modified xsi:type="dcterms:W3CDTF">2022-09-12T15:19:50Z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9DBA99789B124DA0BB664B0814179569</vt:lpwstr>
  </property>
  <property fmtid="{D5CDD505-2E9C-101B-9397-08002B2CF9AE}" pid="3" name="KSOProductBuildVer">
    <vt:lpwstr>2052-11.1.0.12313</vt:lpwstr>
  </property>
</Properties>
</file>