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83" r:id="rId4"/>
    <p:sldMasterId id="2147483684" r:id="rId5"/>
    <p:sldMasterId id="2147483685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</p:sldIdLst>
  <p:sldSz cy="5143500" cx="9144000"/>
  <p:notesSz cx="6858000" cy="9144000"/>
  <p:embeddedFontLst>
    <p:embeddedFont>
      <p:font typeface="Helvetica Neue"/>
      <p:regular r:id="rId40"/>
      <p:bold r:id="rId41"/>
      <p:italic r:id="rId42"/>
      <p:boldItalic r:id="rId43"/>
    </p:embeddedFont>
    <p:embeddedFont>
      <p:font typeface="Quicksand SemiBold"/>
      <p:regular r:id="rId44"/>
      <p:bold r:id="rId45"/>
    </p:embeddedFont>
    <p:embeddedFont>
      <p:font typeface="Roboto Mono"/>
      <p:regular r:id="rId46"/>
      <p:bold r:id="rId47"/>
      <p:italic r:id="rId48"/>
      <p:boldItalic r:id="rId4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HelveticaNeue-regular.fntdata"/><Relationship Id="rId42" Type="http://schemas.openxmlformats.org/officeDocument/2006/relationships/font" Target="fonts/HelveticaNeue-italic.fntdata"/><Relationship Id="rId41" Type="http://schemas.openxmlformats.org/officeDocument/2006/relationships/font" Target="fonts/HelveticaNeue-bold.fntdata"/><Relationship Id="rId44" Type="http://schemas.openxmlformats.org/officeDocument/2006/relationships/font" Target="fonts/QuicksandSemiBold-regular.fntdata"/><Relationship Id="rId43" Type="http://schemas.openxmlformats.org/officeDocument/2006/relationships/font" Target="fonts/HelveticaNeue-boldItalic.fntdata"/><Relationship Id="rId46" Type="http://schemas.openxmlformats.org/officeDocument/2006/relationships/font" Target="fonts/RobotoMono-regular.fntdata"/><Relationship Id="rId45" Type="http://schemas.openxmlformats.org/officeDocument/2006/relationships/font" Target="fonts/QuicksandSemiBold-bold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48" Type="http://schemas.openxmlformats.org/officeDocument/2006/relationships/font" Target="fonts/RobotoMono-italic.fntdata"/><Relationship Id="rId47" Type="http://schemas.openxmlformats.org/officeDocument/2006/relationships/font" Target="fonts/RobotoMono-bold.fntdata"/><Relationship Id="rId49" Type="http://schemas.openxmlformats.org/officeDocument/2006/relationships/font" Target="fonts/RobotoMono-boldItalic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33" Type="http://schemas.openxmlformats.org/officeDocument/2006/relationships/slide" Target="slides/slide26.xml"/><Relationship Id="rId32" Type="http://schemas.openxmlformats.org/officeDocument/2006/relationships/slide" Target="slides/slide25.xml"/><Relationship Id="rId35" Type="http://schemas.openxmlformats.org/officeDocument/2006/relationships/slide" Target="slides/slide28.xml"/><Relationship Id="rId34" Type="http://schemas.openxmlformats.org/officeDocument/2006/relationships/slide" Target="slides/slide27.xml"/><Relationship Id="rId37" Type="http://schemas.openxmlformats.org/officeDocument/2006/relationships/slide" Target="slides/slide30.xml"/><Relationship Id="rId36" Type="http://schemas.openxmlformats.org/officeDocument/2006/relationships/slide" Target="slides/slide29.xml"/><Relationship Id="rId39" Type="http://schemas.openxmlformats.org/officeDocument/2006/relationships/slide" Target="slides/slide32.xml"/><Relationship Id="rId38" Type="http://schemas.openxmlformats.org/officeDocument/2006/relationships/slide" Target="slides/slide31.xml"/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29" Type="http://schemas.openxmlformats.org/officeDocument/2006/relationships/slide" Target="slides/slide22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5136acf934_2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g15136acf934_2_5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1524c9871b9_0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g1524c9871b9_0_1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1524c9871b9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g1524c9871b9_0_12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1524c9871b9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g1524c9871b9_0_1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1524c9871b9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g1524c9871b9_0_13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1524c9871b9_0_1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g1524c9871b9_0_14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1524c9871b9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5" name="Google Shape;255;g1524c9871b9_0_15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152aabea0b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g152aabea0be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152aabea0b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5" name="Google Shape;295;g152aabea0be_0_5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152aabea0be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9" name="Google Shape;309;g152aabea0be_0_1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152aabea0be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9" name="Google Shape;329;g152aabea0be_0_14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5136acf934_2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g15136acf934_2_1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152aabea0be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g152aabea0be_0_16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152aabea0be_0_1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g152aabea0be_0_19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4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g152aabea0be_0_2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6" name="Google Shape;366;g152aabea0be_0_20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g152aabea0be_0_2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6" name="Google Shape;376;g152aabea0be_0_24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152aabea0be_0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1" name="Google Shape;391;g152aabea0be_0_2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9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152aabea0be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1" name="Google Shape;401;g152aabea0be_0_2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5" name="Shape 4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g152aabea0be_0_2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7" name="Google Shape;407;g152aabea0be_0_27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g152aabea0be_0_2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g152aabea0be_0_28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152aabea0be_0_2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4" name="Google Shape;424;g152aabea0be_0_29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g152aabea0be_0_3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1" name="Google Shape;431;g152aabea0be_0_30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51fd4fdc0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g151fd4fdc06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6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Google Shape;437;g152aabea0be_0_4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8" name="Google Shape;438;g152aabea0be_0_43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2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g152aabea0be_0_3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g152aabea0be_0_30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8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152aabea0be_0_4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50" name="Google Shape;450;g152aabea0be_0_4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15136acf934_2_1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9" name="Google Shape;179;g15136acf934_2_1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1524c9871b9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g1524c9871b9_0_6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1524c9871b9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g1524c9871b9_0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524c9871b9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g1524c9871b9_0_10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524c9871b9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g1524c9871b9_0_10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524c9871b9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1" name="Google Shape;221;g1524c9871b9_0_1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/>
          <p:nvPr>
            <p:ph type="title"/>
          </p:nvPr>
        </p:nvSpPr>
        <p:spPr>
          <a:xfrm>
            <a:off x="457110" y="205200"/>
            <a:ext cx="8229330" cy="85873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" type="body"/>
          </p:nvPr>
        </p:nvSpPr>
        <p:spPr>
          <a:xfrm>
            <a:off x="457110" y="1203525"/>
            <a:ext cx="8229330" cy="29830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title"/>
          </p:nvPr>
        </p:nvSpPr>
        <p:spPr>
          <a:xfrm>
            <a:off x="457110" y="205200"/>
            <a:ext cx="8229330" cy="85873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/>
          <p:nvPr>
            <p:ph type="title"/>
          </p:nvPr>
        </p:nvSpPr>
        <p:spPr>
          <a:xfrm>
            <a:off x="457110" y="205200"/>
            <a:ext cx="8229330" cy="85873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5" name="Google Shape;65;p17"/>
          <p:cNvSpPr txBox="1"/>
          <p:nvPr>
            <p:ph idx="1" type="subTitle"/>
          </p:nvPr>
        </p:nvSpPr>
        <p:spPr>
          <a:xfrm>
            <a:off x="457110" y="1203525"/>
            <a:ext cx="8229330" cy="298309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8"/>
          <p:cNvSpPr txBox="1"/>
          <p:nvPr>
            <p:ph type="title"/>
          </p:nvPr>
        </p:nvSpPr>
        <p:spPr>
          <a:xfrm>
            <a:off x="457110" y="205200"/>
            <a:ext cx="8229330" cy="85873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8" name="Google Shape;68;p18"/>
          <p:cNvSpPr txBox="1"/>
          <p:nvPr>
            <p:ph idx="1" type="body"/>
          </p:nvPr>
        </p:nvSpPr>
        <p:spPr>
          <a:xfrm>
            <a:off x="457110" y="1203525"/>
            <a:ext cx="4015845" cy="29830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69" name="Google Shape;69;p18"/>
          <p:cNvSpPr txBox="1"/>
          <p:nvPr>
            <p:ph idx="2" type="body"/>
          </p:nvPr>
        </p:nvSpPr>
        <p:spPr>
          <a:xfrm>
            <a:off x="4673835" y="1203525"/>
            <a:ext cx="4015845" cy="29830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9"/>
          <p:cNvSpPr txBox="1"/>
          <p:nvPr>
            <p:ph idx="1" type="subTitle"/>
          </p:nvPr>
        </p:nvSpPr>
        <p:spPr>
          <a:xfrm>
            <a:off x="457110" y="205200"/>
            <a:ext cx="8229330" cy="398101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0"/>
          <p:cNvSpPr txBox="1"/>
          <p:nvPr>
            <p:ph type="title"/>
          </p:nvPr>
        </p:nvSpPr>
        <p:spPr>
          <a:xfrm>
            <a:off x="457110" y="205200"/>
            <a:ext cx="8229330" cy="85873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4" name="Google Shape;74;p20"/>
          <p:cNvSpPr txBox="1"/>
          <p:nvPr>
            <p:ph idx="1" type="body"/>
          </p:nvPr>
        </p:nvSpPr>
        <p:spPr>
          <a:xfrm>
            <a:off x="457110" y="1203525"/>
            <a:ext cx="4015845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5" name="Google Shape;75;p20"/>
          <p:cNvSpPr txBox="1"/>
          <p:nvPr>
            <p:ph idx="2" type="body"/>
          </p:nvPr>
        </p:nvSpPr>
        <p:spPr>
          <a:xfrm>
            <a:off x="4673835" y="1203525"/>
            <a:ext cx="4015845" cy="29830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3" type="body"/>
          </p:nvPr>
        </p:nvSpPr>
        <p:spPr>
          <a:xfrm>
            <a:off x="457110" y="2761695"/>
            <a:ext cx="4015845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1"/>
          <p:cNvSpPr txBox="1"/>
          <p:nvPr>
            <p:ph type="title"/>
          </p:nvPr>
        </p:nvSpPr>
        <p:spPr>
          <a:xfrm>
            <a:off x="457110" y="205200"/>
            <a:ext cx="8229330" cy="85873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" type="body"/>
          </p:nvPr>
        </p:nvSpPr>
        <p:spPr>
          <a:xfrm>
            <a:off x="457110" y="1203525"/>
            <a:ext cx="4015845" cy="29830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0" name="Google Shape;80;p21"/>
          <p:cNvSpPr txBox="1"/>
          <p:nvPr>
            <p:ph idx="2" type="body"/>
          </p:nvPr>
        </p:nvSpPr>
        <p:spPr>
          <a:xfrm>
            <a:off x="4673835" y="1203525"/>
            <a:ext cx="4015845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1" name="Google Shape;81;p21"/>
          <p:cNvSpPr txBox="1"/>
          <p:nvPr>
            <p:ph idx="3" type="body"/>
          </p:nvPr>
        </p:nvSpPr>
        <p:spPr>
          <a:xfrm>
            <a:off x="4673835" y="2761695"/>
            <a:ext cx="4015845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2"/>
          <p:cNvSpPr txBox="1"/>
          <p:nvPr>
            <p:ph type="title"/>
          </p:nvPr>
        </p:nvSpPr>
        <p:spPr>
          <a:xfrm>
            <a:off x="457110" y="205200"/>
            <a:ext cx="8229330" cy="85873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4" name="Google Shape;84;p22"/>
          <p:cNvSpPr txBox="1"/>
          <p:nvPr>
            <p:ph idx="1" type="body"/>
          </p:nvPr>
        </p:nvSpPr>
        <p:spPr>
          <a:xfrm>
            <a:off x="457110" y="1203525"/>
            <a:ext cx="4015845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5" name="Google Shape;85;p22"/>
          <p:cNvSpPr txBox="1"/>
          <p:nvPr>
            <p:ph idx="2" type="body"/>
          </p:nvPr>
        </p:nvSpPr>
        <p:spPr>
          <a:xfrm>
            <a:off x="4673835" y="1203525"/>
            <a:ext cx="4015845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6" name="Google Shape;86;p22"/>
          <p:cNvSpPr txBox="1"/>
          <p:nvPr>
            <p:ph idx="3" type="body"/>
          </p:nvPr>
        </p:nvSpPr>
        <p:spPr>
          <a:xfrm>
            <a:off x="457110" y="2761695"/>
            <a:ext cx="822933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3"/>
          <p:cNvSpPr txBox="1"/>
          <p:nvPr>
            <p:ph type="title"/>
          </p:nvPr>
        </p:nvSpPr>
        <p:spPr>
          <a:xfrm>
            <a:off x="457110" y="205200"/>
            <a:ext cx="8229330" cy="85873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89" name="Google Shape;89;p23"/>
          <p:cNvSpPr txBox="1"/>
          <p:nvPr>
            <p:ph idx="1" type="body"/>
          </p:nvPr>
        </p:nvSpPr>
        <p:spPr>
          <a:xfrm>
            <a:off x="457110" y="1203525"/>
            <a:ext cx="822933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0" name="Google Shape;90;p23"/>
          <p:cNvSpPr txBox="1"/>
          <p:nvPr>
            <p:ph idx="2" type="body"/>
          </p:nvPr>
        </p:nvSpPr>
        <p:spPr>
          <a:xfrm>
            <a:off x="457110" y="2761695"/>
            <a:ext cx="822933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4"/>
          <p:cNvSpPr txBox="1"/>
          <p:nvPr>
            <p:ph type="title"/>
          </p:nvPr>
        </p:nvSpPr>
        <p:spPr>
          <a:xfrm>
            <a:off x="457110" y="205200"/>
            <a:ext cx="8229330" cy="85873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3" name="Google Shape;93;p24"/>
          <p:cNvSpPr txBox="1"/>
          <p:nvPr>
            <p:ph idx="1" type="body"/>
          </p:nvPr>
        </p:nvSpPr>
        <p:spPr>
          <a:xfrm>
            <a:off x="457110" y="1203525"/>
            <a:ext cx="4015845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4" name="Google Shape;94;p24"/>
          <p:cNvSpPr txBox="1"/>
          <p:nvPr>
            <p:ph idx="2" type="body"/>
          </p:nvPr>
        </p:nvSpPr>
        <p:spPr>
          <a:xfrm>
            <a:off x="4673835" y="1203525"/>
            <a:ext cx="4015845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5" name="Google Shape;95;p24"/>
          <p:cNvSpPr txBox="1"/>
          <p:nvPr>
            <p:ph idx="3" type="body"/>
          </p:nvPr>
        </p:nvSpPr>
        <p:spPr>
          <a:xfrm>
            <a:off x="457110" y="2761695"/>
            <a:ext cx="4015845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6" name="Google Shape;96;p24"/>
          <p:cNvSpPr txBox="1"/>
          <p:nvPr>
            <p:ph idx="4" type="body"/>
          </p:nvPr>
        </p:nvSpPr>
        <p:spPr>
          <a:xfrm>
            <a:off x="4673835" y="2761695"/>
            <a:ext cx="4015845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5"/>
          <p:cNvSpPr txBox="1"/>
          <p:nvPr>
            <p:ph type="title"/>
          </p:nvPr>
        </p:nvSpPr>
        <p:spPr>
          <a:xfrm>
            <a:off x="457110" y="205200"/>
            <a:ext cx="8229330" cy="85873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99" name="Google Shape;99;p25"/>
          <p:cNvSpPr txBox="1"/>
          <p:nvPr>
            <p:ph idx="1" type="body"/>
          </p:nvPr>
        </p:nvSpPr>
        <p:spPr>
          <a:xfrm>
            <a:off x="457110" y="1203525"/>
            <a:ext cx="264978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0" name="Google Shape;100;p25"/>
          <p:cNvSpPr txBox="1"/>
          <p:nvPr>
            <p:ph idx="2" type="body"/>
          </p:nvPr>
        </p:nvSpPr>
        <p:spPr>
          <a:xfrm>
            <a:off x="3239460" y="1203525"/>
            <a:ext cx="264978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1" name="Google Shape;101;p25"/>
          <p:cNvSpPr txBox="1"/>
          <p:nvPr>
            <p:ph idx="3" type="body"/>
          </p:nvPr>
        </p:nvSpPr>
        <p:spPr>
          <a:xfrm>
            <a:off x="6021945" y="1203525"/>
            <a:ext cx="264978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2" name="Google Shape;102;p25"/>
          <p:cNvSpPr txBox="1"/>
          <p:nvPr>
            <p:ph idx="4" type="body"/>
          </p:nvPr>
        </p:nvSpPr>
        <p:spPr>
          <a:xfrm>
            <a:off x="457110" y="2761695"/>
            <a:ext cx="264978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3" name="Google Shape;103;p25"/>
          <p:cNvSpPr txBox="1"/>
          <p:nvPr>
            <p:ph idx="5" type="body"/>
          </p:nvPr>
        </p:nvSpPr>
        <p:spPr>
          <a:xfrm>
            <a:off x="3239460" y="2761695"/>
            <a:ext cx="264978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04" name="Google Shape;104;p25"/>
          <p:cNvSpPr txBox="1"/>
          <p:nvPr>
            <p:ph idx="6" type="body"/>
          </p:nvPr>
        </p:nvSpPr>
        <p:spPr>
          <a:xfrm>
            <a:off x="6021945" y="2761695"/>
            <a:ext cx="264978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" type="obj">
  <p:cSld name="OBJEC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7"/>
          <p:cNvSpPr txBox="1"/>
          <p:nvPr>
            <p:ph type="title"/>
          </p:nvPr>
        </p:nvSpPr>
        <p:spPr>
          <a:xfrm>
            <a:off x="457110" y="205200"/>
            <a:ext cx="8229330" cy="85873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4" name="Google Shape;114;p27"/>
          <p:cNvSpPr txBox="1"/>
          <p:nvPr>
            <p:ph idx="1" type="body"/>
          </p:nvPr>
        </p:nvSpPr>
        <p:spPr>
          <a:xfrm>
            <a:off x="457110" y="1203525"/>
            <a:ext cx="8229330" cy="29830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x">
  <p:cSld name="TITLE_AND_BOD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9"/>
          <p:cNvSpPr txBox="1"/>
          <p:nvPr>
            <p:ph type="title"/>
          </p:nvPr>
        </p:nvSpPr>
        <p:spPr>
          <a:xfrm>
            <a:off x="457110" y="205200"/>
            <a:ext cx="8229330" cy="85873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18" name="Google Shape;118;p29"/>
          <p:cNvSpPr txBox="1"/>
          <p:nvPr>
            <p:ph idx="1" type="subTitle"/>
          </p:nvPr>
        </p:nvSpPr>
        <p:spPr>
          <a:xfrm>
            <a:off x="457110" y="1203525"/>
            <a:ext cx="8229330" cy="298309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" type="twoObj">
  <p:cSld name="TWO_OBJECTS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0"/>
          <p:cNvSpPr txBox="1"/>
          <p:nvPr>
            <p:ph type="title"/>
          </p:nvPr>
        </p:nvSpPr>
        <p:spPr>
          <a:xfrm>
            <a:off x="457110" y="205200"/>
            <a:ext cx="8229330" cy="85873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1" name="Google Shape;121;p30"/>
          <p:cNvSpPr txBox="1"/>
          <p:nvPr>
            <p:ph idx="1" type="body"/>
          </p:nvPr>
        </p:nvSpPr>
        <p:spPr>
          <a:xfrm>
            <a:off x="457110" y="1203525"/>
            <a:ext cx="4015845" cy="29830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2" name="Google Shape;122;p30"/>
          <p:cNvSpPr txBox="1"/>
          <p:nvPr>
            <p:ph idx="2" type="body"/>
          </p:nvPr>
        </p:nvSpPr>
        <p:spPr>
          <a:xfrm>
            <a:off x="4673835" y="1203525"/>
            <a:ext cx="4015845" cy="29830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31"/>
          <p:cNvSpPr txBox="1"/>
          <p:nvPr>
            <p:ph type="title"/>
          </p:nvPr>
        </p:nvSpPr>
        <p:spPr>
          <a:xfrm>
            <a:off x="457110" y="205200"/>
            <a:ext cx="8229330" cy="85873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entered Text" type="objOnly">
  <p:cSld name="OBJECT_ONLY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32"/>
          <p:cNvSpPr txBox="1"/>
          <p:nvPr>
            <p:ph idx="1" type="subTitle"/>
          </p:nvPr>
        </p:nvSpPr>
        <p:spPr>
          <a:xfrm>
            <a:off x="457110" y="205200"/>
            <a:ext cx="8229330" cy="398101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and Content" type="twoObjAndObj">
  <p:cSld name="TWO_OBJECTS_AND_OBJEC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3"/>
          <p:cNvSpPr txBox="1"/>
          <p:nvPr>
            <p:ph type="title"/>
          </p:nvPr>
        </p:nvSpPr>
        <p:spPr>
          <a:xfrm>
            <a:off x="457110" y="205200"/>
            <a:ext cx="8229330" cy="85873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29" name="Google Shape;129;p33"/>
          <p:cNvSpPr txBox="1"/>
          <p:nvPr>
            <p:ph idx="1" type="body"/>
          </p:nvPr>
        </p:nvSpPr>
        <p:spPr>
          <a:xfrm>
            <a:off x="457110" y="1203525"/>
            <a:ext cx="4015845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0" name="Google Shape;130;p33"/>
          <p:cNvSpPr txBox="1"/>
          <p:nvPr>
            <p:ph idx="2" type="body"/>
          </p:nvPr>
        </p:nvSpPr>
        <p:spPr>
          <a:xfrm>
            <a:off x="4673835" y="1203525"/>
            <a:ext cx="4015845" cy="29830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1" name="Google Shape;131;p33"/>
          <p:cNvSpPr txBox="1"/>
          <p:nvPr>
            <p:ph idx="3" type="body"/>
          </p:nvPr>
        </p:nvSpPr>
        <p:spPr>
          <a:xfrm>
            <a:off x="457110" y="2761695"/>
            <a:ext cx="4015845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ntent and 2 Content" type="objAndTwoObj">
  <p:cSld name="OBJECT_AND_TWO_OBJECTS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4"/>
          <p:cNvSpPr txBox="1"/>
          <p:nvPr>
            <p:ph type="title"/>
          </p:nvPr>
        </p:nvSpPr>
        <p:spPr>
          <a:xfrm>
            <a:off x="457110" y="205200"/>
            <a:ext cx="8229330" cy="85873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4" name="Google Shape;134;p34"/>
          <p:cNvSpPr txBox="1"/>
          <p:nvPr>
            <p:ph idx="1" type="body"/>
          </p:nvPr>
        </p:nvSpPr>
        <p:spPr>
          <a:xfrm>
            <a:off x="457110" y="1203525"/>
            <a:ext cx="4015845" cy="29830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5" name="Google Shape;135;p34"/>
          <p:cNvSpPr txBox="1"/>
          <p:nvPr>
            <p:ph idx="2" type="body"/>
          </p:nvPr>
        </p:nvSpPr>
        <p:spPr>
          <a:xfrm>
            <a:off x="4673835" y="1203525"/>
            <a:ext cx="4015845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6" name="Google Shape;136;p34"/>
          <p:cNvSpPr txBox="1"/>
          <p:nvPr>
            <p:ph idx="3" type="body"/>
          </p:nvPr>
        </p:nvSpPr>
        <p:spPr>
          <a:xfrm>
            <a:off x="4673835" y="2761695"/>
            <a:ext cx="4015845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2 Content over Content" type="twoObjOverTx">
  <p:cSld name="TWO_OBJECTS_OVER_TEXT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5"/>
          <p:cNvSpPr txBox="1"/>
          <p:nvPr>
            <p:ph type="title"/>
          </p:nvPr>
        </p:nvSpPr>
        <p:spPr>
          <a:xfrm>
            <a:off x="457110" y="205200"/>
            <a:ext cx="8229330" cy="85873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39" name="Google Shape;139;p35"/>
          <p:cNvSpPr txBox="1"/>
          <p:nvPr>
            <p:ph idx="1" type="body"/>
          </p:nvPr>
        </p:nvSpPr>
        <p:spPr>
          <a:xfrm>
            <a:off x="457110" y="1203525"/>
            <a:ext cx="4015845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0" name="Google Shape;140;p35"/>
          <p:cNvSpPr txBox="1"/>
          <p:nvPr>
            <p:ph idx="2" type="body"/>
          </p:nvPr>
        </p:nvSpPr>
        <p:spPr>
          <a:xfrm>
            <a:off x="4673835" y="1203525"/>
            <a:ext cx="4015845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1" name="Google Shape;141;p35"/>
          <p:cNvSpPr txBox="1"/>
          <p:nvPr>
            <p:ph idx="3" type="body"/>
          </p:nvPr>
        </p:nvSpPr>
        <p:spPr>
          <a:xfrm>
            <a:off x="457110" y="2761695"/>
            <a:ext cx="822933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Content over Content" type="objOverTx">
  <p:cSld name="OBJECT_OVER_TEXT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36"/>
          <p:cNvSpPr txBox="1"/>
          <p:nvPr>
            <p:ph type="title"/>
          </p:nvPr>
        </p:nvSpPr>
        <p:spPr>
          <a:xfrm>
            <a:off x="457110" y="205200"/>
            <a:ext cx="8229330" cy="85873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4" name="Google Shape;144;p36"/>
          <p:cNvSpPr txBox="1"/>
          <p:nvPr>
            <p:ph idx="1" type="body"/>
          </p:nvPr>
        </p:nvSpPr>
        <p:spPr>
          <a:xfrm>
            <a:off x="457110" y="1203525"/>
            <a:ext cx="822933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5" name="Google Shape;145;p36"/>
          <p:cNvSpPr txBox="1"/>
          <p:nvPr>
            <p:ph idx="2" type="body"/>
          </p:nvPr>
        </p:nvSpPr>
        <p:spPr>
          <a:xfrm>
            <a:off x="457110" y="2761695"/>
            <a:ext cx="822933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4 Content" type="fourObj">
  <p:cSld name="FOUR_OBJECTS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37"/>
          <p:cNvSpPr txBox="1"/>
          <p:nvPr>
            <p:ph type="title"/>
          </p:nvPr>
        </p:nvSpPr>
        <p:spPr>
          <a:xfrm>
            <a:off x="457110" y="205200"/>
            <a:ext cx="8229330" cy="85873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8" name="Google Shape;148;p37"/>
          <p:cNvSpPr txBox="1"/>
          <p:nvPr>
            <p:ph idx="1" type="body"/>
          </p:nvPr>
        </p:nvSpPr>
        <p:spPr>
          <a:xfrm>
            <a:off x="457110" y="1203525"/>
            <a:ext cx="4015845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49" name="Google Shape;149;p37"/>
          <p:cNvSpPr txBox="1"/>
          <p:nvPr>
            <p:ph idx="2" type="body"/>
          </p:nvPr>
        </p:nvSpPr>
        <p:spPr>
          <a:xfrm>
            <a:off x="4673835" y="1203525"/>
            <a:ext cx="4015845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50" name="Google Shape;150;p37"/>
          <p:cNvSpPr txBox="1"/>
          <p:nvPr>
            <p:ph idx="3" type="body"/>
          </p:nvPr>
        </p:nvSpPr>
        <p:spPr>
          <a:xfrm>
            <a:off x="457110" y="2761695"/>
            <a:ext cx="4015845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51" name="Google Shape;151;p37"/>
          <p:cNvSpPr txBox="1"/>
          <p:nvPr>
            <p:ph idx="4" type="body"/>
          </p:nvPr>
        </p:nvSpPr>
        <p:spPr>
          <a:xfrm>
            <a:off x="4673835" y="2761695"/>
            <a:ext cx="4015845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6 Content">
  <p:cSld name="Title, 6 Content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8"/>
          <p:cNvSpPr txBox="1"/>
          <p:nvPr>
            <p:ph type="title"/>
          </p:nvPr>
        </p:nvSpPr>
        <p:spPr>
          <a:xfrm>
            <a:off x="457110" y="205200"/>
            <a:ext cx="8229330" cy="85873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54" name="Google Shape;154;p38"/>
          <p:cNvSpPr txBox="1"/>
          <p:nvPr>
            <p:ph idx="1" type="body"/>
          </p:nvPr>
        </p:nvSpPr>
        <p:spPr>
          <a:xfrm>
            <a:off x="457110" y="1203525"/>
            <a:ext cx="264978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55" name="Google Shape;155;p38"/>
          <p:cNvSpPr txBox="1"/>
          <p:nvPr>
            <p:ph idx="2" type="body"/>
          </p:nvPr>
        </p:nvSpPr>
        <p:spPr>
          <a:xfrm>
            <a:off x="3239460" y="1203525"/>
            <a:ext cx="264978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56" name="Google Shape;156;p38"/>
          <p:cNvSpPr txBox="1"/>
          <p:nvPr>
            <p:ph idx="3" type="body"/>
          </p:nvPr>
        </p:nvSpPr>
        <p:spPr>
          <a:xfrm>
            <a:off x="6021945" y="1203525"/>
            <a:ext cx="264978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57" name="Google Shape;157;p38"/>
          <p:cNvSpPr txBox="1"/>
          <p:nvPr>
            <p:ph idx="4" type="body"/>
          </p:nvPr>
        </p:nvSpPr>
        <p:spPr>
          <a:xfrm>
            <a:off x="457110" y="2761695"/>
            <a:ext cx="264978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58" name="Google Shape;158;p38"/>
          <p:cNvSpPr txBox="1"/>
          <p:nvPr>
            <p:ph idx="5" type="body"/>
          </p:nvPr>
        </p:nvSpPr>
        <p:spPr>
          <a:xfrm>
            <a:off x="3239460" y="2761695"/>
            <a:ext cx="264978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  <p:sp>
        <p:nvSpPr>
          <p:cNvPr id="159" name="Google Shape;159;p38"/>
          <p:cNvSpPr txBox="1"/>
          <p:nvPr>
            <p:ph idx="6" type="body"/>
          </p:nvPr>
        </p:nvSpPr>
        <p:spPr>
          <a:xfrm>
            <a:off x="6021945" y="2761695"/>
            <a:ext cx="2649780" cy="142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1pPr>
            <a:lvl2pPr indent="-228600" lvl="1" marL="914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2pPr>
            <a:lvl3pPr indent="-228600" lvl="2" marL="1371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3pPr>
            <a:lvl4pPr indent="-228600" lvl="3" marL="1828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4pPr>
            <a:lvl5pPr indent="-228600" lvl="4" marL="22860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5pPr>
            <a:lvl6pPr indent="-228600" lvl="5" marL="27432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6pPr>
            <a:lvl7pPr indent="-228600" lvl="6" marL="32004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7pPr>
            <a:lvl8pPr indent="-228600" lvl="7" marL="36576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8pPr>
            <a:lvl9pPr indent="-228600" lvl="8" marL="4114800" algn="l">
              <a:spcBef>
                <a:spcPts val="0"/>
              </a:spcBef>
              <a:spcAft>
                <a:spcPts val="0"/>
              </a:spcAft>
              <a:buSzPts val="5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4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Google Shape;51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135"/>
            <a:ext cx="9143820" cy="5143365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-433350" y="-485730"/>
            <a:ext cx="10029690" cy="6006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9pPr>
          </a:lstStyle>
          <a:p/>
        </p:txBody>
      </p:sp>
      <p:sp>
        <p:nvSpPr>
          <p:cNvPr id="53" name="Google Shape;53;p13"/>
          <p:cNvSpPr txBox="1"/>
          <p:nvPr>
            <p:ph type="title"/>
          </p:nvPr>
        </p:nvSpPr>
        <p:spPr>
          <a:xfrm>
            <a:off x="452385" y="2671785"/>
            <a:ext cx="8239050" cy="174298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9pPr>
          </a:lstStyle>
          <a:p/>
        </p:txBody>
      </p:sp>
      <p:sp>
        <p:nvSpPr>
          <p:cNvPr id="54" name="Google Shape;54;p13"/>
          <p:cNvSpPr txBox="1"/>
          <p:nvPr>
            <p:ph idx="2" type="body"/>
          </p:nvPr>
        </p:nvSpPr>
        <p:spPr>
          <a:xfrm>
            <a:off x="452925" y="414855"/>
            <a:ext cx="8238105" cy="2386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9pPr>
          </a:lstStyle>
          <a:p/>
        </p:txBody>
      </p:sp>
      <p:sp>
        <p:nvSpPr>
          <p:cNvPr id="55" name="Google Shape;55;p13"/>
          <p:cNvSpPr txBox="1"/>
          <p:nvPr>
            <p:ph idx="3" type="body"/>
          </p:nvPr>
        </p:nvSpPr>
        <p:spPr>
          <a:xfrm>
            <a:off x="452385" y="4353750"/>
            <a:ext cx="8239050" cy="41877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9pPr>
          </a:lstStyle>
          <a:p/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4500630" y="2024460"/>
            <a:ext cx="138105" cy="30213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7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7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7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7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7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7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7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7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buNone/>
              <a:defRPr b="0" i="0" sz="7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6"/>
          <p:cNvSpPr txBox="1"/>
          <p:nvPr>
            <p:ph type="title"/>
          </p:nvPr>
        </p:nvSpPr>
        <p:spPr>
          <a:xfrm>
            <a:off x="457110" y="205200"/>
            <a:ext cx="8229330" cy="858735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9pPr>
          </a:lstStyle>
          <a:p/>
        </p:txBody>
      </p:sp>
      <p:sp>
        <p:nvSpPr>
          <p:cNvPr id="107" name="Google Shape;107;p26"/>
          <p:cNvSpPr txBox="1"/>
          <p:nvPr>
            <p:ph idx="1" type="body"/>
          </p:nvPr>
        </p:nvSpPr>
        <p:spPr>
          <a:xfrm>
            <a:off x="457110" y="1203525"/>
            <a:ext cx="8229330" cy="29830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9pPr>
          </a:lstStyle>
          <a:p/>
        </p:txBody>
      </p:sp>
      <p:sp>
        <p:nvSpPr>
          <p:cNvPr id="108" name="Google Shape;108;p26"/>
          <p:cNvSpPr txBox="1"/>
          <p:nvPr>
            <p:ph idx="10" type="dt"/>
          </p:nvPr>
        </p:nvSpPr>
        <p:spPr>
          <a:xfrm>
            <a:off x="457110" y="4685715"/>
            <a:ext cx="2130300" cy="3546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9pPr>
          </a:lstStyle>
          <a:p/>
        </p:txBody>
      </p:sp>
      <p:sp>
        <p:nvSpPr>
          <p:cNvPr id="109" name="Google Shape;109;p26"/>
          <p:cNvSpPr txBox="1"/>
          <p:nvPr>
            <p:ph idx="11" type="ftr"/>
          </p:nvPr>
        </p:nvSpPr>
        <p:spPr>
          <a:xfrm>
            <a:off x="3127140" y="4685715"/>
            <a:ext cx="2898450" cy="3546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500"/>
              <a:buNone/>
              <a:defRPr b="0" i="0" sz="700" u="none" cap="none" strike="noStrike"/>
            </a:lvl9pPr>
          </a:lstStyle>
          <a:p/>
        </p:txBody>
      </p:sp>
      <p:sp>
        <p:nvSpPr>
          <p:cNvPr id="110" name="Google Shape;110;p26"/>
          <p:cNvSpPr txBox="1"/>
          <p:nvPr>
            <p:ph idx="12" type="sldNum"/>
          </p:nvPr>
        </p:nvSpPr>
        <p:spPr>
          <a:xfrm>
            <a:off x="6556140" y="4685715"/>
            <a:ext cx="2130300" cy="35464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5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5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5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5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5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5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5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5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500" u="none" cap="none" strike="noStrike"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11" name="Google Shape;111;p2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0" y="135"/>
            <a:ext cx="9143820" cy="5143365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2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9"/>
          <p:cNvSpPr txBox="1"/>
          <p:nvPr/>
        </p:nvSpPr>
        <p:spPr>
          <a:xfrm>
            <a:off x="1675492" y="2207466"/>
            <a:ext cx="5793000" cy="1321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360000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000000"/>
                </a:solidFill>
              </a:rPr>
              <a:t>libgpiod v2: new major release with a ton of new features</a:t>
            </a:r>
            <a:endParaRPr b="1" sz="2800">
              <a:solidFill>
                <a:srgbClr val="000000"/>
              </a:solidFill>
            </a:endParaRPr>
          </a:p>
        </p:txBody>
      </p:sp>
      <p:sp>
        <p:nvSpPr>
          <p:cNvPr id="165" name="Google Shape;165;p39"/>
          <p:cNvSpPr txBox="1"/>
          <p:nvPr/>
        </p:nvSpPr>
        <p:spPr>
          <a:xfrm>
            <a:off x="2019317" y="2059133"/>
            <a:ext cx="3026100" cy="403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360000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chemeClr val="dk1"/>
                </a:solidFill>
                <a:highlight>
                  <a:schemeClr val="lt1"/>
                </a:highlight>
              </a:rPr>
              <a:t>Bartosz Golaszewski</a:t>
            </a:r>
            <a:endParaRPr b="1" sz="1800"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8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GPIO cdev v2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48"/>
          <p:cNvSpPr txBox="1"/>
          <p:nvPr/>
        </p:nvSpPr>
        <p:spPr>
          <a:xfrm>
            <a:off x="846826" y="809821"/>
            <a:ext cx="73764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>
                <a:solidFill>
                  <a:srgbClr val="000000"/>
                </a:solidFill>
              </a:rPr>
              <a:t>Debounce period setting from user-space needed for proper edge event detection</a:t>
            </a:r>
            <a:endParaRPr sz="2700">
              <a:solidFill>
                <a:srgbClr val="000000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>
                <a:solidFill>
                  <a:srgbClr val="000000"/>
                </a:solidFill>
              </a:rPr>
              <a:t>Sequence numbers for edge events</a:t>
            </a:r>
            <a:endParaRPr sz="2700">
              <a:solidFill>
                <a:srgbClr val="000000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>
                <a:solidFill>
                  <a:srgbClr val="000000"/>
                </a:solidFill>
              </a:rPr>
              <a:t>Setting bias</a:t>
            </a:r>
            <a:endParaRPr sz="2700">
              <a:solidFill>
                <a:srgbClr val="000000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>
                <a:solidFill>
                  <a:srgbClr val="000000"/>
                </a:solidFill>
              </a:rPr>
              <a:t>Changing the kernel clock used for timestamping</a:t>
            </a:r>
            <a:endParaRPr sz="2700">
              <a:solidFill>
                <a:srgbClr val="000000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>
                <a:solidFill>
                  <a:srgbClr val="000000"/>
                </a:solidFill>
              </a:rPr>
              <a:t>Watching changes in line status</a:t>
            </a:r>
            <a:endParaRPr sz="2700">
              <a:solidFill>
                <a:srgbClr val="000000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/>
              <a:t>Getting the PID of the consumer</a:t>
            </a:r>
            <a:endParaRPr sz="27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49"/>
          <p:cNvSpPr txBox="1"/>
          <p:nvPr/>
        </p:nvSpPr>
        <p:spPr>
          <a:xfrm>
            <a:off x="2700" y="188054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Disclaimer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50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libgpiod v2 status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1" name="Google Shape;241;p50"/>
          <p:cNvSpPr txBox="1"/>
          <p:nvPr/>
        </p:nvSpPr>
        <p:spPr>
          <a:xfrm>
            <a:off x="818476" y="908971"/>
            <a:ext cx="73764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>
                <a:solidFill>
                  <a:srgbClr val="000000"/>
                </a:solidFill>
              </a:rPr>
              <a:t>libgpiod v2 is not out yet :(</a:t>
            </a:r>
            <a:endParaRPr sz="2700">
              <a:solidFill>
                <a:srgbClr val="000000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>
                <a:solidFill>
                  <a:srgbClr val="000000"/>
                </a:solidFill>
              </a:rPr>
              <a:t>The API is complete and functional however not yet in master</a:t>
            </a:r>
            <a:endParaRPr sz="2700">
              <a:solidFill>
                <a:srgbClr val="000000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>
                <a:solidFill>
                  <a:srgbClr val="000000"/>
                </a:solidFill>
              </a:rPr>
              <a:t>API not likely to change much anymore</a:t>
            </a:r>
            <a:endParaRPr sz="2700">
              <a:solidFill>
                <a:srgbClr val="000000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>
                <a:solidFill>
                  <a:srgbClr val="000000"/>
                </a:solidFill>
              </a:rPr>
              <a:t>Some gpio-tools and Python changes upcoming</a:t>
            </a:r>
            <a:endParaRPr sz="2700"/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/>
              <a:t>Don’t want to commit to a date :(</a:t>
            </a:r>
            <a:endParaRPr sz="27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51"/>
          <p:cNvSpPr txBox="1"/>
          <p:nvPr/>
        </p:nvSpPr>
        <p:spPr>
          <a:xfrm>
            <a:off x="2700" y="188054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libgpiod v2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52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libgpiod v2 goals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52"/>
          <p:cNvSpPr txBox="1"/>
          <p:nvPr/>
        </p:nvSpPr>
        <p:spPr>
          <a:xfrm>
            <a:off x="1007401" y="937321"/>
            <a:ext cx="73764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>
                <a:solidFill>
                  <a:srgbClr val="000000"/>
                </a:solidFill>
              </a:rPr>
              <a:t>Make usage more intuitive</a:t>
            </a:r>
            <a:endParaRPr sz="2700">
              <a:solidFill>
                <a:srgbClr val="000000"/>
              </a:solidFill>
            </a:endParaRPr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300"/>
              <a:buChar char="–"/>
            </a:pPr>
            <a:r>
              <a:rPr lang="en" sz="2300">
                <a:solidFill>
                  <a:srgbClr val="000000"/>
                </a:solidFill>
              </a:rPr>
              <a:t>Make it more difficult to commit programming errors</a:t>
            </a:r>
            <a:endParaRPr sz="2300">
              <a:solidFill>
                <a:srgbClr val="000000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>
                <a:solidFill>
                  <a:srgbClr val="000000"/>
                </a:solidFill>
              </a:rPr>
              <a:t>Allow very concise code when using high-level bindings</a:t>
            </a:r>
            <a:endParaRPr sz="2700">
              <a:solidFill>
                <a:srgbClr val="000000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>
                <a:solidFill>
                  <a:srgbClr val="000000"/>
                </a:solidFill>
              </a:rPr>
              <a:t>Don’t try to needlessly represent the kernel model exactly</a:t>
            </a:r>
            <a:endParaRPr sz="2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53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   Kernel object model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53"/>
          <p:cNvSpPr/>
          <p:nvPr/>
        </p:nvSpPr>
        <p:spPr>
          <a:xfrm>
            <a:off x="897400" y="807650"/>
            <a:ext cx="1666800" cy="33156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Provider</a:t>
            </a:r>
            <a:endParaRPr/>
          </a:p>
        </p:txBody>
      </p:sp>
      <p:sp>
        <p:nvSpPr>
          <p:cNvPr id="259" name="Google Shape;259;p53"/>
          <p:cNvSpPr/>
          <p:nvPr/>
        </p:nvSpPr>
        <p:spPr>
          <a:xfrm>
            <a:off x="7293007" y="807650"/>
            <a:ext cx="1666800" cy="33156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Consumer</a:t>
            </a:r>
            <a:endParaRPr/>
          </a:p>
        </p:txBody>
      </p:sp>
      <p:sp>
        <p:nvSpPr>
          <p:cNvPr id="260" name="Google Shape;260;p53"/>
          <p:cNvSpPr/>
          <p:nvPr/>
        </p:nvSpPr>
        <p:spPr>
          <a:xfrm>
            <a:off x="2762012" y="807650"/>
            <a:ext cx="1666800" cy="3312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0</a:t>
            </a:r>
            <a:endParaRPr/>
          </a:p>
        </p:txBody>
      </p:sp>
      <p:sp>
        <p:nvSpPr>
          <p:cNvPr id="261" name="Google Shape;261;p53"/>
          <p:cNvSpPr/>
          <p:nvPr/>
        </p:nvSpPr>
        <p:spPr>
          <a:xfrm>
            <a:off x="2762012" y="1225199"/>
            <a:ext cx="1666800" cy="3312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1</a:t>
            </a:r>
            <a:endParaRPr/>
          </a:p>
        </p:txBody>
      </p:sp>
      <p:sp>
        <p:nvSpPr>
          <p:cNvPr id="262" name="Google Shape;262;p53"/>
          <p:cNvSpPr/>
          <p:nvPr/>
        </p:nvSpPr>
        <p:spPr>
          <a:xfrm>
            <a:off x="2762012" y="2080697"/>
            <a:ext cx="1666800" cy="3312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3</a:t>
            </a:r>
            <a:endParaRPr/>
          </a:p>
        </p:txBody>
      </p:sp>
      <p:sp>
        <p:nvSpPr>
          <p:cNvPr id="263" name="Google Shape;263;p53"/>
          <p:cNvSpPr/>
          <p:nvPr/>
        </p:nvSpPr>
        <p:spPr>
          <a:xfrm>
            <a:off x="3186109" y="1652950"/>
            <a:ext cx="1666800" cy="3312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2</a:t>
            </a:r>
            <a:endParaRPr/>
          </a:p>
        </p:txBody>
      </p:sp>
      <p:sp>
        <p:nvSpPr>
          <p:cNvPr id="264" name="Google Shape;264;p53"/>
          <p:cNvSpPr/>
          <p:nvPr/>
        </p:nvSpPr>
        <p:spPr>
          <a:xfrm>
            <a:off x="3186109" y="2936191"/>
            <a:ext cx="1666800" cy="3312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5</a:t>
            </a:r>
            <a:endParaRPr/>
          </a:p>
        </p:txBody>
      </p:sp>
      <p:sp>
        <p:nvSpPr>
          <p:cNvPr id="265" name="Google Shape;265;p53"/>
          <p:cNvSpPr/>
          <p:nvPr/>
        </p:nvSpPr>
        <p:spPr>
          <a:xfrm>
            <a:off x="2762012" y="2508444"/>
            <a:ext cx="1666800" cy="3312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4</a:t>
            </a:r>
            <a:endParaRPr/>
          </a:p>
        </p:txBody>
      </p:sp>
      <p:sp>
        <p:nvSpPr>
          <p:cNvPr id="266" name="Google Shape;266;p53"/>
          <p:cNvSpPr/>
          <p:nvPr/>
        </p:nvSpPr>
        <p:spPr>
          <a:xfrm>
            <a:off x="2762012" y="3363939"/>
            <a:ext cx="1666800" cy="3312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6</a:t>
            </a:r>
            <a:endParaRPr/>
          </a:p>
        </p:txBody>
      </p:sp>
      <p:sp>
        <p:nvSpPr>
          <p:cNvPr id="267" name="Google Shape;267;p53"/>
          <p:cNvSpPr/>
          <p:nvPr/>
        </p:nvSpPr>
        <p:spPr>
          <a:xfrm>
            <a:off x="2762012" y="3791686"/>
            <a:ext cx="1666800" cy="3312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7</a:t>
            </a:r>
            <a:endParaRPr/>
          </a:p>
        </p:txBody>
      </p:sp>
      <p:sp>
        <p:nvSpPr>
          <p:cNvPr id="268" name="Google Shape;268;p53"/>
          <p:cNvSpPr/>
          <p:nvPr/>
        </p:nvSpPr>
        <p:spPr>
          <a:xfrm>
            <a:off x="5210278" y="1249634"/>
            <a:ext cx="1725600" cy="11382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Request for exclusive usage</a:t>
            </a:r>
            <a:endParaRPr sz="1300"/>
          </a:p>
        </p:txBody>
      </p:sp>
      <p:sp>
        <p:nvSpPr>
          <p:cNvPr id="269" name="Google Shape;269;p53"/>
          <p:cNvSpPr/>
          <p:nvPr/>
        </p:nvSpPr>
        <p:spPr>
          <a:xfrm>
            <a:off x="5210278" y="2532876"/>
            <a:ext cx="1725600" cy="11382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Request for exclusive usage</a:t>
            </a:r>
            <a:endParaRPr sz="1300"/>
          </a:p>
        </p:txBody>
      </p:sp>
      <p:sp>
        <p:nvSpPr>
          <p:cNvPr id="270" name="Google Shape;270;p53"/>
          <p:cNvSpPr/>
          <p:nvPr/>
        </p:nvSpPr>
        <p:spPr>
          <a:xfrm>
            <a:off x="2762012" y="1652950"/>
            <a:ext cx="1666800" cy="3312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2</a:t>
            </a:r>
            <a:endParaRPr/>
          </a:p>
        </p:txBody>
      </p:sp>
      <p:sp>
        <p:nvSpPr>
          <p:cNvPr id="271" name="Google Shape;271;p53"/>
          <p:cNvSpPr/>
          <p:nvPr/>
        </p:nvSpPr>
        <p:spPr>
          <a:xfrm>
            <a:off x="2762012" y="2936191"/>
            <a:ext cx="1666800" cy="3312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5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54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       Object model overhaul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7" name="Google Shape;277;p54"/>
          <p:cNvCxnSpPr/>
          <p:nvPr/>
        </p:nvCxnSpPr>
        <p:spPr>
          <a:xfrm flipH="1">
            <a:off x="4840771" y="936343"/>
            <a:ext cx="4500" cy="3656100"/>
          </a:xfrm>
          <a:prstGeom prst="straightConnector1">
            <a:avLst/>
          </a:prstGeom>
          <a:noFill/>
          <a:ln cap="flat" cmpd="sng" w="9525">
            <a:solidFill>
              <a:srgbClr val="1F497D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78" name="Google Shape;278;p54"/>
          <p:cNvSpPr/>
          <p:nvPr/>
        </p:nvSpPr>
        <p:spPr>
          <a:xfrm>
            <a:off x="889475" y="1894710"/>
            <a:ext cx="1414500" cy="16524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Chip</a:t>
            </a:r>
            <a:endParaRPr/>
          </a:p>
        </p:txBody>
      </p:sp>
      <p:sp>
        <p:nvSpPr>
          <p:cNvPr id="279" name="Google Shape;279;p54"/>
          <p:cNvSpPr/>
          <p:nvPr/>
        </p:nvSpPr>
        <p:spPr>
          <a:xfrm>
            <a:off x="3379399" y="2229093"/>
            <a:ext cx="1147800" cy="3651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0</a:t>
            </a:r>
            <a:endParaRPr/>
          </a:p>
        </p:txBody>
      </p:sp>
      <p:sp>
        <p:nvSpPr>
          <p:cNvPr id="280" name="Google Shape;280;p54"/>
          <p:cNvSpPr/>
          <p:nvPr/>
        </p:nvSpPr>
        <p:spPr>
          <a:xfrm>
            <a:off x="3320374" y="2637802"/>
            <a:ext cx="1414500" cy="10638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bulk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54"/>
          <p:cNvSpPr/>
          <p:nvPr/>
        </p:nvSpPr>
        <p:spPr>
          <a:xfrm>
            <a:off x="3453861" y="3309427"/>
            <a:ext cx="1147800" cy="2475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2</a:t>
            </a:r>
            <a:endParaRPr/>
          </a:p>
        </p:txBody>
      </p:sp>
      <p:sp>
        <p:nvSpPr>
          <p:cNvPr id="282" name="Google Shape;282;p54"/>
          <p:cNvSpPr/>
          <p:nvPr/>
        </p:nvSpPr>
        <p:spPr>
          <a:xfrm>
            <a:off x="3453861" y="2960787"/>
            <a:ext cx="1147800" cy="2475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1</a:t>
            </a:r>
            <a:endParaRPr/>
          </a:p>
        </p:txBody>
      </p:sp>
      <p:sp>
        <p:nvSpPr>
          <p:cNvPr id="283" name="Google Shape;283;p54"/>
          <p:cNvSpPr/>
          <p:nvPr/>
        </p:nvSpPr>
        <p:spPr>
          <a:xfrm>
            <a:off x="2304125" y="2924875"/>
            <a:ext cx="1199400" cy="319500"/>
          </a:xfrm>
          <a:prstGeom prst="homePlate">
            <a:avLst>
              <a:gd fmla="val 50000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Roboto Mono"/>
                <a:ea typeface="Roboto Mono"/>
                <a:cs typeface="Roboto Mono"/>
                <a:sym typeface="Roboto Mono"/>
              </a:rPr>
              <a:t>get_line_bulk()</a:t>
            </a:r>
            <a:endParaRPr sz="8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84" name="Google Shape;284;p54"/>
          <p:cNvSpPr/>
          <p:nvPr/>
        </p:nvSpPr>
        <p:spPr>
          <a:xfrm>
            <a:off x="2304132" y="2251914"/>
            <a:ext cx="1147800" cy="319500"/>
          </a:xfrm>
          <a:prstGeom prst="homePlate">
            <a:avLst>
              <a:gd fmla="val 50000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Roboto Mono"/>
                <a:ea typeface="Roboto Mono"/>
                <a:cs typeface="Roboto Mono"/>
                <a:sym typeface="Roboto Mono"/>
              </a:rPr>
              <a:t>get_line()</a:t>
            </a:r>
            <a:endParaRPr sz="8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85" name="Google Shape;285;p54"/>
          <p:cNvSpPr txBox="1"/>
          <p:nvPr/>
        </p:nvSpPr>
        <p:spPr>
          <a:xfrm>
            <a:off x="2711576" y="835925"/>
            <a:ext cx="399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v1</a:t>
            </a:r>
            <a:endParaRPr/>
          </a:p>
        </p:txBody>
      </p:sp>
      <p:sp>
        <p:nvSpPr>
          <p:cNvPr id="286" name="Google Shape;286;p54"/>
          <p:cNvSpPr txBox="1"/>
          <p:nvPr/>
        </p:nvSpPr>
        <p:spPr>
          <a:xfrm>
            <a:off x="6738353" y="835925"/>
            <a:ext cx="439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v2</a:t>
            </a:r>
            <a:endParaRPr/>
          </a:p>
        </p:txBody>
      </p:sp>
      <p:sp>
        <p:nvSpPr>
          <p:cNvPr id="287" name="Google Shape;287;p54"/>
          <p:cNvSpPr/>
          <p:nvPr/>
        </p:nvSpPr>
        <p:spPr>
          <a:xfrm>
            <a:off x="5060775" y="2109258"/>
            <a:ext cx="1414500" cy="16524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Chip</a:t>
            </a:r>
            <a:endParaRPr/>
          </a:p>
        </p:txBody>
      </p:sp>
      <p:sp>
        <p:nvSpPr>
          <p:cNvPr id="288" name="Google Shape;288;p54"/>
          <p:cNvSpPr/>
          <p:nvPr/>
        </p:nvSpPr>
        <p:spPr>
          <a:xfrm>
            <a:off x="7563812" y="2443641"/>
            <a:ext cx="1147800" cy="3651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Chip Info</a:t>
            </a:r>
            <a:endParaRPr/>
          </a:p>
        </p:txBody>
      </p:sp>
      <p:sp>
        <p:nvSpPr>
          <p:cNvPr id="289" name="Google Shape;289;p54"/>
          <p:cNvSpPr/>
          <p:nvPr/>
        </p:nvSpPr>
        <p:spPr>
          <a:xfrm>
            <a:off x="7563812" y="3047239"/>
            <a:ext cx="1147800" cy="3651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Info</a:t>
            </a:r>
            <a:endParaRPr/>
          </a:p>
        </p:txBody>
      </p:sp>
      <p:sp>
        <p:nvSpPr>
          <p:cNvPr id="290" name="Google Shape;290;p54"/>
          <p:cNvSpPr/>
          <p:nvPr/>
        </p:nvSpPr>
        <p:spPr>
          <a:xfrm>
            <a:off x="6475433" y="2466462"/>
            <a:ext cx="1147800" cy="319500"/>
          </a:xfrm>
          <a:prstGeom prst="homePlate">
            <a:avLst>
              <a:gd fmla="val 50000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Roboto Mono"/>
                <a:ea typeface="Roboto Mono"/>
                <a:cs typeface="Roboto Mono"/>
                <a:sym typeface="Roboto Mono"/>
              </a:rPr>
              <a:t>get_info()</a:t>
            </a:r>
            <a:endParaRPr sz="8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91" name="Google Shape;291;p54"/>
          <p:cNvSpPr/>
          <p:nvPr/>
        </p:nvSpPr>
        <p:spPr>
          <a:xfrm>
            <a:off x="6475425" y="3070050"/>
            <a:ext cx="1199400" cy="319500"/>
          </a:xfrm>
          <a:prstGeom prst="homePlate">
            <a:avLst>
              <a:gd fmla="val 50000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Roboto Mono"/>
                <a:ea typeface="Roboto Mono"/>
                <a:cs typeface="Roboto Mono"/>
                <a:sym typeface="Roboto Mono"/>
              </a:rPr>
              <a:t>get_line_info()</a:t>
            </a:r>
            <a:endParaRPr sz="8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292" name="Google Shape;292;p54"/>
          <p:cNvSpPr/>
          <p:nvPr/>
        </p:nvSpPr>
        <p:spPr>
          <a:xfrm>
            <a:off x="7766065" y="1506896"/>
            <a:ext cx="1125600" cy="6981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Immutable snapshots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55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       Object model overhaul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98" name="Google Shape;298;p55"/>
          <p:cNvCxnSpPr/>
          <p:nvPr/>
        </p:nvCxnSpPr>
        <p:spPr>
          <a:xfrm flipH="1">
            <a:off x="4590725" y="866825"/>
            <a:ext cx="4800" cy="3772800"/>
          </a:xfrm>
          <a:prstGeom prst="straightConnector1">
            <a:avLst/>
          </a:prstGeom>
          <a:noFill/>
          <a:ln cap="flat" cmpd="sng" w="9525">
            <a:solidFill>
              <a:srgbClr val="1F497D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99" name="Google Shape;299;p55"/>
          <p:cNvSpPr txBox="1"/>
          <p:nvPr/>
        </p:nvSpPr>
        <p:spPr>
          <a:xfrm>
            <a:off x="2300975" y="763200"/>
            <a:ext cx="37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v1</a:t>
            </a:r>
            <a:endParaRPr/>
          </a:p>
        </p:txBody>
      </p:sp>
      <p:sp>
        <p:nvSpPr>
          <p:cNvPr id="300" name="Google Shape;300;p55"/>
          <p:cNvSpPr txBox="1"/>
          <p:nvPr/>
        </p:nvSpPr>
        <p:spPr>
          <a:xfrm>
            <a:off x="6631300" y="763200"/>
            <a:ext cx="371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v2</a:t>
            </a:r>
            <a:endParaRPr/>
          </a:p>
        </p:txBody>
      </p:sp>
      <p:sp>
        <p:nvSpPr>
          <p:cNvPr id="301" name="Google Shape;301;p55"/>
          <p:cNvSpPr/>
          <p:nvPr/>
        </p:nvSpPr>
        <p:spPr>
          <a:xfrm>
            <a:off x="1756175" y="2619000"/>
            <a:ext cx="1461000" cy="6252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request_config</a:t>
            </a:r>
            <a:endParaRPr/>
          </a:p>
        </p:txBody>
      </p:sp>
      <p:sp>
        <p:nvSpPr>
          <p:cNvPr id="302" name="Google Shape;302;p55"/>
          <p:cNvSpPr/>
          <p:nvPr/>
        </p:nvSpPr>
        <p:spPr>
          <a:xfrm>
            <a:off x="7165025" y="2440625"/>
            <a:ext cx="1461000" cy="6252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line_config</a:t>
            </a:r>
            <a:endParaRPr/>
          </a:p>
        </p:txBody>
      </p:sp>
      <p:sp>
        <p:nvSpPr>
          <p:cNvPr id="303" name="Google Shape;303;p55"/>
          <p:cNvSpPr/>
          <p:nvPr/>
        </p:nvSpPr>
        <p:spPr>
          <a:xfrm>
            <a:off x="4967850" y="2440625"/>
            <a:ext cx="1461000" cy="6252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request_config</a:t>
            </a:r>
            <a:endParaRPr/>
          </a:p>
        </p:txBody>
      </p:sp>
      <p:sp>
        <p:nvSpPr>
          <p:cNvPr id="304" name="Google Shape;304;p55"/>
          <p:cNvSpPr/>
          <p:nvPr/>
        </p:nvSpPr>
        <p:spPr>
          <a:xfrm>
            <a:off x="7398625" y="1289825"/>
            <a:ext cx="1423200" cy="9414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Can be reused for reconfiguring requested lines</a:t>
            </a:r>
            <a:endParaRPr sz="1200"/>
          </a:p>
        </p:txBody>
      </p:sp>
      <p:sp>
        <p:nvSpPr>
          <p:cNvPr id="305" name="Google Shape;305;p55"/>
          <p:cNvSpPr/>
          <p:nvPr/>
        </p:nvSpPr>
        <p:spPr>
          <a:xfrm>
            <a:off x="5259875" y="1327475"/>
            <a:ext cx="1332900" cy="903900"/>
          </a:xfrm>
          <a:prstGeom prst="wedgeRoundRectCallout">
            <a:avLst>
              <a:gd fmla="val -20833" name="adj1"/>
              <a:gd fmla="val 62500" name="adj2"/>
              <a:gd fmla="val 0" name="adj3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Used once at request time</a:t>
            </a:r>
            <a:endParaRPr sz="1200"/>
          </a:p>
        </p:txBody>
      </p:sp>
      <p:sp>
        <p:nvSpPr>
          <p:cNvPr id="306" name="Google Shape;306;p55"/>
          <p:cNvSpPr/>
          <p:nvPr/>
        </p:nvSpPr>
        <p:spPr>
          <a:xfrm>
            <a:off x="922175" y="1071425"/>
            <a:ext cx="3309498" cy="1619136"/>
          </a:xfrm>
          <a:prstGeom prst="irregularSeal2">
            <a:avLst/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Single config structure, need to jump through hoops when reconfiguring lines</a:t>
            </a:r>
            <a:endParaRPr sz="1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56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       Object model overhaul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12" name="Google Shape;312;p56"/>
          <p:cNvCxnSpPr/>
          <p:nvPr/>
        </p:nvCxnSpPr>
        <p:spPr>
          <a:xfrm flipH="1">
            <a:off x="4842948" y="865562"/>
            <a:ext cx="4500" cy="3726900"/>
          </a:xfrm>
          <a:prstGeom prst="straightConnector1">
            <a:avLst/>
          </a:prstGeom>
          <a:noFill/>
          <a:ln cap="flat" cmpd="sng" w="9525">
            <a:solidFill>
              <a:srgbClr val="1F497D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13" name="Google Shape;313;p56"/>
          <p:cNvSpPr txBox="1"/>
          <p:nvPr/>
        </p:nvSpPr>
        <p:spPr>
          <a:xfrm>
            <a:off x="2727227" y="763200"/>
            <a:ext cx="42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v1</a:t>
            </a:r>
            <a:endParaRPr/>
          </a:p>
        </p:txBody>
      </p:sp>
      <p:sp>
        <p:nvSpPr>
          <p:cNvPr id="314" name="Google Shape;314;p56"/>
          <p:cNvSpPr txBox="1"/>
          <p:nvPr/>
        </p:nvSpPr>
        <p:spPr>
          <a:xfrm>
            <a:off x="6728576" y="763200"/>
            <a:ext cx="422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v2</a:t>
            </a:r>
            <a:endParaRPr/>
          </a:p>
        </p:txBody>
      </p:sp>
      <p:sp>
        <p:nvSpPr>
          <p:cNvPr id="315" name="Google Shape;315;p56"/>
          <p:cNvSpPr/>
          <p:nvPr/>
        </p:nvSpPr>
        <p:spPr>
          <a:xfrm>
            <a:off x="4992036" y="1566090"/>
            <a:ext cx="1118400" cy="8142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Request</a:t>
            </a:r>
            <a:endParaRPr/>
          </a:p>
        </p:txBody>
      </p:sp>
      <p:sp>
        <p:nvSpPr>
          <p:cNvPr id="316" name="Google Shape;316;p56"/>
          <p:cNvSpPr/>
          <p:nvPr/>
        </p:nvSpPr>
        <p:spPr>
          <a:xfrm>
            <a:off x="1052944" y="1992428"/>
            <a:ext cx="1140600" cy="3723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0</a:t>
            </a:r>
            <a:endParaRPr/>
          </a:p>
        </p:txBody>
      </p:sp>
      <p:sp>
        <p:nvSpPr>
          <p:cNvPr id="317" name="Google Shape;317;p56"/>
          <p:cNvSpPr/>
          <p:nvPr/>
        </p:nvSpPr>
        <p:spPr>
          <a:xfrm>
            <a:off x="920300" y="2527857"/>
            <a:ext cx="1405800" cy="10842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bulk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56"/>
          <p:cNvSpPr/>
          <p:nvPr/>
        </p:nvSpPr>
        <p:spPr>
          <a:xfrm>
            <a:off x="1052944" y="3153078"/>
            <a:ext cx="1140600" cy="2526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2</a:t>
            </a:r>
            <a:endParaRPr/>
          </a:p>
        </p:txBody>
      </p:sp>
      <p:sp>
        <p:nvSpPr>
          <p:cNvPr id="319" name="Google Shape;319;p56"/>
          <p:cNvSpPr/>
          <p:nvPr/>
        </p:nvSpPr>
        <p:spPr>
          <a:xfrm>
            <a:off x="1052944" y="2857093"/>
            <a:ext cx="1140600" cy="2526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1</a:t>
            </a:r>
            <a:endParaRPr/>
          </a:p>
        </p:txBody>
      </p:sp>
      <p:sp>
        <p:nvSpPr>
          <p:cNvPr id="320" name="Google Shape;320;p56"/>
          <p:cNvSpPr/>
          <p:nvPr/>
        </p:nvSpPr>
        <p:spPr>
          <a:xfrm>
            <a:off x="2162935" y="1845739"/>
            <a:ext cx="2567700" cy="665700"/>
          </a:xfrm>
          <a:prstGeom prst="left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oboto Mono"/>
                <a:ea typeface="Roboto Mono"/>
                <a:cs typeface="Roboto Mono"/>
                <a:sym typeface="Roboto Mono"/>
              </a:rPr>
              <a:t>line_event_read()</a:t>
            </a:r>
            <a:endParaRPr sz="11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21" name="Google Shape;321;p56"/>
          <p:cNvSpPr/>
          <p:nvPr/>
        </p:nvSpPr>
        <p:spPr>
          <a:xfrm>
            <a:off x="2162935" y="2737235"/>
            <a:ext cx="2567700" cy="665700"/>
          </a:xfrm>
          <a:prstGeom prst="left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Roboto Mono"/>
                <a:ea typeface="Roboto Mono"/>
                <a:cs typeface="Roboto Mono"/>
                <a:sym typeface="Roboto Mono"/>
              </a:rPr>
              <a:t>line_event_read_bulk()</a:t>
            </a:r>
            <a:endParaRPr sz="8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22" name="Google Shape;322;p56"/>
          <p:cNvSpPr/>
          <p:nvPr/>
        </p:nvSpPr>
        <p:spPr>
          <a:xfrm>
            <a:off x="7649313" y="1566090"/>
            <a:ext cx="1118400" cy="8142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Edge Event Buffer</a:t>
            </a:r>
            <a:endParaRPr/>
          </a:p>
        </p:txBody>
      </p:sp>
      <p:sp>
        <p:nvSpPr>
          <p:cNvPr id="323" name="Google Shape;323;p56"/>
          <p:cNvSpPr/>
          <p:nvPr/>
        </p:nvSpPr>
        <p:spPr>
          <a:xfrm>
            <a:off x="6110573" y="1730857"/>
            <a:ext cx="1628400" cy="484500"/>
          </a:xfrm>
          <a:prstGeom prst="homePlate">
            <a:avLst>
              <a:gd fmla="val 50000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Roboto Mono"/>
                <a:ea typeface="Roboto Mono"/>
                <a:cs typeface="Roboto Mono"/>
                <a:sym typeface="Roboto Mono"/>
              </a:rPr>
              <a:t>read_edge_event()</a:t>
            </a:r>
            <a:endParaRPr sz="10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24" name="Google Shape;324;p56"/>
          <p:cNvSpPr/>
          <p:nvPr/>
        </p:nvSpPr>
        <p:spPr>
          <a:xfrm>
            <a:off x="7632126" y="3061755"/>
            <a:ext cx="1118400" cy="6657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Edge Event</a:t>
            </a:r>
            <a:endParaRPr/>
          </a:p>
        </p:txBody>
      </p:sp>
      <p:sp>
        <p:nvSpPr>
          <p:cNvPr id="325" name="Google Shape;325;p56"/>
          <p:cNvSpPr/>
          <p:nvPr/>
        </p:nvSpPr>
        <p:spPr>
          <a:xfrm>
            <a:off x="7238906" y="2396170"/>
            <a:ext cx="1905000" cy="665700"/>
          </a:xfrm>
          <a:prstGeom prst="downArrow">
            <a:avLst>
              <a:gd fmla="val 50000" name="adj1"/>
              <a:gd fmla="val 48126" name="adj2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Roboto Mono"/>
                <a:ea typeface="Roboto Mono"/>
                <a:cs typeface="Roboto Mono"/>
                <a:sym typeface="Roboto Mono"/>
              </a:rPr>
              <a:t>get_event()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26" name="Google Shape;326;p56"/>
          <p:cNvSpPr/>
          <p:nvPr/>
        </p:nvSpPr>
        <p:spPr>
          <a:xfrm>
            <a:off x="4992036" y="2890222"/>
            <a:ext cx="2612400" cy="1101000"/>
          </a:xfrm>
          <a:prstGeom prst="right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/>
              <a:t>Additional mechanism for avoiding unnecessary memory allocations</a:t>
            </a:r>
            <a:endParaRPr sz="13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57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New features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2" name="Google Shape;332;p57"/>
          <p:cNvSpPr/>
          <p:nvPr/>
        </p:nvSpPr>
        <p:spPr>
          <a:xfrm>
            <a:off x="1501988" y="1276438"/>
            <a:ext cx="2091300" cy="19971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Chip</a:t>
            </a:r>
            <a:endParaRPr/>
          </a:p>
        </p:txBody>
      </p:sp>
      <p:sp>
        <p:nvSpPr>
          <p:cNvPr id="333" name="Google Shape;333;p57"/>
          <p:cNvSpPr/>
          <p:nvPr/>
        </p:nvSpPr>
        <p:spPr>
          <a:xfrm>
            <a:off x="5623413" y="1479013"/>
            <a:ext cx="1808700" cy="5793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line_info</a:t>
            </a:r>
            <a:endParaRPr/>
          </a:p>
        </p:txBody>
      </p:sp>
      <p:sp>
        <p:nvSpPr>
          <p:cNvPr id="334" name="Google Shape;334;p57"/>
          <p:cNvSpPr/>
          <p:nvPr/>
        </p:nvSpPr>
        <p:spPr>
          <a:xfrm>
            <a:off x="3593313" y="1610863"/>
            <a:ext cx="2152500" cy="315600"/>
          </a:xfrm>
          <a:prstGeom prst="homePlate">
            <a:avLst>
              <a:gd fmla="val 50000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oboto Mono"/>
                <a:ea typeface="Roboto Mono"/>
                <a:cs typeface="Roboto Mono"/>
                <a:sym typeface="Roboto Mono"/>
              </a:rPr>
              <a:t>watch_line_info()</a:t>
            </a:r>
            <a:endParaRPr sz="11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35" name="Google Shape;335;p57"/>
          <p:cNvSpPr/>
          <p:nvPr/>
        </p:nvSpPr>
        <p:spPr>
          <a:xfrm>
            <a:off x="5573913" y="2479263"/>
            <a:ext cx="1907700" cy="13878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Info_event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57"/>
          <p:cNvSpPr/>
          <p:nvPr/>
        </p:nvSpPr>
        <p:spPr>
          <a:xfrm>
            <a:off x="3593313" y="2639363"/>
            <a:ext cx="2152500" cy="315600"/>
          </a:xfrm>
          <a:prstGeom prst="homePlate">
            <a:avLst>
              <a:gd fmla="val 50000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oboto Mono"/>
                <a:ea typeface="Roboto Mono"/>
                <a:cs typeface="Roboto Mono"/>
                <a:sym typeface="Roboto Mono"/>
              </a:rPr>
              <a:t>read_info_event()</a:t>
            </a:r>
            <a:endParaRPr sz="11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37" name="Google Shape;337;p57"/>
          <p:cNvSpPr/>
          <p:nvPr/>
        </p:nvSpPr>
        <p:spPr>
          <a:xfrm>
            <a:off x="5623413" y="3053863"/>
            <a:ext cx="1808700" cy="5793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line_info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40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About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40"/>
          <p:cNvSpPr txBox="1"/>
          <p:nvPr/>
        </p:nvSpPr>
        <p:spPr>
          <a:xfrm>
            <a:off x="925526" y="894771"/>
            <a:ext cx="73764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800"/>
              <a:buChar char="•"/>
            </a:pPr>
            <a:r>
              <a:rPr lang="en" sz="2800">
                <a:solidFill>
                  <a:srgbClr val="000000"/>
                </a:solidFill>
              </a:rPr>
              <a:t>14 years of experience</a:t>
            </a:r>
            <a:endParaRPr sz="2800">
              <a:solidFill>
                <a:srgbClr val="000000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800"/>
              <a:buChar char="•"/>
            </a:pPr>
            <a:r>
              <a:rPr lang="en" sz="2800">
                <a:solidFill>
                  <a:srgbClr val="000000"/>
                </a:solidFill>
              </a:rPr>
              <a:t>Kernel and user-space developer</a:t>
            </a:r>
            <a:endParaRPr sz="2800">
              <a:solidFill>
                <a:srgbClr val="000000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800"/>
              <a:buChar char="•"/>
            </a:pPr>
            <a:r>
              <a:rPr lang="en" sz="2800">
                <a:solidFill>
                  <a:srgbClr val="000000"/>
                </a:solidFill>
              </a:rPr>
              <a:t>Author &amp; maintainer of libgpiod and the GPIO kernel framework</a:t>
            </a:r>
            <a:endParaRPr sz="2800">
              <a:solidFill>
                <a:srgbClr val="000000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800"/>
              <a:buChar char="•"/>
            </a:pPr>
            <a:r>
              <a:rPr lang="en" sz="2800">
                <a:solidFill>
                  <a:srgbClr val="000000"/>
                </a:solidFill>
              </a:rPr>
              <a:t>Contributor to various Yocto layers</a:t>
            </a:r>
            <a:endParaRPr sz="2800">
              <a:solidFill>
                <a:srgbClr val="000000"/>
              </a:solidFill>
            </a:endParaRPr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800"/>
              <a:buChar char="•"/>
            </a:pPr>
            <a:r>
              <a:rPr lang="en" sz="2800">
                <a:solidFill>
                  <a:srgbClr val="000000"/>
                </a:solidFill>
              </a:rPr>
              <a:t>Maintainer of Zephyr LVGL stack</a:t>
            </a:r>
            <a:endParaRPr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58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New features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58"/>
          <p:cNvSpPr/>
          <p:nvPr/>
        </p:nvSpPr>
        <p:spPr>
          <a:xfrm>
            <a:off x="1375375" y="2445100"/>
            <a:ext cx="1317300" cy="11736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Chip</a:t>
            </a:r>
            <a:endParaRPr/>
          </a:p>
        </p:txBody>
      </p:sp>
      <p:sp>
        <p:nvSpPr>
          <p:cNvPr id="344" name="Google Shape;344;p58"/>
          <p:cNvSpPr/>
          <p:nvPr/>
        </p:nvSpPr>
        <p:spPr>
          <a:xfrm>
            <a:off x="3981150" y="2546350"/>
            <a:ext cx="1249500" cy="9711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Info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Used: False</a:t>
            </a:r>
            <a:endParaRPr/>
          </a:p>
        </p:txBody>
      </p:sp>
      <p:sp>
        <p:nvSpPr>
          <p:cNvPr id="345" name="Google Shape;345;p58"/>
          <p:cNvSpPr/>
          <p:nvPr/>
        </p:nvSpPr>
        <p:spPr>
          <a:xfrm>
            <a:off x="5142600" y="1803450"/>
            <a:ext cx="1528200" cy="906900"/>
          </a:xfrm>
          <a:prstGeom prst="down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Roboto Mono"/>
                <a:ea typeface="Roboto Mono"/>
                <a:cs typeface="Roboto Mono"/>
                <a:sym typeface="Roboto Mono"/>
              </a:rPr>
              <a:t>request_lines</a:t>
            </a:r>
            <a:endParaRPr sz="13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46" name="Google Shape;346;p58"/>
          <p:cNvSpPr/>
          <p:nvPr/>
        </p:nvSpPr>
        <p:spPr>
          <a:xfrm>
            <a:off x="6519125" y="2546350"/>
            <a:ext cx="1249500" cy="9711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Info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Used: True</a:t>
            </a:r>
            <a:endParaRPr/>
          </a:p>
        </p:txBody>
      </p:sp>
      <p:sp>
        <p:nvSpPr>
          <p:cNvPr id="347" name="Google Shape;347;p58"/>
          <p:cNvSpPr/>
          <p:nvPr/>
        </p:nvSpPr>
        <p:spPr>
          <a:xfrm>
            <a:off x="2692675" y="2786650"/>
            <a:ext cx="1352100" cy="490500"/>
          </a:xfrm>
          <a:prstGeom prst="homePlate">
            <a:avLst>
              <a:gd fmla="val 50000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Roboto Mono"/>
                <a:ea typeface="Roboto Mono"/>
                <a:cs typeface="Roboto Mono"/>
                <a:sym typeface="Roboto Mono"/>
              </a:rPr>
              <a:t>watch_line_info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48" name="Google Shape;348;p58"/>
          <p:cNvSpPr/>
          <p:nvPr/>
        </p:nvSpPr>
        <p:spPr>
          <a:xfrm>
            <a:off x="5230650" y="2786650"/>
            <a:ext cx="1352100" cy="490500"/>
          </a:xfrm>
          <a:prstGeom prst="homePlate">
            <a:avLst>
              <a:gd fmla="val 50000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Roboto Mono"/>
                <a:ea typeface="Roboto Mono"/>
                <a:cs typeface="Roboto Mono"/>
                <a:sym typeface="Roboto Mono"/>
              </a:rPr>
              <a:t>read_info_event</a:t>
            </a:r>
            <a:endParaRPr sz="9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2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p59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New features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59"/>
          <p:cNvSpPr/>
          <p:nvPr/>
        </p:nvSpPr>
        <p:spPr>
          <a:xfrm>
            <a:off x="1647000" y="920075"/>
            <a:ext cx="2091300" cy="19971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Request</a:t>
            </a:r>
            <a:endParaRPr/>
          </a:p>
        </p:txBody>
      </p:sp>
      <p:sp>
        <p:nvSpPr>
          <p:cNvPr id="355" name="Google Shape;355;p59"/>
          <p:cNvSpPr/>
          <p:nvPr/>
        </p:nvSpPr>
        <p:spPr>
          <a:xfrm>
            <a:off x="5342100" y="1086675"/>
            <a:ext cx="1907700" cy="22356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Edge_event_buffer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p59"/>
          <p:cNvSpPr/>
          <p:nvPr/>
        </p:nvSpPr>
        <p:spPr>
          <a:xfrm>
            <a:off x="3738300" y="1246775"/>
            <a:ext cx="1705200" cy="315600"/>
          </a:xfrm>
          <a:prstGeom prst="homePlate">
            <a:avLst>
              <a:gd fmla="val 50000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oboto Mono"/>
                <a:ea typeface="Roboto Mono"/>
                <a:cs typeface="Roboto Mono"/>
                <a:sym typeface="Roboto Mono"/>
              </a:rPr>
              <a:t>read_edge_event()</a:t>
            </a:r>
            <a:endParaRPr sz="11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57" name="Google Shape;357;p59"/>
          <p:cNvSpPr/>
          <p:nvPr/>
        </p:nvSpPr>
        <p:spPr>
          <a:xfrm>
            <a:off x="5391600" y="1577175"/>
            <a:ext cx="1808700" cy="4356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edge_event0</a:t>
            </a:r>
            <a:endParaRPr/>
          </a:p>
        </p:txBody>
      </p:sp>
      <p:sp>
        <p:nvSpPr>
          <p:cNvPr id="358" name="Google Shape;358;p59"/>
          <p:cNvSpPr/>
          <p:nvPr/>
        </p:nvSpPr>
        <p:spPr>
          <a:xfrm>
            <a:off x="5391600" y="2667225"/>
            <a:ext cx="1808700" cy="4356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edge_event2</a:t>
            </a:r>
            <a:endParaRPr/>
          </a:p>
        </p:txBody>
      </p:sp>
      <p:sp>
        <p:nvSpPr>
          <p:cNvPr id="359" name="Google Shape;359;p59"/>
          <p:cNvSpPr/>
          <p:nvPr/>
        </p:nvSpPr>
        <p:spPr>
          <a:xfrm>
            <a:off x="5391600" y="2122200"/>
            <a:ext cx="1808700" cy="4356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edge_event1</a:t>
            </a:r>
            <a:endParaRPr/>
          </a:p>
        </p:txBody>
      </p:sp>
      <p:sp>
        <p:nvSpPr>
          <p:cNvPr id="360" name="Google Shape;360;p59"/>
          <p:cNvSpPr/>
          <p:nvPr/>
        </p:nvSpPr>
        <p:spPr>
          <a:xfrm>
            <a:off x="5391600" y="3797350"/>
            <a:ext cx="1808700" cy="4356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&amp;edge_event0</a:t>
            </a:r>
            <a:endParaRPr/>
          </a:p>
        </p:txBody>
      </p:sp>
      <p:sp>
        <p:nvSpPr>
          <p:cNvPr id="361" name="Google Shape;361;p59"/>
          <p:cNvSpPr/>
          <p:nvPr/>
        </p:nvSpPr>
        <p:spPr>
          <a:xfrm>
            <a:off x="4892250" y="3322275"/>
            <a:ext cx="2807400" cy="5274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Roboto Mono"/>
                <a:ea typeface="Roboto Mono"/>
                <a:cs typeface="Roboto Mono"/>
                <a:sym typeface="Roboto Mono"/>
              </a:rPr>
              <a:t>get_edge_event()</a:t>
            </a:r>
            <a:endParaRPr sz="1000">
              <a:latin typeface="Roboto Mono"/>
              <a:ea typeface="Roboto Mono"/>
              <a:cs typeface="Roboto Mono"/>
              <a:sym typeface="Roboto Mono"/>
            </a:endParaRPr>
          </a:p>
        </p:txBody>
      </p:sp>
      <p:sp>
        <p:nvSpPr>
          <p:cNvPr id="362" name="Google Shape;362;p59"/>
          <p:cNvSpPr/>
          <p:nvPr/>
        </p:nvSpPr>
        <p:spPr>
          <a:xfrm>
            <a:off x="1898325" y="3797350"/>
            <a:ext cx="1808700" cy="4356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edge_event0 copy</a:t>
            </a:r>
            <a:endParaRPr/>
          </a:p>
        </p:txBody>
      </p:sp>
      <p:sp>
        <p:nvSpPr>
          <p:cNvPr id="363" name="Google Shape;363;p59"/>
          <p:cNvSpPr/>
          <p:nvPr/>
        </p:nvSpPr>
        <p:spPr>
          <a:xfrm>
            <a:off x="3625500" y="3738850"/>
            <a:ext cx="1766100" cy="5526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Roboto Mono"/>
                <a:ea typeface="Roboto Mono"/>
                <a:cs typeface="Roboto Mono"/>
                <a:sym typeface="Roboto Mono"/>
              </a:rPr>
              <a:t>edge_event_copy()</a:t>
            </a:r>
            <a:endParaRPr sz="1100"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7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60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New features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p60"/>
          <p:cNvSpPr/>
          <p:nvPr/>
        </p:nvSpPr>
        <p:spPr>
          <a:xfrm>
            <a:off x="3022675" y="918125"/>
            <a:ext cx="3588300" cy="32397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Settings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0" name="Google Shape;370;p60"/>
          <p:cNvSpPr/>
          <p:nvPr/>
        </p:nvSpPr>
        <p:spPr>
          <a:xfrm>
            <a:off x="3499675" y="1469800"/>
            <a:ext cx="2685000" cy="439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Direction: INPUT</a:t>
            </a:r>
            <a:endParaRPr/>
          </a:p>
        </p:txBody>
      </p:sp>
      <p:sp>
        <p:nvSpPr>
          <p:cNvPr id="371" name="Google Shape;371;p60"/>
          <p:cNvSpPr/>
          <p:nvPr/>
        </p:nvSpPr>
        <p:spPr>
          <a:xfrm>
            <a:off x="3499675" y="3244600"/>
            <a:ext cx="2685000" cy="439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Event clock</a:t>
            </a:r>
            <a:r>
              <a:rPr lang="en"/>
              <a:t>: REALTIME</a:t>
            </a:r>
            <a:endParaRPr/>
          </a:p>
        </p:txBody>
      </p:sp>
      <p:sp>
        <p:nvSpPr>
          <p:cNvPr id="372" name="Google Shape;372;p60"/>
          <p:cNvSpPr/>
          <p:nvPr/>
        </p:nvSpPr>
        <p:spPr>
          <a:xfrm>
            <a:off x="3499675" y="2061400"/>
            <a:ext cx="2685000" cy="439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Edge</a:t>
            </a:r>
            <a:r>
              <a:rPr lang="en"/>
              <a:t>: BOTH</a:t>
            </a:r>
            <a:endParaRPr/>
          </a:p>
        </p:txBody>
      </p:sp>
      <p:sp>
        <p:nvSpPr>
          <p:cNvPr id="373" name="Google Shape;373;p60"/>
          <p:cNvSpPr/>
          <p:nvPr/>
        </p:nvSpPr>
        <p:spPr>
          <a:xfrm>
            <a:off x="3499675" y="2653000"/>
            <a:ext cx="2685000" cy="4392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Bias</a:t>
            </a:r>
            <a:r>
              <a:rPr lang="en"/>
              <a:t>: PULL_UP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61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New features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9" name="Google Shape;379;p61"/>
          <p:cNvSpPr/>
          <p:nvPr/>
        </p:nvSpPr>
        <p:spPr>
          <a:xfrm>
            <a:off x="1115575" y="918125"/>
            <a:ext cx="7453200" cy="32397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Config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0" name="Google Shape;380;p61"/>
          <p:cNvSpPr/>
          <p:nvPr/>
        </p:nvSpPr>
        <p:spPr>
          <a:xfrm>
            <a:off x="1612650" y="1621100"/>
            <a:ext cx="1663200" cy="489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Offsets: 3, 5</a:t>
            </a:r>
            <a:endParaRPr/>
          </a:p>
        </p:txBody>
      </p:sp>
      <p:sp>
        <p:nvSpPr>
          <p:cNvPr id="381" name="Google Shape;381;p61"/>
          <p:cNvSpPr/>
          <p:nvPr/>
        </p:nvSpPr>
        <p:spPr>
          <a:xfrm>
            <a:off x="1612650" y="2377188"/>
            <a:ext cx="1663200" cy="489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Offsets: 1</a:t>
            </a:r>
            <a:endParaRPr/>
          </a:p>
        </p:txBody>
      </p:sp>
      <p:sp>
        <p:nvSpPr>
          <p:cNvPr id="382" name="Google Shape;382;p61"/>
          <p:cNvSpPr/>
          <p:nvPr/>
        </p:nvSpPr>
        <p:spPr>
          <a:xfrm>
            <a:off x="1612650" y="3133275"/>
            <a:ext cx="1663200" cy="4896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Offsets: 7, 4, 2</a:t>
            </a:r>
            <a:endParaRPr/>
          </a:p>
        </p:txBody>
      </p:sp>
      <p:sp>
        <p:nvSpPr>
          <p:cNvPr id="383" name="Google Shape;383;p61"/>
          <p:cNvSpPr/>
          <p:nvPr/>
        </p:nvSpPr>
        <p:spPr>
          <a:xfrm>
            <a:off x="3275850" y="1654850"/>
            <a:ext cx="1165200" cy="422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4" name="Google Shape;384;p61"/>
          <p:cNvSpPr/>
          <p:nvPr/>
        </p:nvSpPr>
        <p:spPr>
          <a:xfrm>
            <a:off x="3275850" y="3167050"/>
            <a:ext cx="1165200" cy="422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5" name="Google Shape;385;p61"/>
          <p:cNvSpPr/>
          <p:nvPr/>
        </p:nvSpPr>
        <p:spPr>
          <a:xfrm>
            <a:off x="3275850" y="2410950"/>
            <a:ext cx="1165200" cy="4221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6" name="Google Shape;386;p61"/>
          <p:cNvSpPr/>
          <p:nvPr/>
        </p:nvSpPr>
        <p:spPr>
          <a:xfrm>
            <a:off x="4441050" y="1545050"/>
            <a:ext cx="2769300" cy="6417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Settings A</a:t>
            </a:r>
            <a:endParaRPr/>
          </a:p>
        </p:txBody>
      </p:sp>
      <p:sp>
        <p:nvSpPr>
          <p:cNvPr id="387" name="Google Shape;387;p61"/>
          <p:cNvSpPr/>
          <p:nvPr/>
        </p:nvSpPr>
        <p:spPr>
          <a:xfrm>
            <a:off x="4441050" y="3057250"/>
            <a:ext cx="2769300" cy="6417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Settings C</a:t>
            </a:r>
            <a:endParaRPr/>
          </a:p>
        </p:txBody>
      </p:sp>
      <p:sp>
        <p:nvSpPr>
          <p:cNvPr id="388" name="Google Shape;388;p61"/>
          <p:cNvSpPr/>
          <p:nvPr/>
        </p:nvSpPr>
        <p:spPr>
          <a:xfrm>
            <a:off x="4441050" y="2301150"/>
            <a:ext cx="2769300" cy="6417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Settings B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62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New features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p62"/>
          <p:cNvSpPr/>
          <p:nvPr/>
        </p:nvSpPr>
        <p:spPr>
          <a:xfrm>
            <a:off x="1295075" y="1953975"/>
            <a:ext cx="1689900" cy="12693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Edge event 0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Offset: 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seqno: 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Global seqno: 1</a:t>
            </a:r>
            <a:endParaRPr/>
          </a:p>
        </p:txBody>
      </p:sp>
      <p:sp>
        <p:nvSpPr>
          <p:cNvPr id="395" name="Google Shape;395;p62"/>
          <p:cNvSpPr/>
          <p:nvPr/>
        </p:nvSpPr>
        <p:spPr>
          <a:xfrm>
            <a:off x="3166875" y="1953975"/>
            <a:ext cx="1689900" cy="12693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Edge event 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Offset: 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seqno: 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Global seqno: 2</a:t>
            </a:r>
            <a:endParaRPr/>
          </a:p>
        </p:txBody>
      </p:sp>
      <p:sp>
        <p:nvSpPr>
          <p:cNvPr id="396" name="Google Shape;396;p62"/>
          <p:cNvSpPr/>
          <p:nvPr/>
        </p:nvSpPr>
        <p:spPr>
          <a:xfrm>
            <a:off x="5038675" y="1953975"/>
            <a:ext cx="1689900" cy="12693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Edge event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Offset: 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seqno: 1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Global seqno: 3</a:t>
            </a:r>
            <a:endParaRPr/>
          </a:p>
        </p:txBody>
      </p:sp>
      <p:sp>
        <p:nvSpPr>
          <p:cNvPr id="397" name="Google Shape;397;p62"/>
          <p:cNvSpPr/>
          <p:nvPr/>
        </p:nvSpPr>
        <p:spPr>
          <a:xfrm>
            <a:off x="6910475" y="1953975"/>
            <a:ext cx="1689900" cy="12693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Edge event 3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Offset: 0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Line seqno: 3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Global seqno: 4</a:t>
            </a:r>
            <a:endParaRPr/>
          </a:p>
        </p:txBody>
      </p:sp>
      <p:sp>
        <p:nvSpPr>
          <p:cNvPr id="398" name="Google Shape;398;p62"/>
          <p:cNvSpPr/>
          <p:nvPr/>
        </p:nvSpPr>
        <p:spPr>
          <a:xfrm>
            <a:off x="1295075" y="1234500"/>
            <a:ext cx="7305300" cy="4905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Request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2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63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New features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p63"/>
          <p:cNvSpPr txBox="1"/>
          <p:nvPr/>
        </p:nvSpPr>
        <p:spPr>
          <a:xfrm>
            <a:off x="1005725" y="1138675"/>
            <a:ext cx="7376400" cy="147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200"/>
              <a:buChar char="•"/>
            </a:pPr>
            <a:r>
              <a:rPr lang="en" sz="2200">
                <a:solidFill>
                  <a:srgbClr val="000000"/>
                </a:solidFill>
              </a:rPr>
              <a:t>New test harness based on gpio-sim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200"/>
              <a:buChar char="•"/>
            </a:pPr>
            <a:r>
              <a:rPr lang="en" sz="2200">
                <a:solidFill>
                  <a:srgbClr val="000000"/>
                </a:solidFill>
              </a:rPr>
              <a:t>gpio-sim is a replacement for gpio-mockup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200"/>
              <a:buChar char="•"/>
            </a:pPr>
            <a:r>
              <a:rPr lang="en" sz="2200">
                <a:solidFill>
                  <a:srgbClr val="000000"/>
                </a:solidFill>
              </a:rPr>
              <a:t>Doesn’t require module reloading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200"/>
              <a:buChar char="•"/>
            </a:pPr>
            <a:r>
              <a:rPr lang="en" sz="2200">
                <a:solidFill>
                  <a:srgbClr val="000000"/>
                </a:solidFill>
              </a:rPr>
              <a:t>Much more flexible configuration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08" name="Shape 4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Google Shape;409;p64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New features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0" name="Google Shape;410;p64"/>
          <p:cNvSpPr/>
          <p:nvPr/>
        </p:nvSpPr>
        <p:spPr>
          <a:xfrm>
            <a:off x="1236350" y="1539125"/>
            <a:ext cx="2850300" cy="21474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Configfs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1" name="Google Shape;411;p64"/>
          <p:cNvSpPr/>
          <p:nvPr/>
        </p:nvSpPr>
        <p:spPr>
          <a:xfrm>
            <a:off x="5829875" y="1539125"/>
            <a:ext cx="2850300" cy="21474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Sysfs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64"/>
          <p:cNvSpPr/>
          <p:nvPr/>
        </p:nvSpPr>
        <p:spPr>
          <a:xfrm>
            <a:off x="4086650" y="2047175"/>
            <a:ext cx="1806900" cy="1131300"/>
          </a:xfrm>
          <a:prstGeom prst="homePlate">
            <a:avLst>
              <a:gd fmla="val 50000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Enable chip</a:t>
            </a:r>
            <a:endParaRPr/>
          </a:p>
        </p:txBody>
      </p:sp>
      <p:sp>
        <p:nvSpPr>
          <p:cNvPr id="413" name="Google Shape;413;p64"/>
          <p:cNvSpPr/>
          <p:nvPr/>
        </p:nvSpPr>
        <p:spPr>
          <a:xfrm>
            <a:off x="1530050" y="2212125"/>
            <a:ext cx="2262900" cy="13257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GPIO device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4" name="Google Shape;414;p64"/>
          <p:cNvSpPr/>
          <p:nvPr/>
        </p:nvSpPr>
        <p:spPr>
          <a:xfrm>
            <a:off x="1846700" y="2793900"/>
            <a:ext cx="1629600" cy="4905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GPIO bank</a:t>
            </a:r>
            <a:endParaRPr/>
          </a:p>
        </p:txBody>
      </p:sp>
      <p:sp>
        <p:nvSpPr>
          <p:cNvPr id="415" name="Google Shape;415;p64"/>
          <p:cNvSpPr/>
          <p:nvPr/>
        </p:nvSpPr>
        <p:spPr>
          <a:xfrm>
            <a:off x="6157475" y="2212125"/>
            <a:ext cx="2195100" cy="1131300"/>
          </a:xfrm>
          <a:prstGeom prst="roundRect">
            <a:avLst>
              <a:gd fmla="val 16667" name="adj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simulated GPIO device pops up!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65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New features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Google Shape;421;p65"/>
          <p:cNvSpPr txBox="1"/>
          <p:nvPr/>
        </p:nvSpPr>
        <p:spPr>
          <a:xfrm>
            <a:off x="883801" y="1020446"/>
            <a:ext cx="73764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800"/>
              <a:buChar char="•"/>
            </a:pPr>
            <a:r>
              <a:rPr lang="en" sz="2800">
                <a:solidFill>
                  <a:srgbClr val="000000"/>
                </a:solidFill>
              </a:rPr>
              <a:t>All C objects are opaque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800"/>
              <a:buChar char="•"/>
            </a:pPr>
            <a:r>
              <a:rPr lang="en" sz="2800">
                <a:solidFill>
                  <a:srgbClr val="000000"/>
                </a:solidFill>
              </a:rPr>
              <a:t>All C++ classes have their implementation hidden (PImpl)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800"/>
              <a:buChar char="•"/>
            </a:pPr>
            <a:r>
              <a:rPr lang="en" sz="2800">
                <a:solidFill>
                  <a:srgbClr val="000000"/>
                </a:solidFill>
              </a:rPr>
              <a:t>Python interface strives to be more “Pythonic” than v1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800"/>
              <a:buChar char="•"/>
            </a:pPr>
            <a:r>
              <a:rPr lang="en" sz="2800">
                <a:solidFill>
                  <a:srgbClr val="000000"/>
                </a:solidFill>
              </a:rPr>
              <a:t>Rust bindings coming up</a:t>
            </a:r>
            <a:endParaRPr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66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New features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7" name="Google Shape;427;p66"/>
          <p:cNvSpPr txBox="1"/>
          <p:nvPr/>
        </p:nvSpPr>
        <p:spPr>
          <a:xfrm>
            <a:off x="1115475" y="1079573"/>
            <a:ext cx="7376400" cy="19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800"/>
              <a:buChar char="•"/>
            </a:pPr>
            <a:r>
              <a:rPr lang="en" sz="2800">
                <a:solidFill>
                  <a:srgbClr val="000000"/>
                </a:solidFill>
              </a:rPr>
              <a:t>gpio-tools are getting a rework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800"/>
              <a:buChar char="•"/>
            </a:pPr>
            <a:r>
              <a:rPr lang="en" sz="2800">
                <a:solidFill>
                  <a:srgbClr val="000000"/>
                </a:solidFill>
              </a:rPr>
              <a:t>New program: gpiowatch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800"/>
              <a:buChar char="•"/>
            </a:pPr>
            <a:r>
              <a:rPr lang="en" sz="2800">
                <a:solidFill>
                  <a:srgbClr val="000000"/>
                </a:solidFill>
              </a:rPr>
              <a:t>Interactive mode for gpioset</a:t>
            </a:r>
            <a:endParaRPr sz="2800">
              <a:solidFill>
                <a:srgbClr val="000000"/>
              </a:solidFill>
            </a:endParaRPr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800"/>
              <a:buChar char="•"/>
            </a:pPr>
            <a:r>
              <a:rPr lang="en" sz="2800">
                <a:solidFill>
                  <a:srgbClr val="000000"/>
                </a:solidFill>
              </a:rPr>
              <a:t>Specifiying lines by name</a:t>
            </a:r>
            <a:endParaRPr sz="2800">
              <a:solidFill>
                <a:srgbClr val="000000"/>
              </a:solidFill>
            </a:endParaRPr>
          </a:p>
        </p:txBody>
      </p:sp>
      <p:sp>
        <p:nvSpPr>
          <p:cNvPr id="428" name="Google Shape;428;p66"/>
          <p:cNvSpPr txBox="1"/>
          <p:nvPr/>
        </p:nvSpPr>
        <p:spPr>
          <a:xfrm>
            <a:off x="1056775" y="3342625"/>
            <a:ext cx="7435200" cy="400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Roboto Mono"/>
                <a:ea typeface="Roboto Mono"/>
                <a:cs typeface="Roboto Mono"/>
                <a:sym typeface="Roboto Mono"/>
              </a:rPr>
              <a:t># gpioset /dev/gpiochip1 GPIO_0=active PHY_RST=inactive</a:t>
            </a:r>
            <a:endParaRPr>
              <a:latin typeface="Roboto Mono"/>
              <a:ea typeface="Roboto Mono"/>
              <a:cs typeface="Roboto Mono"/>
              <a:sym typeface="Roboto Mono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Google Shape;433;p67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New features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p67"/>
          <p:cNvSpPr txBox="1"/>
          <p:nvPr/>
        </p:nvSpPr>
        <p:spPr>
          <a:xfrm>
            <a:off x="1292800" y="1463700"/>
            <a:ext cx="7376400" cy="24201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 Mono"/>
                <a:ea typeface="Roboto Mono"/>
                <a:cs typeface="Roboto Mono"/>
                <a:sym typeface="Roboto Mono"/>
              </a:rPr>
              <a:t>auto request = ::gpiod::chip(“/dev/gpiochip0”)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 Mono"/>
                <a:ea typeface="Roboto Mono"/>
                <a:cs typeface="Roboto Mono"/>
                <a:sym typeface="Roboto Mono"/>
              </a:rPr>
              <a:t>        .prepare_request()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 Mono"/>
                <a:ea typeface="Roboto Mono"/>
                <a:cs typeface="Roboto Mono"/>
                <a:sym typeface="Roboto Mono"/>
              </a:rPr>
              <a:t>        .set_consumer(“foobar”)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 Mono"/>
                <a:ea typeface="Roboto Mono"/>
                <a:cs typeface="Roboto Mono"/>
                <a:sym typeface="Roboto Mono"/>
              </a:rPr>
              <a:t>        .add_line_settings(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 Mono"/>
                <a:ea typeface="Roboto Mono"/>
                <a:cs typeface="Roboto Mono"/>
                <a:sym typeface="Roboto Mono"/>
              </a:rPr>
              <a:t>                { 3, 4, 8 },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 Mono"/>
                <a:ea typeface="Roboto Mono"/>
                <a:cs typeface="Roboto Mono"/>
                <a:sym typeface="Roboto Mono"/>
              </a:rPr>
              <a:t>                ::gpiod::line_settings()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 Mono"/>
                <a:ea typeface="Roboto Mono"/>
                <a:cs typeface="Roboto Mono"/>
                <a:sym typeface="Roboto Mono"/>
              </a:rPr>
              <a:t>                        .set_direction(direction::INPUT)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 Mono"/>
                <a:ea typeface="Roboto Mono"/>
                <a:cs typeface="Roboto Mono"/>
                <a:sym typeface="Roboto Mono"/>
              </a:rPr>
              <a:t>                        .set_edge_detection(edge::BOTH)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 Mono"/>
                <a:ea typeface="Roboto Mono"/>
                <a:cs typeface="Roboto Mono"/>
                <a:sym typeface="Roboto Mono"/>
              </a:rPr>
              <a:t>        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latin typeface="Roboto Mono"/>
                <a:ea typeface="Roboto Mono"/>
                <a:cs typeface="Roboto Mono"/>
                <a:sym typeface="Roboto Mono"/>
              </a:rPr>
              <a:t>        .do_request()</a:t>
            </a:r>
            <a:endParaRPr sz="16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solidFill>
                <a:srgbClr val="000000"/>
              </a:solidFill>
            </a:endParaRPr>
          </a:p>
        </p:txBody>
      </p:sp>
      <p:sp>
        <p:nvSpPr>
          <p:cNvPr id="435" name="Google Shape;435;p67"/>
          <p:cNvSpPr txBox="1"/>
          <p:nvPr/>
        </p:nvSpPr>
        <p:spPr>
          <a:xfrm>
            <a:off x="1014325" y="763200"/>
            <a:ext cx="73764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/>
              <a:t>All that to make it simple for high-level language: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1"/>
          <p:cNvSpPr txBox="1"/>
          <p:nvPr/>
        </p:nvSpPr>
        <p:spPr>
          <a:xfrm>
            <a:off x="2700" y="188054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Recap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39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68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New features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Google Shape;441;p68"/>
          <p:cNvSpPr txBox="1"/>
          <p:nvPr/>
        </p:nvSpPr>
        <p:spPr>
          <a:xfrm>
            <a:off x="1360325" y="1083774"/>
            <a:ext cx="7376400" cy="28776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request = gpiod.request_lines(</a:t>
            </a:r>
            <a:endParaRPr sz="21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latin typeface="Roboto Mono"/>
                <a:ea typeface="Roboto Mono"/>
                <a:cs typeface="Roboto Mono"/>
                <a:sym typeface="Roboto Mono"/>
              </a:rPr>
              <a:t>    chip=”/dev/gpiochip0”,</a:t>
            </a:r>
            <a:endParaRPr sz="2100"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    lines=["GPIO_0", "GPIO_3", 5],</a:t>
            </a:r>
            <a:endParaRPr sz="21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    edge_detection=gpiod.Line.Edge.BOTH,</a:t>
            </a:r>
            <a:endParaRPr sz="21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    event_clock=gpiod.Line.Clock.REALTIME</a:t>
            </a:r>
            <a:endParaRPr sz="21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)</a:t>
            </a:r>
            <a:endParaRPr sz="21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for event in request.read_edge_events():</a:t>
            </a:r>
            <a:endParaRPr sz="21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    print(event)</a:t>
            </a:r>
            <a:endParaRPr sz="2100">
              <a:solidFill>
                <a:srgbClr val="000000"/>
              </a:solidFill>
              <a:latin typeface="Roboto Mono"/>
              <a:ea typeface="Roboto Mono"/>
              <a:cs typeface="Roboto Mono"/>
              <a:sym typeface="Roboto Mon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5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Google Shape;446;p69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Links &amp; Resources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7" name="Google Shape;447;p69"/>
          <p:cNvSpPr txBox="1"/>
          <p:nvPr/>
        </p:nvSpPr>
        <p:spPr>
          <a:xfrm>
            <a:off x="1039501" y="902246"/>
            <a:ext cx="73764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200"/>
              <a:buChar char="•"/>
            </a:pPr>
            <a:r>
              <a:rPr lang="en" sz="2200">
                <a:solidFill>
                  <a:srgbClr val="000000"/>
                </a:solidFill>
              </a:rPr>
              <a:t>https://git.kernel.org/pub/scm/libs/libgpiod/libgpiod.git/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200"/>
              <a:buChar char="•"/>
            </a:pPr>
            <a:r>
              <a:rPr lang="en" sz="2200">
                <a:solidFill>
                  <a:srgbClr val="000000"/>
                </a:solidFill>
              </a:rPr>
              <a:t>See tools, tests and binding examples for code samples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200"/>
              <a:buChar char="•"/>
            </a:pPr>
            <a:r>
              <a:rPr lang="en" sz="2200">
                <a:solidFill>
                  <a:srgbClr val="000000"/>
                </a:solidFill>
              </a:rPr>
              <a:t>Branch next/libgpiod-2.0 contains current v2 API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200"/>
              <a:buChar char="•"/>
            </a:pPr>
            <a:r>
              <a:rPr lang="en" sz="2200">
                <a:solidFill>
                  <a:srgbClr val="000000"/>
                </a:solidFill>
              </a:rPr>
              <a:t>Development happens on the linux-gpio mailing list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200"/>
              <a:buChar char="•"/>
            </a:pPr>
            <a:r>
              <a:rPr lang="en" sz="2200">
                <a:solidFill>
                  <a:srgbClr val="000000"/>
                </a:solidFill>
              </a:rPr>
              <a:t>Please do help us review v2 before we carve it in stone.</a:t>
            </a:r>
            <a:endParaRPr sz="2200">
              <a:solidFill>
                <a:srgbClr val="000000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200"/>
              <a:buChar char="•"/>
            </a:pPr>
            <a:r>
              <a:rPr lang="en" sz="2200">
                <a:solidFill>
                  <a:srgbClr val="000000"/>
                </a:solidFill>
              </a:rPr>
              <a:t>Special thanks to Kent Gibson for his hard work on the character device code and reviewing libgpiod patches</a:t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70"/>
          <p:cNvSpPr txBox="1"/>
          <p:nvPr/>
        </p:nvSpPr>
        <p:spPr>
          <a:xfrm>
            <a:off x="141475" y="19294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Q &amp; A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42"/>
          <p:cNvSpPr txBox="1"/>
          <p:nvPr/>
        </p:nvSpPr>
        <p:spPr>
          <a:xfrm>
            <a:off x="795476" y="763196"/>
            <a:ext cx="73764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3655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>
                <a:solidFill>
                  <a:srgbClr val="000000"/>
                </a:solidFill>
              </a:rPr>
              <a:t>Users really want user-space control for GPIOs</a:t>
            </a:r>
            <a:endParaRPr sz="2700">
              <a:solidFill>
                <a:srgbClr val="000000"/>
              </a:solidFill>
            </a:endParaRPr>
          </a:p>
          <a:p>
            <a:pPr indent="-33655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>
                <a:solidFill>
                  <a:srgbClr val="000000"/>
                </a:solidFill>
              </a:rPr>
              <a:t>Linux GPIO subsystem exposes a per-chip character device as </a:t>
            </a:r>
            <a:r>
              <a:rPr lang="en" sz="27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/dev/gpiochipX</a:t>
            </a:r>
            <a:endParaRPr sz="2700">
              <a:solidFill>
                <a:srgbClr val="000000"/>
              </a:solidFill>
            </a:endParaRPr>
          </a:p>
          <a:p>
            <a:pPr indent="-33655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>
                <a:solidFill>
                  <a:srgbClr val="000000"/>
                </a:solidFill>
              </a:rPr>
              <a:t>Meant to replace sysfs (</a:t>
            </a:r>
            <a:r>
              <a:rPr lang="en" sz="2700">
                <a:solidFill>
                  <a:srgbClr val="000000"/>
                </a:solidFill>
                <a:latin typeface="Roboto Mono"/>
                <a:ea typeface="Roboto Mono"/>
                <a:cs typeface="Roboto Mono"/>
                <a:sym typeface="Roboto Mono"/>
              </a:rPr>
              <a:t>/sys/class/gpio</a:t>
            </a:r>
            <a:r>
              <a:rPr lang="en" sz="2700">
                <a:solidFill>
                  <a:srgbClr val="000000"/>
                </a:solidFill>
              </a:rPr>
              <a:t>)</a:t>
            </a:r>
            <a:endParaRPr sz="2700">
              <a:solidFill>
                <a:srgbClr val="000000"/>
              </a:solidFill>
            </a:endParaRPr>
          </a:p>
          <a:p>
            <a:pPr indent="-33655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>
                <a:solidFill>
                  <a:srgbClr val="000000"/>
                </a:solidFill>
              </a:rPr>
              <a:t>Lots of ioctl()s and data structures</a:t>
            </a:r>
            <a:endParaRPr sz="2700">
              <a:solidFill>
                <a:srgbClr val="000000"/>
              </a:solidFill>
            </a:endParaRPr>
          </a:p>
          <a:p>
            <a:pPr indent="-33655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>
                <a:solidFill>
                  <a:srgbClr val="000000"/>
                </a:solidFill>
              </a:rPr>
              <a:t>libgpiod wraps that functionality</a:t>
            </a:r>
            <a:endParaRPr sz="2700">
              <a:solidFill>
                <a:srgbClr val="000000"/>
              </a:solidFill>
            </a:endParaRPr>
          </a:p>
          <a:p>
            <a:pPr indent="-336550" lvl="0" marL="3429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>
                <a:solidFill>
                  <a:srgbClr val="000000"/>
                </a:solidFill>
              </a:rPr>
              <a:t>libgpiod exposes a C library, C++ and Python bindings and command-line tools</a:t>
            </a:r>
            <a:endParaRPr sz="2700">
              <a:solidFill>
                <a:srgbClr val="000000"/>
              </a:solidFill>
            </a:endParaRPr>
          </a:p>
        </p:txBody>
      </p:sp>
      <p:sp>
        <p:nvSpPr>
          <p:cNvPr id="182" name="Google Shape;182;p42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Recap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3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Recap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43"/>
          <p:cNvSpPr/>
          <p:nvPr/>
        </p:nvSpPr>
        <p:spPr>
          <a:xfrm>
            <a:off x="954700" y="1460710"/>
            <a:ext cx="6928800" cy="1002600"/>
          </a:xfrm>
          <a:prstGeom prst="rect">
            <a:avLst/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libgpiod</a:t>
            </a:r>
            <a:endParaRPr sz="11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/>
              <a:t>project</a:t>
            </a:r>
            <a:endParaRPr sz="1100"/>
          </a:p>
        </p:txBody>
      </p:sp>
      <p:sp>
        <p:nvSpPr>
          <p:cNvPr id="189" name="Google Shape;189;p43"/>
          <p:cNvSpPr/>
          <p:nvPr/>
        </p:nvSpPr>
        <p:spPr>
          <a:xfrm>
            <a:off x="1553741" y="2562459"/>
            <a:ext cx="6289200" cy="404400"/>
          </a:xfrm>
          <a:prstGeom prst="rect">
            <a:avLst/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GPIO character device</a:t>
            </a:r>
            <a:endParaRPr/>
          </a:p>
        </p:txBody>
      </p:sp>
      <p:sp>
        <p:nvSpPr>
          <p:cNvPr id="190" name="Google Shape;190;p43"/>
          <p:cNvSpPr/>
          <p:nvPr/>
        </p:nvSpPr>
        <p:spPr>
          <a:xfrm>
            <a:off x="1553741" y="2029643"/>
            <a:ext cx="6289200" cy="404400"/>
          </a:xfrm>
          <a:prstGeom prst="rect">
            <a:avLst/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libgpiod (core)</a:t>
            </a:r>
            <a:endParaRPr/>
          </a:p>
        </p:txBody>
      </p:sp>
      <p:sp>
        <p:nvSpPr>
          <p:cNvPr id="191" name="Google Shape;191;p43"/>
          <p:cNvSpPr/>
          <p:nvPr/>
        </p:nvSpPr>
        <p:spPr>
          <a:xfrm>
            <a:off x="1553741" y="1496828"/>
            <a:ext cx="2041200" cy="404400"/>
          </a:xfrm>
          <a:prstGeom prst="rect">
            <a:avLst/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C++ bindings</a:t>
            </a:r>
            <a:endParaRPr/>
          </a:p>
        </p:txBody>
      </p:sp>
      <p:sp>
        <p:nvSpPr>
          <p:cNvPr id="192" name="Google Shape;192;p43"/>
          <p:cNvSpPr/>
          <p:nvPr/>
        </p:nvSpPr>
        <p:spPr>
          <a:xfrm>
            <a:off x="3677584" y="1496817"/>
            <a:ext cx="2041200" cy="404400"/>
          </a:xfrm>
          <a:prstGeom prst="rect">
            <a:avLst/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Python bindings</a:t>
            </a:r>
            <a:endParaRPr/>
          </a:p>
        </p:txBody>
      </p:sp>
      <p:sp>
        <p:nvSpPr>
          <p:cNvPr id="193" name="Google Shape;193;p43"/>
          <p:cNvSpPr/>
          <p:nvPr/>
        </p:nvSpPr>
        <p:spPr>
          <a:xfrm>
            <a:off x="5801426" y="1496828"/>
            <a:ext cx="2041200" cy="404400"/>
          </a:xfrm>
          <a:prstGeom prst="rect">
            <a:avLst/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gpio-tools</a:t>
            </a:r>
            <a:endParaRPr/>
          </a:p>
        </p:txBody>
      </p:sp>
      <p:sp>
        <p:nvSpPr>
          <p:cNvPr id="194" name="Google Shape;194;p43"/>
          <p:cNvSpPr/>
          <p:nvPr/>
        </p:nvSpPr>
        <p:spPr>
          <a:xfrm>
            <a:off x="1553741" y="3095274"/>
            <a:ext cx="6289200" cy="404400"/>
          </a:xfrm>
          <a:prstGeom prst="rect">
            <a:avLst/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GPIO subsystem (gpiolib)</a:t>
            </a:r>
            <a:endParaRPr/>
          </a:p>
        </p:txBody>
      </p:sp>
      <p:sp>
        <p:nvSpPr>
          <p:cNvPr id="195" name="Google Shape;195;p43"/>
          <p:cNvSpPr/>
          <p:nvPr/>
        </p:nvSpPr>
        <p:spPr>
          <a:xfrm>
            <a:off x="5801511" y="3628090"/>
            <a:ext cx="2041200" cy="404400"/>
          </a:xfrm>
          <a:prstGeom prst="rect">
            <a:avLst/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GPIO driver C</a:t>
            </a:r>
            <a:endParaRPr/>
          </a:p>
        </p:txBody>
      </p:sp>
      <p:sp>
        <p:nvSpPr>
          <p:cNvPr id="196" name="Google Shape;196;p43"/>
          <p:cNvSpPr/>
          <p:nvPr/>
        </p:nvSpPr>
        <p:spPr>
          <a:xfrm>
            <a:off x="3677626" y="3628090"/>
            <a:ext cx="2041200" cy="404400"/>
          </a:xfrm>
          <a:prstGeom prst="rect">
            <a:avLst/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GPIO driver B</a:t>
            </a:r>
            <a:endParaRPr/>
          </a:p>
        </p:txBody>
      </p:sp>
      <p:sp>
        <p:nvSpPr>
          <p:cNvPr id="197" name="Google Shape;197;p43"/>
          <p:cNvSpPr/>
          <p:nvPr/>
        </p:nvSpPr>
        <p:spPr>
          <a:xfrm>
            <a:off x="1553741" y="3628090"/>
            <a:ext cx="2041200" cy="404400"/>
          </a:xfrm>
          <a:prstGeom prst="rect">
            <a:avLst/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GPIO driver A</a:t>
            </a:r>
            <a:endParaRPr/>
          </a:p>
        </p:txBody>
      </p:sp>
      <p:cxnSp>
        <p:nvCxnSpPr>
          <p:cNvPr id="198" name="Google Shape;198;p43"/>
          <p:cNvCxnSpPr/>
          <p:nvPr/>
        </p:nvCxnSpPr>
        <p:spPr>
          <a:xfrm>
            <a:off x="1380720" y="2495192"/>
            <a:ext cx="6635100" cy="6300"/>
          </a:xfrm>
          <a:prstGeom prst="straightConnector1">
            <a:avLst/>
          </a:prstGeom>
          <a:noFill/>
          <a:ln cap="flat" cmpd="sng" w="9525">
            <a:solidFill>
              <a:srgbClr val="1F497D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99" name="Google Shape;199;p43"/>
          <p:cNvSpPr/>
          <p:nvPr/>
        </p:nvSpPr>
        <p:spPr>
          <a:xfrm>
            <a:off x="1553741" y="949726"/>
            <a:ext cx="4164900" cy="404400"/>
          </a:xfrm>
          <a:prstGeom prst="rect">
            <a:avLst/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 programs</a:t>
            </a:r>
            <a:endParaRPr/>
          </a:p>
        </p:txBody>
      </p:sp>
      <p:sp>
        <p:nvSpPr>
          <p:cNvPr id="200" name="Google Shape;200;p43"/>
          <p:cNvSpPr/>
          <p:nvPr/>
        </p:nvSpPr>
        <p:spPr>
          <a:xfrm>
            <a:off x="5801426" y="949736"/>
            <a:ext cx="2041200" cy="404400"/>
          </a:xfrm>
          <a:prstGeom prst="rect">
            <a:avLst/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Shell scripts</a:t>
            </a:r>
            <a:endParaRPr/>
          </a:p>
        </p:txBody>
      </p:sp>
      <p:sp>
        <p:nvSpPr>
          <p:cNvPr id="201" name="Google Shape;201;p43"/>
          <p:cNvSpPr/>
          <p:nvPr/>
        </p:nvSpPr>
        <p:spPr>
          <a:xfrm>
            <a:off x="7931474" y="1919025"/>
            <a:ext cx="705900" cy="570900"/>
          </a:xfrm>
          <a:prstGeom prst="upArrow">
            <a:avLst>
              <a:gd fmla="val 50000" name="adj1"/>
              <a:gd fmla="val 50000" name="adj2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/>
              <a:t>User</a:t>
            </a:r>
            <a:endParaRPr sz="5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500"/>
              <a:t>space</a:t>
            </a:r>
            <a:endParaRPr sz="500"/>
          </a:p>
        </p:txBody>
      </p:sp>
      <p:sp>
        <p:nvSpPr>
          <p:cNvPr id="202" name="Google Shape;202;p43"/>
          <p:cNvSpPr/>
          <p:nvPr/>
        </p:nvSpPr>
        <p:spPr>
          <a:xfrm>
            <a:off x="7931474" y="2524325"/>
            <a:ext cx="705900" cy="5709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EEECE1"/>
          </a:solidFill>
          <a:ln cap="flat" cmpd="sng" w="9525">
            <a:solidFill>
              <a:srgbClr val="1F497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"/>
              <a:t>Kernel</a:t>
            </a:r>
            <a:endParaRPr sz="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"/>
              <a:t>space</a:t>
            </a:r>
            <a:endParaRPr sz="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44"/>
          <p:cNvSpPr txBox="1"/>
          <p:nvPr/>
        </p:nvSpPr>
        <p:spPr>
          <a:xfrm>
            <a:off x="2700" y="188054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API design is hard…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5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API design is hard…</a:t>
            </a:r>
            <a:endParaRPr b="1" sz="3400">
              <a:solidFill>
                <a:srgbClr val="407700"/>
              </a:solidFill>
              <a:latin typeface="Quicksand SemiBold"/>
              <a:ea typeface="Quicksand SemiBold"/>
              <a:cs typeface="Quicksand SemiBold"/>
              <a:sym typeface="Quicksand SemiBold"/>
            </a:endParaRPr>
          </a:p>
        </p:txBody>
      </p:sp>
      <p:sp>
        <p:nvSpPr>
          <p:cNvPr id="213" name="Google Shape;213;p45"/>
          <p:cNvSpPr txBox="1"/>
          <p:nvPr/>
        </p:nvSpPr>
        <p:spPr>
          <a:xfrm>
            <a:off x="883801" y="875921"/>
            <a:ext cx="73764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36550" lvl="0" marL="3429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>
                <a:solidFill>
                  <a:srgbClr val="000000"/>
                </a:solidFill>
              </a:rPr>
              <a:t>Plan to throw one away</a:t>
            </a:r>
            <a:endParaRPr sz="2700">
              <a:solidFill>
                <a:srgbClr val="000000"/>
              </a:solidFill>
            </a:endParaRPr>
          </a:p>
          <a:p>
            <a:pPr indent="-336550" lvl="0" marL="3429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>
                <a:solidFill>
                  <a:srgbClr val="000000"/>
                </a:solidFill>
              </a:rPr>
              <a:t>You don’t know what you don’t know</a:t>
            </a:r>
            <a:endParaRPr sz="2700">
              <a:solidFill>
                <a:srgbClr val="000000"/>
              </a:solidFill>
            </a:endParaRPr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300"/>
              <a:buChar char="–"/>
            </a:pPr>
            <a:r>
              <a:rPr lang="en" sz="2300">
                <a:solidFill>
                  <a:srgbClr val="000000"/>
                </a:solidFill>
              </a:rPr>
              <a:t>Do you assume the interface will actually be used by other people?</a:t>
            </a:r>
            <a:endParaRPr sz="2300">
              <a:solidFill>
                <a:srgbClr val="000000"/>
              </a:solidFill>
            </a:endParaRPr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300"/>
              <a:buChar char="–"/>
            </a:pPr>
            <a:r>
              <a:rPr lang="en" sz="2300">
                <a:solidFill>
                  <a:srgbClr val="000000"/>
                </a:solidFill>
              </a:rPr>
              <a:t>Can you put yourself in other people’s shoes?</a:t>
            </a:r>
            <a:endParaRPr sz="2300">
              <a:solidFill>
                <a:srgbClr val="000000"/>
              </a:solidFill>
            </a:endParaRPr>
          </a:p>
          <a:p>
            <a:pPr indent="-374650" lvl="1" marL="9144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300"/>
              <a:buChar char="–"/>
            </a:pPr>
            <a:r>
              <a:rPr lang="en" sz="2300">
                <a:solidFill>
                  <a:srgbClr val="000000"/>
                </a:solidFill>
              </a:rPr>
              <a:t>Are your users experts?</a:t>
            </a:r>
            <a:endParaRPr sz="2300">
              <a:solidFill>
                <a:srgbClr val="000000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>
                <a:solidFill>
                  <a:srgbClr val="000000"/>
                </a:solidFill>
              </a:rPr>
              <a:t>Do you know your programming languages well?</a:t>
            </a:r>
            <a:endParaRPr sz="2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46"/>
          <p:cNvSpPr txBox="1"/>
          <p:nvPr/>
        </p:nvSpPr>
        <p:spPr>
          <a:xfrm>
            <a:off x="2700" y="188054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GPIO character device v2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7"/>
          <p:cNvSpPr txBox="1"/>
          <p:nvPr/>
        </p:nvSpPr>
        <p:spPr>
          <a:xfrm>
            <a:off x="-246925" y="71995"/>
            <a:ext cx="9138600" cy="691200"/>
          </a:xfrm>
          <a:prstGeom prst="rect">
            <a:avLst/>
          </a:prstGeom>
          <a:noFill/>
          <a:ln>
            <a:noFill/>
          </a:ln>
        </p:spPr>
        <p:txBody>
          <a:bodyPr anchorCtr="0" anchor="b" bIns="19025" lIns="19025" spcFirstLastPara="1" rIns="19025" wrap="square" tIns="19025">
            <a:norm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407700"/>
                </a:solidFill>
                <a:latin typeface="Quicksand SemiBold"/>
                <a:ea typeface="Quicksand SemiBold"/>
                <a:cs typeface="Quicksand SemiBold"/>
                <a:sym typeface="Quicksand SemiBold"/>
              </a:rPr>
              <a:t>GPIO cdev v2</a:t>
            </a:r>
            <a:endParaRPr b="0" i="0" sz="3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4" name="Google Shape;224;p47"/>
          <p:cNvSpPr txBox="1"/>
          <p:nvPr/>
        </p:nvSpPr>
        <p:spPr>
          <a:xfrm>
            <a:off x="946001" y="838146"/>
            <a:ext cx="7376400" cy="37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>
                <a:solidFill>
                  <a:srgbClr val="000000"/>
                </a:solidFill>
              </a:rPr>
              <a:t>Character device v1 was not designed to be extended</a:t>
            </a:r>
            <a:endParaRPr sz="2700">
              <a:solidFill>
                <a:srgbClr val="000000"/>
              </a:solidFill>
            </a:endParaRPr>
          </a:p>
          <a:p>
            <a:pPr indent="-400050" lvl="0" marL="457200" rtl="0" algn="l">
              <a:spcBef>
                <a:spcPts val="0"/>
              </a:spcBef>
              <a:spcAft>
                <a:spcPts val="0"/>
              </a:spcAft>
              <a:buClr>
                <a:srgbClr val="F16361"/>
              </a:buClr>
              <a:buSzPts val="2700"/>
              <a:buChar char="•"/>
            </a:pPr>
            <a:r>
              <a:rPr lang="en" sz="2700">
                <a:solidFill>
                  <a:srgbClr val="000000"/>
                </a:solidFill>
              </a:rPr>
              <a:t>Users came up with valid reasons for extending v1 anyway…</a:t>
            </a:r>
            <a:endParaRPr sz="27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